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91" r:id="rId4"/>
    <p:sldId id="297" r:id="rId5"/>
    <p:sldId id="296" r:id="rId6"/>
    <p:sldId id="289" r:id="rId7"/>
    <p:sldId id="292" r:id="rId8"/>
    <p:sldId id="317" r:id="rId9"/>
    <p:sldId id="316" r:id="rId10"/>
    <p:sldId id="318" r:id="rId11"/>
    <p:sldId id="304" r:id="rId12"/>
    <p:sldId id="309" r:id="rId13"/>
    <p:sldId id="308" r:id="rId14"/>
    <p:sldId id="315" r:id="rId15"/>
    <p:sldId id="319" r:id="rId16"/>
    <p:sldId id="320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929"/>
    <a:srgbClr val="660033"/>
    <a:srgbClr val="800080"/>
    <a:srgbClr val="7E64A0"/>
    <a:srgbClr val="4B3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2" d="100"/>
          <a:sy n="62" d="100"/>
        </p:scale>
        <p:origin x="139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203F-4C1E-4B98-ACBC-62F5E593B76F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71" name="Rectangle 59"/>
          <p:cNvSpPr>
            <a:spLocks noChangeArrowheads="1"/>
          </p:cNvSpPr>
          <p:nvPr userDrawn="1"/>
        </p:nvSpPr>
        <p:spPr bwMode="auto">
          <a:xfrm>
            <a:off x="0" y="6673334"/>
            <a:ext cx="109036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Calibri" pitchFamily="34" charset="0"/>
                <a:cs typeface="Rod" pitchFamily="49" charset="-79"/>
              </a:rPr>
              <a:t>© Фокина Лидия Петровна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cs typeface="Rod" pitchFamily="49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&#1048;&#1086;&#1076;" TargetMode="External"/><Relationship Id="rId3" Type="http://schemas.openxmlformats.org/officeDocument/2006/relationships/hyperlink" Target="http://img-fotki.yandex.ru/get/9509/230148220.2/0_d124d_406de25a_M.jpg" TargetMode="External"/><Relationship Id="rId7" Type="http://schemas.openxmlformats.org/officeDocument/2006/relationships/hyperlink" Target="http://kuhnya-zhizni.ru/article/poleznyie-sovetyi/yod-v-organizme-cheloveka" TargetMode="External"/><Relationship Id="rId2" Type="http://schemas.openxmlformats.org/officeDocument/2006/relationships/hyperlink" Target="https://img-fotki.yandex.ru/get/15561/16969765.25e/0_96528_1180a0fa_orig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-pitanie.ru/mineralnie_veshchestva/yod.php" TargetMode="External"/><Relationship Id="rId5" Type="http://schemas.openxmlformats.org/officeDocument/2006/relationships/hyperlink" Target="http://zdips.ru/zdorovoe-pitanie/mineraly/1656-jod-v-organizme-cheloveka.html" TargetMode="External"/><Relationship Id="rId4" Type="http://schemas.openxmlformats.org/officeDocument/2006/relationships/hyperlink" Target="https://ru.wikipedia.org/wiki/%D0%98%D0%BE%D0%B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2286015"/>
          </a:xfrm>
        </p:spPr>
        <p:txBody>
          <a:bodyPr>
            <a:normAutofit/>
          </a:bodyPr>
          <a:lstStyle/>
          <a:p>
            <a:r>
              <a:rPr lang="ru-RU" sz="3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ИССЛЕДОВАТЕЛЬСКАЯ РАБОТА:</a:t>
            </a:r>
            <a:br>
              <a:rPr lang="ru-RU" sz="3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660033"/>
                </a:solidFill>
                <a:latin typeface="Monotype Corsiva" pitchFamily="66" charset="0"/>
              </a:rPr>
              <a:t>«</a:t>
            </a:r>
            <a:r>
              <a:rPr lang="ru-RU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ОПРЕДЕЛЕНИЕ </a:t>
            </a:r>
            <a:br>
              <a:rPr lang="ru-RU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ЙОДА В ПОВАРЕННОЙ  СОЛИ»</a:t>
            </a:r>
            <a:endParaRPr lang="ru-RU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5847" y="4220181"/>
            <a:ext cx="5674113" cy="1731803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Выполнила ученица 8 «В» класса </a:t>
            </a:r>
          </a:p>
          <a:p>
            <a:pPr algn="l"/>
            <a:r>
              <a:rPr lang="ru-RU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Салимова</a:t>
            </a:r>
            <a:r>
              <a:rPr lang="ru-RU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Диана</a:t>
            </a:r>
            <a:br>
              <a:rPr lang="ru-RU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                             Руководитель:</a:t>
            </a:r>
          </a:p>
          <a:p>
            <a:pPr algn="l"/>
            <a:r>
              <a:rPr lang="ru-RU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Саркисян </a:t>
            </a:r>
            <a:r>
              <a:rPr lang="ru-RU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Гаянэ</a:t>
            </a:r>
            <a:r>
              <a:rPr lang="ru-RU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Борисовна,</a:t>
            </a:r>
          </a:p>
          <a:p>
            <a:r>
              <a:rPr lang="ru-RU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       к.х.н., учитель химии                                          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9657" y="285728"/>
            <a:ext cx="6162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660033"/>
                </a:solidFill>
                <a:latin typeface="Monotype Corsiva" pitchFamily="66" charset="0"/>
                <a:cs typeface="Times New Roman" panose="02020603050405020304" pitchFamily="18" charset="0"/>
              </a:rPr>
              <a:t>ГОСУДАРСТВЕННОЕ БЮДЖЕТНОЕ ОБРАЗОВАТЕЛЬНОЕ </a:t>
            </a:r>
          </a:p>
          <a:p>
            <a:pPr algn="ctr"/>
            <a:r>
              <a:rPr lang="ru-RU" b="1" dirty="0">
                <a:solidFill>
                  <a:srgbClr val="660033"/>
                </a:solidFill>
                <a:latin typeface="Monotype Corsiva" pitchFamily="66" charset="0"/>
                <a:cs typeface="Times New Roman" panose="02020603050405020304" pitchFamily="18" charset="0"/>
              </a:rPr>
              <a:t>УЧРЕЖДЕНИЕ ЛИЦЕЙ  №1795  «ЛОСИНООСТРОВСКИЙ»</a:t>
            </a:r>
            <a:br>
              <a:rPr lang="ru-RU" dirty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6" name="Picture 4" descr="http://scienceland.info/images/chemistry8/pic115.png"/>
          <p:cNvPicPr>
            <a:picLocks noChangeAspect="1" noChangeArrowheads="1"/>
          </p:cNvPicPr>
          <p:nvPr/>
        </p:nvPicPr>
        <p:blipFill>
          <a:blip r:embed="rId2" cstate="print"/>
          <a:srcRect r="52830" b="-1352"/>
          <a:stretch>
            <a:fillRect/>
          </a:stretch>
        </p:blipFill>
        <p:spPr bwMode="auto">
          <a:xfrm>
            <a:off x="7776363" y="142852"/>
            <a:ext cx="1367637" cy="1246964"/>
          </a:xfrm>
          <a:prstGeom prst="rect">
            <a:avLst/>
          </a:prstGeom>
          <a:noFill/>
        </p:spPr>
      </p:pic>
      <p:pic>
        <p:nvPicPr>
          <p:cNvPr id="1026" name="Picture 2" descr="http://grosseri.ru/image/cache/data/050-2-600x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7" t="9802" r="28920" b="8918"/>
          <a:stretch/>
        </p:blipFill>
        <p:spPr bwMode="auto">
          <a:xfrm>
            <a:off x="1429657" y="3645024"/>
            <a:ext cx="138619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7166"/>
            <a:ext cx="8640960" cy="78581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НАШИ  ИССЛЕДОВАНИЯ.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85687F-2CDA-4CD8-906D-82892013158D}"/>
              </a:ext>
            </a:extLst>
          </p:cNvPr>
          <p:cNvSpPr/>
          <p:nvPr/>
        </p:nvSpPr>
        <p:spPr>
          <a:xfrm>
            <a:off x="271632" y="980728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DC3CF7-BDE1-4AC9-A94F-BD3FC533B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2351" y="2052062"/>
            <a:ext cx="2409738" cy="18073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4DEA93E-39FD-4E66-BEA0-768113483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9805" y="2057901"/>
            <a:ext cx="2496277" cy="18722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26EA06-CB78-4939-8853-7E4A2F9A9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59288" y="2029146"/>
            <a:ext cx="2470848" cy="18531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A14319C-2EDC-4208-B4F6-F3D5979A0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4735" y="4608986"/>
            <a:ext cx="2496280" cy="18722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73B87B6-0467-4E56-872C-4D9CE21D73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9965" y="4608986"/>
            <a:ext cx="249627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5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АССОРТИМЕНТ СОЛИ В МАГАЗИНАХ МЕТРОГОРОДКА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1714488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«АВОСЬКА»</a:t>
            </a:r>
          </a:p>
        </p:txBody>
      </p:sp>
      <p:pic>
        <p:nvPicPr>
          <p:cNvPr id="1026" name="Picture 2" descr="F:\проект_2017_йод\авоська\image-12-12-16-12-4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4214842" cy="3161132"/>
          </a:xfrm>
          <a:prstGeom prst="rect">
            <a:avLst/>
          </a:prstGeom>
          <a:noFill/>
        </p:spPr>
      </p:pic>
      <p:pic>
        <p:nvPicPr>
          <p:cNvPr id="1027" name="Picture 3" descr="F:\проект_2017_йод\авоська\image-12-12-16-12-44-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357430"/>
            <a:ext cx="4214810" cy="3161108"/>
          </a:xfrm>
          <a:prstGeom prst="rect">
            <a:avLst/>
          </a:prstGeom>
          <a:noFill/>
        </p:spPr>
      </p:pic>
      <p:pic>
        <p:nvPicPr>
          <p:cNvPr id="1028" name="Picture 4" descr="F:\проект_2017_йод\авоська\image-12-12-16-12-44-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786190"/>
            <a:ext cx="3857652" cy="2893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АССОРТИМЕНТ СОЛИ В МАГАЗИНАХ МЕТРОГОРОДКА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500174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«ДИКСИ»</a:t>
            </a:r>
          </a:p>
        </p:txBody>
      </p:sp>
      <p:pic>
        <p:nvPicPr>
          <p:cNvPr id="2050" name="Picture 2" descr="F:\проект_2017_йод\дикси\image-11-12-16-01-49-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3071834" cy="2303876"/>
          </a:xfrm>
          <a:prstGeom prst="rect">
            <a:avLst/>
          </a:prstGeom>
          <a:noFill/>
        </p:spPr>
      </p:pic>
      <p:pic>
        <p:nvPicPr>
          <p:cNvPr id="1026" name="Picture 2" descr="F:\проект_2017_йод\дикси\image-11-12-16-01-5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143116"/>
            <a:ext cx="2857520" cy="2143140"/>
          </a:xfrm>
          <a:prstGeom prst="rect">
            <a:avLst/>
          </a:prstGeom>
          <a:noFill/>
        </p:spPr>
      </p:pic>
      <p:pic>
        <p:nvPicPr>
          <p:cNvPr id="1027" name="Picture 3" descr="F:\проект_2017_йод\дикси\image-11-12-16-01-58-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214818"/>
            <a:ext cx="3143240" cy="2357430"/>
          </a:xfrm>
          <a:prstGeom prst="rect">
            <a:avLst/>
          </a:prstGeom>
          <a:noFill/>
        </p:spPr>
      </p:pic>
      <p:pic>
        <p:nvPicPr>
          <p:cNvPr id="1028" name="Picture 4" descr="F:\проект_2017_йод\дикси\image-11-12-16-01-58-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214818"/>
            <a:ext cx="3238523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АССОРТИМЕНТ СОЛИ В МАГАЗИНАХ МЕТРОГОРОДКА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F:\проект_2017_йод\пятерка\image-11-12-16-02-0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3714776" cy="27860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1571612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«ПЯТЕРОЧКА»</a:t>
            </a:r>
          </a:p>
        </p:txBody>
      </p:sp>
      <p:pic>
        <p:nvPicPr>
          <p:cNvPr id="2051" name="Picture 3" descr="F:\проект_2017_йод\пятерка\image-11-12-16-02-06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3116"/>
            <a:ext cx="3905277" cy="2928958"/>
          </a:xfrm>
          <a:prstGeom prst="rect">
            <a:avLst/>
          </a:prstGeom>
          <a:noFill/>
        </p:spPr>
      </p:pic>
      <p:pic>
        <p:nvPicPr>
          <p:cNvPr id="2052" name="Picture 4" descr="F:\проект_2017_йод\пятерка\image-11-12-16-02-17-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429133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0472"/>
          </a:xfrm>
        </p:spPr>
        <p:txBody>
          <a:bodyPr>
            <a:normAutofit/>
          </a:bodyPr>
          <a:lstStyle/>
          <a:p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Рекомендации для потребителей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6428D10-0AAA-4385-9E45-FF45B32F2B94}"/>
              </a:ext>
            </a:extLst>
          </p:cNvPr>
          <p:cNvSpPr/>
          <p:nvPr/>
        </p:nvSpPr>
        <p:spPr>
          <a:xfrm>
            <a:off x="251520" y="1484784"/>
            <a:ext cx="877463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Использовать только йодированную соль, которую необходимо хранить в плотно закрытых ёмкостях.</a:t>
            </a:r>
          </a:p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Желательно использовать в пищу йодированные продукты, а также морепродукты.</a:t>
            </a:r>
          </a:p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Необходимо помнить, что эти меры не решают должным образом проблему дефицита йода, поэтому нужно применять профилактические препараты после соответствующей консультации у эндокринолога.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69DFA53-C7FA-42AC-8B99-2C2C04BC6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35759"/>
            <a:ext cx="3602471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ВЫВОДЫ: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652EC07-CB3D-44ED-961D-3FB1BF2E660F}"/>
              </a:ext>
            </a:extLst>
          </p:cNvPr>
          <p:cNvSpPr/>
          <p:nvPr/>
        </p:nvSpPr>
        <p:spPr>
          <a:xfrm>
            <a:off x="-18152" y="1610040"/>
            <a:ext cx="884664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80000"/>
              </a:lnSpc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Практически население всей территории России страдает йодной недостаточностью. Основными мерами профилактики ИДЗ стали потребление йодированных продуктов и использование в пищу морепродуктов.</a:t>
            </a:r>
          </a:p>
          <a:p>
            <a:pPr marL="533400" indent="-533400" algn="just">
              <a:lnSpc>
                <a:spcPct val="80000"/>
              </a:lnSpc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Практически во всех торговых точках имеется в наличии йодированная соль.</a:t>
            </a:r>
          </a:p>
          <a:p>
            <a:pPr marL="533400" indent="-533400" algn="just">
              <a:lnSpc>
                <a:spcPct val="80000"/>
              </a:lnSpc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Ассортимент йодированных хлебобулочных изделий на прилавках города недостаточный, что не позволяет использовать эти продукты в целях профилактики. </a:t>
            </a:r>
          </a:p>
          <a:p>
            <a:pPr marL="533400" indent="-533400" algn="just">
              <a:lnSpc>
                <a:spcPct val="80000"/>
              </a:lnSpc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Морская рыба содержит определенное количество йода, что позволяет использовать её как профилактическое средство. </a:t>
            </a:r>
          </a:p>
        </p:txBody>
      </p:sp>
    </p:spTree>
    <p:extLst>
      <p:ext uri="{BB962C8B-B14F-4D97-AF65-F5344CB8AC3E}">
        <p14:creationId xmlns:p14="http://schemas.microsoft.com/office/powerpoint/2010/main" val="3576201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071678"/>
            <a:ext cx="87154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5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Будьте здоровы!!!</a:t>
            </a:r>
          </a:p>
          <a:p>
            <a:pPr algn="ctr" eaLnBrk="0" hangingPunct="0"/>
            <a:endParaRPr lang="ru-RU" altLang="ru-RU" sz="54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 eaLnBrk="0" hangingPunct="0"/>
            <a:r>
              <a:rPr lang="ru-RU" altLang="ru-RU" sz="5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1263435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Информационные источники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3714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1.Рамка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2"/>
              </a:rPr>
              <a:t>https://img-fotki.yandex.ru/get/15561/16969765.25e/0_96528_1180a0fa_orig.png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 </a:t>
            </a:r>
          </a:p>
          <a:p>
            <a:pPr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2.Фон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http://img-fotki.yandex.ru/get/9509/230148220.2/0_d124d_406de25a_M.jpg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 </a:t>
            </a:r>
          </a:p>
          <a:p>
            <a:pPr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3.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http://www.yourlifestyle.ru/pitanie/314-rol-yoda-v-organizme-cheloveka-simptomy-nehvatka-ioda-v-kakih-produktah-soderzhitsya.html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4.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https://ru.wikipedia.org/wiki/%D0%98%D0%BE%D0%B4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5. </a:t>
            </a:r>
            <a:r>
              <a:rPr lang="en-US" sz="1600" dirty="0">
                <a:hlinkClick r:id="rId5"/>
              </a:rPr>
              <a:t>http://zdips.ru/zdorovoe-pitanie/mineraly/1656-jod-v-organizme-cheloveka.html</a:t>
            </a:r>
            <a:endParaRPr lang="ru-RU" sz="1600" dirty="0"/>
          </a:p>
          <a:p>
            <a:pPr>
              <a:buNone/>
            </a:pPr>
            <a:r>
              <a:rPr lang="ru-RU" sz="1600" dirty="0"/>
              <a:t>6. </a:t>
            </a:r>
            <a:r>
              <a:rPr lang="en-US" sz="1600" dirty="0">
                <a:hlinkClick r:id="rId6"/>
              </a:rPr>
              <a:t>http://www.e-pitanie.ru/mineralnie_veshchestva/yod.php</a:t>
            </a:r>
            <a:endParaRPr lang="ru-RU" sz="1600" dirty="0"/>
          </a:p>
          <a:p>
            <a:pPr>
              <a:buNone/>
            </a:pPr>
            <a:r>
              <a:rPr lang="ru-RU" sz="1600" dirty="0"/>
              <a:t>7. </a:t>
            </a:r>
            <a:r>
              <a:rPr lang="en-US" sz="1600" dirty="0">
                <a:hlinkClick r:id="rId7"/>
              </a:rPr>
              <a:t>http://kuhnya-zhizni.ru/article/poleznyie-sovetyi/yod-v-organizme-cheloveka</a:t>
            </a:r>
            <a:endParaRPr lang="ru-RU" sz="1600" dirty="0"/>
          </a:p>
          <a:p>
            <a:pPr>
              <a:buNone/>
            </a:pPr>
            <a:r>
              <a:rPr lang="ru-RU" sz="1600" dirty="0"/>
              <a:t>8. </a:t>
            </a:r>
            <a:r>
              <a:rPr lang="en-US" sz="1600" dirty="0">
                <a:hlinkClick r:id="rId8"/>
              </a:rPr>
              <a:t>https://ru.wikipedia.org/wiki/</a:t>
            </a:r>
            <a:r>
              <a:rPr lang="ru-RU" sz="1600" dirty="0" err="1">
                <a:hlinkClick r:id="rId8"/>
              </a:rPr>
              <a:t>Иод</a:t>
            </a:r>
            <a:endParaRPr lang="ru-RU" sz="1600" dirty="0"/>
          </a:p>
          <a:p>
            <a:pPr>
              <a:buNone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000100" y="3071810"/>
            <a:ext cx="7143800" cy="2562607"/>
            <a:chOff x="607288" y="50970"/>
            <a:chExt cx="7925152" cy="491256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50970"/>
              <a:ext cx="7925152" cy="708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Прямоугольник 5"/>
            <p:cNvSpPr>
              <a:spLocks noChangeArrowheads="1"/>
            </p:cNvSpPr>
            <p:nvPr/>
          </p:nvSpPr>
          <p:spPr bwMode="auto">
            <a:xfrm>
              <a:off x="2699547" y="4196517"/>
              <a:ext cx="3628503" cy="767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143273"/>
            <a:ext cx="86439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/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Всемирная организация здравоохранения признала глобальной проблему заболеваний, возникающих вследствие дефицита йода в рационе питания. Озабоченность медиков объясняется тем, что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йододефицит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угрожает не только состоянию здоровья, но и жизни.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Статистические данные свидетельствуют о том, что от недостатка йода в мире страдает примерно 200 миллионов человек. Почти миллиард – в зоне риска. Россия, к сожалению, входит в число стран, а их в мире больше полутора сотен, в которых потребление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йодосодержащих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продуктов на душу населения намного ниже нормы. 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Недостаток йода зафиксирован в 30-ти регионах России, включая Москву.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04664"/>
            <a:ext cx="8715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Monotype Corsiva" pitchFamily="66" charset="0"/>
              </a:rPr>
              <a:t>АКТУАЛЬНОСТЬ 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88640"/>
            <a:ext cx="87154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altLang="ru-RU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alt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:изучение</a:t>
            </a: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проблемы дефицита йода и определение содержания йода в поваренной соли.</a:t>
            </a:r>
            <a:b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</a:t>
            </a: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провести обзор литературы по данной теме и выявить основные меры профилактики </a:t>
            </a:r>
            <a:r>
              <a:rPr lang="ru-RU" alt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йоддефицитных</a:t>
            </a: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заболеваний, наличие продуктов питания, обогащённых йодом, определить содержание йода в поваренной соли; сделать выводы.</a:t>
            </a:r>
            <a:b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продукты питания не могут обеспечить человека необходимой суточной дозой йода.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Потребность в йоде разных групп людей</a:t>
            </a:r>
            <a:br>
              <a:rPr lang="ru-RU" altLang="ru-RU" sz="48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altLang="ru-RU" sz="4900" b="1" dirty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(в мкг/</a:t>
            </a:r>
            <a:r>
              <a:rPr lang="ru-RU" altLang="ru-RU" sz="4900" b="1" dirty="0" err="1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сут</a:t>
            </a:r>
            <a:r>
              <a:rPr lang="ru-RU" altLang="ru-RU" sz="4900" b="1" dirty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)</a:t>
            </a:r>
            <a:endParaRPr lang="ru-RU" sz="49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71612"/>
            <a:ext cx="87868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Дети до года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-  </a:t>
            </a:r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50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Дети младшего возраста (от 2 до 6 лет) - </a:t>
            </a:r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90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Дети от 7 до 12 лет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- </a:t>
            </a:r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120 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Молодые люди (от 12 лет и старше) и взрослые - </a:t>
            </a:r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150 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Беременные и в период грудного вскармливания – 200</a:t>
            </a:r>
          </a:p>
          <a:p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Люди пожилого возраста  - 100 </a:t>
            </a:r>
          </a:p>
        </p:txBody>
      </p:sp>
      <p:pic>
        <p:nvPicPr>
          <p:cNvPr id="5" name="Picture 2" descr="http://mtdata.ru/u23/photoEEC4/20981324302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9144000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Источники йода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1142984"/>
            <a:ext cx="6034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100 г продукта содержание йода: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6" descr="dieta_pri_bolezni_kro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785926"/>
            <a:ext cx="3429024" cy="45720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57752" y="1785926"/>
            <a:ext cx="36433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молоко коровье – 16 мг, </a:t>
            </a:r>
          </a:p>
          <a:p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кефир – 14 мг, </a:t>
            </a:r>
          </a:p>
          <a:p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сливки – 9 мг, </a:t>
            </a:r>
          </a:p>
          <a:p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сметана – 8 мг</a:t>
            </a:r>
            <a:endParaRPr lang="ru-RU" sz="24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4put.ru/pictures/max/670/20594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00438"/>
            <a:ext cx="4286248" cy="2936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Источники йода: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9" y="1412776"/>
            <a:ext cx="3602471" cy="265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9" y="4221088"/>
            <a:ext cx="3602471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7686" y="1214422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Чеснок – 9 мг, </a:t>
            </a:r>
          </a:p>
          <a:p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Соя – 8 мг, </a:t>
            </a:r>
          </a:p>
          <a:p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Виноград – 8 мг, </a:t>
            </a:r>
          </a:p>
          <a:p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Салат зеленый – 8 мг,</a:t>
            </a:r>
          </a:p>
          <a:p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Редис – 8 мг,</a:t>
            </a:r>
          </a:p>
          <a:p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Свекла – 7 мг,</a:t>
            </a:r>
          </a:p>
          <a:p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Помидоры – 6 мг,</a:t>
            </a:r>
          </a:p>
          <a:p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Говядина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7,2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мг</a:t>
            </a:r>
          </a:p>
          <a:p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Печень говяжья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6,3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мг,</a:t>
            </a:r>
          </a:p>
          <a:p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Куры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мг,</a:t>
            </a:r>
          </a:p>
          <a:p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Хлеб ржаной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5,6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мг</a:t>
            </a:r>
          </a:p>
          <a:p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Хлеб белый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5,6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мг</a:t>
            </a:r>
          </a:p>
          <a:p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Шоколад молочный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5,5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Источники йода: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6" y="1556792"/>
            <a:ext cx="2358205" cy="199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225583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786322"/>
            <a:ext cx="328409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00430" y="1285860"/>
            <a:ext cx="4572000" cy="3913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Хек серебристый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– </a:t>
            </a:r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430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мг,</a:t>
            </a:r>
          </a:p>
          <a:p>
            <a:pPr>
              <a:lnSpc>
                <a:spcPct val="150000"/>
              </a:lnSpc>
            </a:pPr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Лосось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– </a:t>
            </a:r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260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мг,</a:t>
            </a:r>
          </a:p>
          <a:p>
            <a:pPr>
              <a:lnSpc>
                <a:spcPct val="150000"/>
              </a:lnSpc>
            </a:pPr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Камбала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– </a:t>
            </a:r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190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мг,</a:t>
            </a:r>
          </a:p>
          <a:p>
            <a:pPr>
              <a:lnSpc>
                <a:spcPct val="150000"/>
              </a:lnSpc>
            </a:pPr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Треска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– </a:t>
            </a:r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135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мг,</a:t>
            </a:r>
          </a:p>
          <a:p>
            <a:pPr>
              <a:lnSpc>
                <a:spcPct val="150000"/>
              </a:lnSpc>
            </a:pPr>
            <a:r>
              <a:rPr lang="ru-RU" altLang="ru-RU" sz="24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Кре</a:t>
            </a:r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ветки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– </a:t>
            </a:r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110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мг,</a:t>
            </a:r>
          </a:p>
          <a:p>
            <a:pPr>
              <a:lnSpc>
                <a:spcPct val="150000"/>
              </a:lnSpc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М</a:t>
            </a:r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орс</a:t>
            </a:r>
            <a:r>
              <a:rPr lang="ru-RU" altLang="ru-RU" sz="24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кая</a:t>
            </a:r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капуст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а – 430 мг,</a:t>
            </a:r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М</a:t>
            </a:r>
            <a:r>
              <a:rPr lang="it-IT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орские водоросли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-  450 мг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57166"/>
            <a:ext cx="8507288" cy="78581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МЕРЫ БОРЬБЫ С ЙОДОДЕФФИЦИТОМ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C216D5A-470B-4087-8404-88C5FC452BB9}"/>
              </a:ext>
            </a:extLst>
          </p:cNvPr>
          <p:cNvSpPr/>
          <p:nvPr/>
        </p:nvSpPr>
        <p:spPr>
          <a:xfrm>
            <a:off x="179512" y="953798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стратегия ликвидации йодного дефицита в Российской Федерации  - всеобщее йодирование соли. Это значит, что вся соль, предназначенная для потребления, должна быть йодирована. </a:t>
            </a:r>
          </a:p>
          <a:p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целевой программы должно быть налажено производство продуктов питания, обогащенных йодом (хлеб, хлебобулочные изделия, молочные продукты). Кроме того, с профилактической целью в рацион необходимо включать продукты, богатые йодом (морская капуста, рыба и т.д.)</a:t>
            </a: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https://avatars.mds.yandex.net/get-pdb/28866/5987dcc0-554b-4785-9d8a-3831c0603aaa/s1200?webp=false">
            <a:extLst>
              <a:ext uri="{FF2B5EF4-FFF2-40B4-BE49-F238E27FC236}">
                <a16:creationId xmlns:a16="http://schemas.microsoft.com/office/drawing/2014/main" id="{3B0D4699-8443-4232-97E3-101899FDA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86" y="4550968"/>
            <a:ext cx="3379204" cy="224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otovim-edim.ru/upload/iblock/883/novost-_15.jpg">
            <a:extLst>
              <a:ext uri="{FF2B5EF4-FFF2-40B4-BE49-F238E27FC236}">
                <a16:creationId xmlns:a16="http://schemas.microsoft.com/office/drawing/2014/main" id="{DA9CAABE-265C-46FE-99A7-4BF9B1F22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68" y="4652010"/>
            <a:ext cx="3379204" cy="215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46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7166"/>
            <a:ext cx="8640960" cy="78581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НАШИ  ИССЛЕДОВАНИЯ.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85687F-2CDA-4CD8-906D-82892013158D}"/>
              </a:ext>
            </a:extLst>
          </p:cNvPr>
          <p:cNvSpPr/>
          <p:nvPr/>
        </p:nvSpPr>
        <p:spPr>
          <a:xfrm>
            <a:off x="271632" y="98072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ходе исследования было проведено определение содержания йода в соли методом титрования.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D347DD-3A48-40D9-8939-084CB728EF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166" y="2137819"/>
            <a:ext cx="2608752" cy="19565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3A4D98-86E9-41C0-8536-38E58F922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3721" y="2087159"/>
            <a:ext cx="2564904" cy="19236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BEE399-2379-49A5-8C5D-8C12F978E0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0123" y="2048792"/>
            <a:ext cx="2608752" cy="19565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569F5DA-783F-42D6-855D-CC7990297F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4892" y="2070715"/>
            <a:ext cx="2608753" cy="195656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C90825B-98F7-4291-A756-B0D2F2AAD8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298" y="4632667"/>
            <a:ext cx="2409738" cy="180730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1F62B94-96A4-430A-8BC9-7D7311B055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2713" y="4657535"/>
            <a:ext cx="2482415" cy="186181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3E1F9F0-012C-4C7B-B3D6-A5812811E5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7059" y="4685886"/>
            <a:ext cx="2482415" cy="186181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59C448-E3D7-43ED-9A61-6B961A37C3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4399" y="4749479"/>
            <a:ext cx="2409738" cy="180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170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3F3F3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827</Words>
  <Application>Microsoft Office PowerPoint</Application>
  <PresentationFormat>Экран (4:3)</PresentationFormat>
  <Paragraphs>82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Monotype Corsiva</vt:lpstr>
      <vt:lpstr>Times New Roman</vt:lpstr>
      <vt:lpstr>Тема Office</vt:lpstr>
      <vt:lpstr>ИССЛЕДОВАТЕЛЬСКАЯ РАБОТА: «ОПРЕДЕЛЕНИЕ  ЙОДА В ПОВАРЕННОЙ  СОЛИ»</vt:lpstr>
      <vt:lpstr>Презентация PowerPoint</vt:lpstr>
      <vt:lpstr>Презентация PowerPoint</vt:lpstr>
      <vt:lpstr>Потребность в йоде разных групп людей (в мкг/сут)</vt:lpstr>
      <vt:lpstr>Источники йода</vt:lpstr>
      <vt:lpstr>Источники йода:</vt:lpstr>
      <vt:lpstr>Источники йода:</vt:lpstr>
      <vt:lpstr>МЕРЫ БОРЬБЫ С ЙОДОДЕФФИЦИТОМ</vt:lpstr>
      <vt:lpstr>НАШИ  ИССЛЕДОВАНИЯ.</vt:lpstr>
      <vt:lpstr>НАШИ  ИССЛЕДОВАНИЯ.</vt:lpstr>
      <vt:lpstr>АССОРТИМЕНТ СОЛИ В МАГАЗИНАХ МЕТРОГОРОДКА</vt:lpstr>
      <vt:lpstr>АССОРТИМЕНТ СОЛИ В МАГАЗИНАХ МЕТРОГОРОДКА</vt:lpstr>
      <vt:lpstr>АССОРТИМЕНТ СОЛИ В МАГАЗИНАХ МЕТРОГОРОДКА</vt:lpstr>
      <vt:lpstr>Рекомендации для потребителей</vt:lpstr>
      <vt:lpstr>ВЫВОДЫ:</vt:lpstr>
      <vt:lpstr>Презентация PowerPoint</vt:lpstr>
      <vt:lpstr>Информационные 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Мариам Саркисян</cp:lastModifiedBy>
  <cp:revision>72</cp:revision>
  <dcterms:created xsi:type="dcterms:W3CDTF">2015-05-03T06:58:13Z</dcterms:created>
  <dcterms:modified xsi:type="dcterms:W3CDTF">2022-06-26T21:59:13Z</dcterms:modified>
</cp:coreProperties>
</file>