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96" r:id="rId4"/>
    <p:sldId id="289" r:id="rId5"/>
    <p:sldId id="257" r:id="rId6"/>
    <p:sldId id="293" r:id="rId7"/>
    <p:sldId id="299" r:id="rId8"/>
    <p:sldId id="294" r:id="rId9"/>
    <p:sldId id="288" r:id="rId10"/>
    <p:sldId id="300" r:id="rId11"/>
    <p:sldId id="292" r:id="rId12"/>
    <p:sldId id="290" r:id="rId13"/>
    <p:sldId id="287" r:id="rId14"/>
    <p:sldId id="301" r:id="rId15"/>
    <p:sldId id="259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DCE6F2"/>
    <a:srgbClr val="00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84" d="100"/>
          <a:sy n="84" d="100"/>
        </p:scale>
        <p:origin x="1435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B376-4417-4BC4-8291-9432563C2C66}" type="datetimeFigureOut">
              <a:rPr lang="ru-RU" smtClean="0"/>
              <a:pPr/>
              <a:t>28.06.2022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66D1E-136D-43A1-B7A6-505469BF150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179512" y="188640"/>
            <a:ext cx="8928992" cy="6624736"/>
            <a:chOff x="179512" y="188640"/>
            <a:chExt cx="8928992" cy="6624736"/>
          </a:xfrm>
          <a:solidFill>
            <a:srgbClr val="FFFFFF">
              <a:alpha val="84706"/>
            </a:srgbClr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79512" y="188640"/>
              <a:ext cx="8784976" cy="648072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" name="Picture 2" descr="http://scifiart.narod.ru/Kits/2/Picts/2-05.jpg"/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920883" y="5676394"/>
              <a:ext cx="1187621" cy="1136982"/>
            </a:xfrm>
            <a:prstGeom prst="roundRect">
              <a:avLst/>
            </a:prstGeom>
            <a:grp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boutspacejornal.net/%d0%b2%d1%81%d0%b5%d0%bb%d0%b5%d0%bd%d0%bd%d0%b0%d1%8f/%d0%b3%d0%b0%d0%bb%d0%b0%d0%ba%d1%82%d0%b8%d0%ba%d0%b0/%d1%81%d0%be%d0%bb%d0%bd%d0%b5%d1%87%d0%bd%d0%b0%d1%8f-%d1%81%d0%b8%d1%81%d1%82%d0%b5%d0%bc%d0%b0/%d0%bf%d0%bb%d0%b0%d0%bd%d0%b5%d1%82%d1%8b/%d0%bc%d0%b0%d1%80%d1%81/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31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boutspacejornal.net/2016/05/06/&#1084;&#1077;&#1090;&#1086;&#1076;&#1099;-&#1075;&#1080;&#1076;&#1088;&#1086;&#1087;&#1086;&#1085;&#1080;&#1082;&#1080;-&#1076;&#1083;&#1103;-&#1084;&#1072;&#1088;&#1089;&#1080;&#1072;&#1085;&#1089;&#1082;&#1086;&#1081;-&#1082;/" TargetMode="External"/><Relationship Id="rId2" Type="http://schemas.openxmlformats.org/officeDocument/2006/relationships/hyperlink" Target="http://www.hydo.ru/basics/systems/1-osnovnye-tipy-gidroponnyh-siste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6.jpeg"/><Relationship Id="rId4" Type="http://schemas.openxmlformats.org/officeDocument/2006/relationships/hyperlink" Target="http://www.motto.net.ua/old_site/img/space/1296914719_E7E2E5E7E4EDEEE520EDE5E1EE29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1736"/>
            <a:ext cx="7772400" cy="1470025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«ШКОЛА  №1795  «ЛОСИНООСТРОВСКАЯ»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(ГБОУ ШКОЛА  №1795)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755927"/>
            <a:ext cx="6192688" cy="854929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endParaRPr lang="ru-RU" sz="6300" b="1" dirty="0">
              <a:solidFill>
                <a:srgbClr val="00164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defRPr/>
            </a:pPr>
            <a:r>
              <a:rPr lang="ru-RU" sz="5900" b="1" dirty="0">
                <a:solidFill>
                  <a:srgbClr val="00164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МОСКВА-2020</a:t>
            </a:r>
            <a:endParaRPr lang="ru-RU" sz="5900" dirty="0"/>
          </a:p>
        </p:txBody>
      </p:sp>
      <p:sp>
        <p:nvSpPr>
          <p:cNvPr id="4" name="TextBox 3"/>
          <p:cNvSpPr txBox="1"/>
          <p:nvPr/>
        </p:nvSpPr>
        <p:spPr>
          <a:xfrm>
            <a:off x="1510367" y="2059457"/>
            <a:ext cx="76328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исследование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«Марс – загадочная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планета»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AutoShape 4" descr="https://cdn-staging.biguniverse.ru/media/2012/10/galaktika-m8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FC26C2D4-1CE9-47E5-BD7F-468AA8978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8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Изображение выглядит как внутренний, стол, сидит, мужчина&#10;&#10;Автоматически созданное описание">
            <a:extLst>
              <a:ext uri="{FF2B5EF4-FFF2-40B4-BE49-F238E27FC236}">
                <a16:creationId xmlns:a16="http://schemas.microsoft.com/office/drawing/2014/main" xmlns="" id="{60DF9BBD-EC2A-4C50-81B2-D8120E17018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133086" y="2692140"/>
            <a:ext cx="3801262" cy="212423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DBD2A63-E33B-4D92-AB4B-C4739C09CA1A}"/>
              </a:ext>
            </a:extLst>
          </p:cNvPr>
          <p:cNvSpPr/>
          <p:nvPr/>
        </p:nvSpPr>
        <p:spPr>
          <a:xfrm>
            <a:off x="2986631" y="5035279"/>
            <a:ext cx="4927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Выполнила ученица 9 «В» класса </a:t>
            </a:r>
          </a:p>
          <a:p>
            <a:pPr algn="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Салимова Диана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Руководитель: Саркисян Г.Б.,</a:t>
            </a:r>
          </a:p>
          <a:p>
            <a:pPr algn="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к.х.н., учитель химии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Продувка лука в установке Луковое счастье">
            <a:extLst>
              <a:ext uri="{FF2B5EF4-FFF2-40B4-BE49-F238E27FC236}">
                <a16:creationId xmlns:a16="http://schemas.microsoft.com/office/drawing/2014/main" xmlns="" id="{40EDE433-6921-4A94-8350-AA627DB684BE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786" y="54578"/>
            <a:ext cx="9120214" cy="6803422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F176282-11BB-43D8-AECA-F157804B2E63}"/>
              </a:ext>
            </a:extLst>
          </p:cNvPr>
          <p:cNvSpPr/>
          <p:nvPr/>
        </p:nvSpPr>
        <p:spPr>
          <a:xfrm>
            <a:off x="-16538" y="-9848"/>
            <a:ext cx="9136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173A8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 исследования в действии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64FDA66B-0459-4F16-A176-89974F6A5F93}"/>
              </a:ext>
            </a:extLst>
          </p:cNvPr>
          <p:cNvSpPr/>
          <p:nvPr/>
        </p:nvSpPr>
        <p:spPr>
          <a:xfrm>
            <a:off x="4437360" y="6041795"/>
            <a:ext cx="4682853" cy="7693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dirty="0">
                <a:solidFill>
                  <a:srgbClr val="173A8D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Установка гидропонной системы</a:t>
            </a:r>
          </a:p>
          <a:p>
            <a:pPr algn="ctr"/>
            <a:r>
              <a:rPr lang="ru-RU" b="1" dirty="0">
                <a:solidFill>
                  <a:srgbClr val="173A8D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2. Подготовка лука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5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300E000-B2CB-4A06-9994-FF6259D05A49}"/>
              </a:ext>
            </a:extLst>
          </p:cNvPr>
          <p:cNvSpPr/>
          <p:nvPr/>
        </p:nvSpPr>
        <p:spPr>
          <a:xfrm>
            <a:off x="0" y="3941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173A8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 исследования в действии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BB0AF27-0D6A-4BDC-A261-1BB3FBC8AF57}"/>
              </a:ext>
            </a:extLst>
          </p:cNvPr>
          <p:cNvSpPr/>
          <p:nvPr/>
        </p:nvSpPr>
        <p:spPr>
          <a:xfrm>
            <a:off x="1259632" y="1085506"/>
            <a:ext cx="4517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73A8D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3. Подготовка питательного раствора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63A4D98-86E9-41C0-8536-38E58F9229DB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235866" y="1960390"/>
            <a:ext cx="2605434" cy="192341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569F5DA-783F-42D6-855D-CC7990297F4A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68835" y="1968510"/>
            <a:ext cx="2608580" cy="195643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8168091-08E2-4B3A-A239-E5CFB7F7BB5E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06211" y="4454684"/>
            <a:ext cx="3045180" cy="1047750"/>
          </a:xfrm>
          <a:prstGeom prst="rect">
            <a:avLst/>
          </a:prstGeom>
          <a:noFill/>
          <a:ln w="9525" cap="flat" cmpd="sng" algn="ctr">
            <a:solidFill>
              <a:srgbClr val="4472C4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B7506F2-1072-40B4-95BC-5BB93D253249}"/>
              </a:ext>
            </a:extLst>
          </p:cNvPr>
          <p:cNvSpPr/>
          <p:nvPr/>
        </p:nvSpPr>
        <p:spPr>
          <a:xfrm>
            <a:off x="248932" y="2559259"/>
            <a:ext cx="4572000" cy="2949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СОСТАВ: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Кальциевая селитра – 2 г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Калия сульфат – 0.5 г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Монофосфат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калия – 0.5 г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Магния сульфат – 0.5 г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Железа сульфат – 0.05 г (он же железный купорос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BDFEB30-3E9A-4B6E-A2BC-562E4E503853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1642437"/>
            <a:ext cx="798514" cy="2608581"/>
          </a:xfrm>
          <a:prstGeom prst="rect">
            <a:avLst/>
          </a:prstGeom>
          <a:noFill/>
          <a:ln w="9525" cap="flat" cmpd="sng" algn="ctr">
            <a:solidFill>
              <a:srgbClr val="4472C4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3438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F176282-11BB-43D8-AECA-F157804B2E63}"/>
              </a:ext>
            </a:extLst>
          </p:cNvPr>
          <p:cNvSpPr/>
          <p:nvPr/>
        </p:nvSpPr>
        <p:spPr>
          <a:xfrm>
            <a:off x="0" y="241484"/>
            <a:ext cx="9136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173A8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 исследования в действии</a:t>
            </a:r>
          </a:p>
        </p:txBody>
      </p:sp>
      <p:pic>
        <p:nvPicPr>
          <p:cNvPr id="7" name="Рисунок 6" descr="https://pp.userapi.com/c846122/v846122233/1547ef/vzOeBOZdRU8.jpg">
            <a:extLst>
              <a:ext uri="{FF2B5EF4-FFF2-40B4-BE49-F238E27FC236}">
                <a16:creationId xmlns:a16="http://schemas.microsoft.com/office/drawing/2014/main" xmlns="" id="{B910F250-5027-418A-B55D-480D4D9F3B57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2023" y="1256941"/>
            <a:ext cx="3305175" cy="1758794"/>
          </a:xfrm>
          <a:prstGeom prst="ellipse">
            <a:avLst/>
          </a:prstGeom>
          <a:ln w="63500" cap="rnd"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8B4922C-691A-4A9C-99FA-256A61B1E664}"/>
              </a:ext>
            </a:extLst>
          </p:cNvPr>
          <p:cNvSpPr/>
          <p:nvPr/>
        </p:nvSpPr>
        <p:spPr>
          <a:xfrm>
            <a:off x="3657198" y="987088"/>
            <a:ext cx="2758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173A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Посадка лука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2D30C07-57C7-4386-958C-270FB87404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080" y="3213924"/>
            <a:ext cx="1533491" cy="3476625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C4CA04E-CA63-4AB6-B4C8-F00D02B2D0C4}"/>
              </a:ext>
            </a:extLst>
          </p:cNvPr>
          <p:cNvSpPr/>
          <p:nvPr/>
        </p:nvSpPr>
        <p:spPr>
          <a:xfrm>
            <a:off x="463761" y="4376366"/>
            <a:ext cx="4689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173A8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5. Получен первый урожай!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1275C392-A3D9-43A5-BF56-003E66E3A965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87502" y="1726957"/>
            <a:ext cx="1841500" cy="1111250"/>
          </a:xfrm>
          <a:prstGeom prst="rect">
            <a:avLst/>
          </a:prstGeom>
          <a:noFill/>
          <a:ln w="9525" cap="flat" cmpd="sng" algn="ctr">
            <a:solidFill>
              <a:srgbClr val="4472C4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7773D41-A585-453A-8183-AD64CA7D6289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70910" y="2299474"/>
            <a:ext cx="2965450" cy="795655"/>
          </a:xfrm>
          <a:prstGeom prst="rect">
            <a:avLst/>
          </a:prstGeom>
          <a:noFill/>
          <a:ln w="9525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xmlns="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2398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16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ВЫВОДЫ</a:t>
            </a:r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sz="2400" b="1" dirty="0">
              <a:solidFill>
                <a:srgbClr val="00164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628800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3175">
                  <a:noFill/>
                </a:ln>
                <a:solidFill>
                  <a:srgbClr val="002060"/>
                </a:solidFill>
              </a:rPr>
              <a:t>	</a:t>
            </a:r>
          </a:p>
        </p:txBody>
      </p:sp>
      <p:pic>
        <p:nvPicPr>
          <p:cNvPr id="9" name="Picture 2" descr="http://oboi.cc/uploads/new/big/oboik.ru_284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4356" y="5661248"/>
            <a:ext cx="1339644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34076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ходе исследования мы пришли к выводу: в условиях Земли любая система хорошо работает, но не в космосе, где невесомость, отсутствует воздух, вода. Конечно, первым поселенцам на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Марсе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будет очень сложно. Но мы убеждены, что если использовать систему гидропоники, то это может быть весьма эффективным способом производства продуктов питания в ограниченном пространстве. Таким образом, можно получить урожай, позволяющий обеспечивать питанием не только космонавтов во время полета, но и всю будущую марсианскую колонию. И конечно, первым в списке растений, которые полетят на Марс, будет лук. В этом мы убеждены.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65A8092A-25C5-4421-A7DA-2861A04385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987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A1BC2F-FE3A-4923-93C6-1437CD5E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сделали модель Марса, книжечку о Марсе. Планировали провести урок в начальной школе.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xmlns="" id="{36C74637-071A-4A03-83B1-7C4A980BB4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736" y="4437112"/>
            <a:ext cx="3140062" cy="2288811"/>
          </a:xfr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37CE5A16-027F-41ED-ACBE-4AC83CD26B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Изображение выглядит как текст, фотография&#10;&#10;Автоматически созданное описание">
            <a:extLst>
              <a:ext uri="{FF2B5EF4-FFF2-40B4-BE49-F238E27FC236}">
                <a16:creationId xmlns:a16="http://schemas.microsoft.com/office/drawing/2014/main" xmlns="" id="{7FAF9332-9CBA-4EDF-A29A-F8A99939144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4128" y="1904046"/>
            <a:ext cx="3140062" cy="2409016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текст, фотография, друг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544E75E4-F5B0-49F0-A873-F9B0629396F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3" y="1904046"/>
            <a:ext cx="2777965" cy="2409016"/>
          </a:xfrm>
          <a:prstGeom prst="rect">
            <a:avLst/>
          </a:prstGeom>
        </p:spPr>
      </p:pic>
      <p:pic>
        <p:nvPicPr>
          <p:cNvPr id="15" name="Рисунок 14" descr="Изображение выглядит как комна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5E6F1942-0BA3-45F3-976F-AFA45E3F6D7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849106"/>
            <a:ext cx="1944216" cy="2463956"/>
          </a:xfrm>
          <a:prstGeom prst="rect">
            <a:avLst/>
          </a:prstGeom>
        </p:spPr>
      </p:pic>
      <p:pic>
        <p:nvPicPr>
          <p:cNvPr id="17" name="Рисунок 16" descr="Изображение выглядит как комна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4F9B7352-2A78-4AC4-9C7F-2F7B4BA131A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8830" y="4420772"/>
            <a:ext cx="1395329" cy="208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91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Информационные источники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248" y="129909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1. Как растения завоевывали космос: горох и орхидеи в невесомости [Электронный ресурс] https://7dach.ru/NatashaPetrova/kak-rasteniya-zavoevyvali-kosmos-goroh-i-orhidei-v-nevesomosti-171283.html</a:t>
            </a:r>
          </a:p>
          <a:p>
            <a:pPr lvl="0"/>
            <a:r>
              <a:rPr lang="ru-RU" dirty="0"/>
              <a:t>2. Основные типы гидропонных систем. [Электронный ресурс]  </a:t>
            </a:r>
            <a:r>
              <a:rPr lang="ru-RU" dirty="0">
                <a:hlinkClick r:id="rId2"/>
              </a:rPr>
              <a:t>http://www.hydo.ru/basics/systems/1-osnovnye-tipy-gidroponnyh-sistem.html</a:t>
            </a:r>
            <a:r>
              <a:rPr lang="ru-RU" dirty="0"/>
              <a:t> </a:t>
            </a:r>
          </a:p>
          <a:p>
            <a:pPr lvl="0"/>
            <a:r>
              <a:rPr lang="ru-RU" dirty="0"/>
              <a:t>3. Методы гидропоники для марсианской колонии [Электронный ресурс] </a:t>
            </a:r>
            <a:r>
              <a:rPr lang="ru-RU" dirty="0">
                <a:hlinkClick r:id="rId3"/>
              </a:rPr>
              <a:t>https://aboutspacejornal.net/2016/05/06/методы-гидропоники-для-марсианской-к/</a:t>
            </a:r>
            <a:endParaRPr lang="ru-RU" dirty="0"/>
          </a:p>
          <a:p>
            <a:r>
              <a:rPr lang="ru-RU" dirty="0"/>
              <a:t>4.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Звёздное небо -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http://www.motto.net.ua/old_site//img/space/1296914719_E7E2E5E7E4EDEEE520EDE5E1EE29.jpg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Picture 2" descr="http://oboi.cc/uploads/new/big/oboik.ru_2844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4356" y="5661248"/>
            <a:ext cx="1339644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B48DC75-372C-4EDB-B2A1-CD78D8C465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sz="2400" b="1" dirty="0">
              <a:solidFill>
                <a:srgbClr val="00164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16832"/>
            <a:ext cx="88569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n w="3175"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4800" b="1" dirty="0">
                <a:ln w="3175"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СПАСИБО </a:t>
            </a:r>
          </a:p>
          <a:p>
            <a:pPr algn="ctr"/>
            <a:r>
              <a:rPr lang="ru-RU" sz="4800" b="1" dirty="0">
                <a:ln w="3175"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 </a:t>
            </a:r>
          </a:p>
          <a:p>
            <a:pPr algn="ctr"/>
            <a:r>
              <a:rPr lang="ru-RU" sz="4800" b="1" dirty="0">
                <a:ln w="3175"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ВНИМАНИЕ!</a:t>
            </a:r>
            <a:endParaRPr lang="ru-RU" sz="4800" b="1" dirty="0">
              <a:solidFill>
                <a:srgbClr val="2024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just"/>
            <a:endParaRPr lang="ru-RU" b="1" dirty="0">
              <a:ln w="3175"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 descr="http://oboi.cc/uploads/new/big/oboik.ru_284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4356" y="5661248"/>
            <a:ext cx="1339644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F7AD5EE3-B108-4C95-AF86-25C7792B82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24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 descr="https://cdn-staging.biguniverse.ru/media/2012/10/galaktika-m8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6AC0BD-8D3B-4AE9-A79D-E93A47E9B44D}"/>
              </a:ext>
            </a:extLst>
          </p:cNvPr>
          <p:cNvSpPr txBox="1"/>
          <p:nvPr/>
        </p:nvSpPr>
        <p:spPr>
          <a:xfrm>
            <a:off x="577528" y="843677"/>
            <a:ext cx="82160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Цель:</a:t>
            </a:r>
            <a:r>
              <a:rPr lang="ru-RU" sz="2400" dirty="0">
                <a:solidFill>
                  <a:srgbClr val="002060"/>
                </a:solidFill>
              </a:rPr>
              <a:t> Более подробно узнать про Марс. Выяснить действительно, ли гидропоника – наиболее эффективный способ выращивания растений в условиях космоса.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Узнать как можно больше о Космосе, о планете Марс.</a:t>
            </a:r>
            <a:br>
              <a:rPr lang="ru-RU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Объект исследования: </a:t>
            </a:r>
            <a:r>
              <a:rPr lang="ru-RU" sz="2400" dirty="0">
                <a:solidFill>
                  <a:srgbClr val="002060"/>
                </a:solidFill>
              </a:rPr>
              <a:t>Гидропоника – как метод выращивания растений без почвы.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Предмет исследования: </a:t>
            </a:r>
            <a:r>
              <a:rPr lang="ru-RU" sz="2400" dirty="0">
                <a:solidFill>
                  <a:srgbClr val="002060"/>
                </a:solidFill>
              </a:rPr>
              <a:t>Процесс выращивания растений в гидропонной системе в беспочвенной среде.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Гипотеза:</a:t>
            </a:r>
            <a:r>
              <a:rPr lang="ru-RU" sz="2400" dirty="0">
                <a:solidFill>
                  <a:srgbClr val="002060"/>
                </a:solidFill>
              </a:rPr>
              <a:t> Если выращивать растения методом гидропоники, то можно получить урожай, позволяющий обеспечивать питанием космонавтов во время полета.</a:t>
            </a:r>
          </a:p>
          <a:p>
            <a:endParaRPr lang="ru-RU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31DF9F2E-3A7F-4E49-A71F-94AC79E41E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8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8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18450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1642"/>
                </a:solidFill>
                <a:latin typeface="Times New Roman" pitchFamily="18" charset="0"/>
                <a:cs typeface="Times New Roman" pitchFamily="18" charset="0"/>
              </a:rPr>
              <a:t>Общие сведения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45705" y="8406820"/>
            <a:ext cx="2929327" cy="61909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endParaRPr lang="ru-RU" sz="6300" b="1" dirty="0">
              <a:solidFill>
                <a:srgbClr val="00164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088" y="416562"/>
            <a:ext cx="88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Марс — четвёртая по удалённости от Солнца и седьмая по размерам планета Солнечной системы. Марса — древнеримского бога войны, соответствующего древнегреческому Аресу. Иногда Марс называют «красной планетой» из-за красноватого оттенка поверхности.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 Марса: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6670 км.</a:t>
            </a:r>
          </a:p>
          <a:p>
            <a:pPr algn="just"/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Марсианские сутки: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24 час. 37 мин. 23 сек</a:t>
            </a:r>
          </a:p>
          <a:p>
            <a:pPr algn="just"/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Марсианский год: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687 дней.</a:t>
            </a:r>
          </a:p>
          <a:p>
            <a:pPr algn="just"/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от Солнца: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227.990.000 км</a:t>
            </a:r>
          </a:p>
        </p:txBody>
      </p:sp>
      <p:sp>
        <p:nvSpPr>
          <p:cNvPr id="5" name="AutoShape 4" descr="https://cdn-staging.biguniverse.ru/media/2012/10/galaktika-m8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FC26C2D4-1CE9-47E5-BD7F-468AA8978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8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ÐÐ°ÑÑÐ¸Ð½ÐºÐ¸ Ð¿Ð¾ Ð·Ð°Ð¿ÑÐ¾ÑÑ Ð°ÑÐµÑ Ð±Ð¾Ð³ Ð²Ð¾Ð¹Ð½Ñ">
            <a:extLst>
              <a:ext uri="{FF2B5EF4-FFF2-40B4-BE49-F238E27FC236}">
                <a16:creationId xmlns:a16="http://schemas.microsoft.com/office/drawing/2014/main" xmlns="" id="{1175BAF3-7685-415D-9175-9E1E1B542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3779728"/>
            <a:ext cx="3017911" cy="274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ÐÐ°ÑÑÐ¸Ð½ÐºÐ¸ Ð¿Ð¾ Ð·Ð°Ð¿ÑÐ¾ÑÑ Ð¼Ð°ÑÑ">
            <a:extLst>
              <a:ext uri="{FF2B5EF4-FFF2-40B4-BE49-F238E27FC236}">
                <a16:creationId xmlns:a16="http://schemas.microsoft.com/office/drawing/2014/main" xmlns="" id="{A0CECA6E-507E-4FF9-A737-7CD4F2E33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2645" y="3717032"/>
            <a:ext cx="4239729" cy="280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35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104" y="1932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Климат Марса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5343228-985B-4289-BA3E-5C540033A3D2}"/>
              </a:ext>
            </a:extLst>
          </p:cNvPr>
          <p:cNvSpPr/>
          <p:nvPr/>
        </p:nvSpPr>
        <p:spPr>
          <a:xfrm>
            <a:off x="249820" y="87291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Марсе, как и на Земле, есть тепловые пояса. Но из-за удалённости от Солнца климат на Марсе суровее Земного. Длительность и характер сезонов заметно отличаются в северном и южном полушариях планеты. В северном полушарии лето долгое, но прохладное , а зима короткая и мягкая; в южном полушарии лето короткое, но тёплое, а зима долгая и суровая.</a:t>
            </a:r>
          </a:p>
          <a:p>
            <a:pPr algn="just"/>
            <a:endParaRPr lang="ru-RU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F09D2903-55A0-4FD8-BEB5-88BA64FBD6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3904" y="32499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xmlns="" id="{A09095FF-56E1-45C4-A4D4-E5B05F2DC6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Изображение выглядит как внутренний, сидит, стол, коричневый&#10;&#10;Автоматически созданное описание">
            <a:extLst>
              <a:ext uri="{FF2B5EF4-FFF2-40B4-BE49-F238E27FC236}">
                <a16:creationId xmlns:a16="http://schemas.microsoft.com/office/drawing/2014/main" xmlns="" id="{DA110DB9-0B75-47D1-AE6D-350655688D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63888" y="3687232"/>
            <a:ext cx="3949901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7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001642"/>
              </a:buCl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Огромная сеть долин названная «Долинами  Маринера». Он имеет длину около 4300 км. Ширина самых крупных достигает 250 км, глубина – 7 км.</a:t>
            </a:r>
          </a:p>
          <a:p>
            <a:pPr>
              <a:buClr>
                <a:srgbClr val="001642"/>
              </a:buCl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8FE25AB-B498-46AA-B89D-080D5A748533}"/>
              </a:ext>
            </a:extLst>
          </p:cNvPr>
          <p:cNvSpPr/>
          <p:nvPr/>
        </p:nvSpPr>
        <p:spPr>
          <a:xfrm>
            <a:off x="0" y="328092"/>
            <a:ext cx="9136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факты:</a:t>
            </a:r>
          </a:p>
        </p:txBody>
      </p:sp>
      <p:pic>
        <p:nvPicPr>
          <p:cNvPr id="9" name="Picture 2" descr="Mars Valles Marineris.jpeg">
            <a:extLst>
              <a:ext uri="{FF2B5EF4-FFF2-40B4-BE49-F238E27FC236}">
                <a16:creationId xmlns:a16="http://schemas.microsoft.com/office/drawing/2014/main" xmlns="" id="{23DD1F64-EFE9-45C2-9E49-C4E8C05AE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795" y="2847336"/>
            <a:ext cx="3062287" cy="28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upload.wikimedia.org/wikipedia/commons/thumb/b/b2/Orphircha.jpg/250px-Orphircha.jpg">
            <a:extLst>
              <a:ext uri="{FF2B5EF4-FFF2-40B4-BE49-F238E27FC236}">
                <a16:creationId xmlns:a16="http://schemas.microsoft.com/office/drawing/2014/main" xmlns="" id="{824A4E07-6BB3-47AF-9186-3742408FF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7846" y="2827759"/>
            <a:ext cx="4091458" cy="287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225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У Марса есть 2 небольших луны –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Деймос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 греческого – «паника») и Фобос («страх»), первый из которых всходит на западе и садится на востоке два раза в сутки, второй – с другой стороны, и ему требуется 2,7 суток, чтобы встать на востоке и сесть на западе.</a:t>
            </a:r>
          </a:p>
          <a:p>
            <a:pPr marL="0" indent="0">
              <a:buClr>
                <a:srgbClr val="001642"/>
              </a:buClr>
              <a:buNone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8FE25AB-B498-46AA-B89D-080D5A748533}"/>
              </a:ext>
            </a:extLst>
          </p:cNvPr>
          <p:cNvSpPr/>
          <p:nvPr/>
        </p:nvSpPr>
        <p:spPr>
          <a:xfrm>
            <a:off x="0" y="328092"/>
            <a:ext cx="9136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факты:</a:t>
            </a:r>
          </a:p>
        </p:txBody>
      </p:sp>
      <p:pic>
        <p:nvPicPr>
          <p:cNvPr id="8" name="Picture 2" descr="ÐÐ°ÑÑÐ¸Ð½ÐºÐ¸ Ð¿Ð¾ Ð·Ð°Ð¿ÑÐ¾ÑÑ Ð´ÐµÐ¹Ð¼Ð¾Ñ">
            <a:extLst>
              <a:ext uri="{FF2B5EF4-FFF2-40B4-BE49-F238E27FC236}">
                <a16:creationId xmlns:a16="http://schemas.microsoft.com/office/drawing/2014/main" xmlns="" id="{B5F46B98-A7D7-4100-890E-0AB2A139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900196"/>
            <a:ext cx="2775204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ÐÐ°ÑÑÐ¸Ð½ÐºÐ¸ Ð¿Ð¾ Ð·Ð°Ð¿ÑÐ¾ÑÑ ÑÐ¾Ð±Ð¾Ñ">
            <a:extLst>
              <a:ext uri="{FF2B5EF4-FFF2-40B4-BE49-F238E27FC236}">
                <a16:creationId xmlns:a16="http://schemas.microsoft.com/office/drawing/2014/main" xmlns="" id="{4548A10C-8BC3-498C-BBF7-AC0A31737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3029" y="3885948"/>
            <a:ext cx="2957513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39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225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 Марсе существуют горы выше Эвереста, а гора Олимп является в настоящее время самой высокой горой в Солнечной системе, известной человечеству.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2250"/>
              </a:spcAft>
              <a:buNone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8FE25AB-B498-46AA-B89D-080D5A748533}"/>
              </a:ext>
            </a:extLst>
          </p:cNvPr>
          <p:cNvSpPr/>
          <p:nvPr/>
        </p:nvSpPr>
        <p:spPr>
          <a:xfrm>
            <a:off x="0" y="328092"/>
            <a:ext cx="9136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факты:</a:t>
            </a:r>
          </a:p>
        </p:txBody>
      </p:sp>
      <p:pic>
        <p:nvPicPr>
          <p:cNvPr id="8" name="Picture 2" descr="ÐÐ°ÑÑÐ¸Ð½ÐºÐ¸ Ð¿Ð¾ Ð·Ð°Ð¿ÑÐ¾ÑÑ Ð´ÐµÐ¹Ð¼Ð¾Ñ">
            <a:extLst>
              <a:ext uri="{FF2B5EF4-FFF2-40B4-BE49-F238E27FC236}">
                <a16:creationId xmlns:a16="http://schemas.microsoft.com/office/drawing/2014/main" xmlns="" id="{B5F46B98-A7D7-4100-890E-0AB2A139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900196"/>
            <a:ext cx="2775204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ÐÐ°ÑÑÐ¸Ð½ÐºÐ¸ Ð¿Ð¾ Ð·Ð°Ð¿ÑÐ¾ÑÑ Ð¾Ð»Ð¸Ð¼Ð¿ Ð³Ð¾ÑÐ°">
            <a:extLst>
              <a:ext uri="{FF2B5EF4-FFF2-40B4-BE49-F238E27FC236}">
                <a16:creationId xmlns:a16="http://schemas.microsoft.com/office/drawing/2014/main" xmlns="" id="{23C779F7-6CE3-41AA-8C9D-EB5D448FF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8344" y="3706066"/>
            <a:ext cx="3714750" cy="285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ÐÐ°ÑÑÐ¸Ð½ÐºÐ¸ Ð¿Ð¾ Ð·Ð°Ð¿ÑÐ¾ÑÑ Ð¾Ð»Ð¸Ð¼Ð¿ Ð³Ð¾ÑÐ°">
            <a:extLst>
              <a:ext uri="{FF2B5EF4-FFF2-40B4-BE49-F238E27FC236}">
                <a16:creationId xmlns:a16="http://schemas.microsoft.com/office/drawing/2014/main" xmlns="" id="{867CFFDB-FDCD-433C-9481-39D2D8BE6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9338" y="3677171"/>
            <a:ext cx="3795712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0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Aft>
                <a:spcPts val="225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Марсе существуют горы выше Эвереста, а гора Олимп является в настоящее время самой высокой горой в Солнечной системе, известной человечеству.</a:t>
            </a:r>
          </a:p>
          <a:p>
            <a:pPr marL="0" indent="0" algn="just">
              <a:spcAft>
                <a:spcPts val="2250"/>
              </a:spcAft>
              <a:buNone/>
            </a:pP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8FE25AB-B498-46AA-B89D-080D5A748533}"/>
              </a:ext>
            </a:extLst>
          </p:cNvPr>
          <p:cNvSpPr/>
          <p:nvPr/>
        </p:nvSpPr>
        <p:spPr>
          <a:xfrm>
            <a:off x="0" y="328092"/>
            <a:ext cx="9136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факты:</a:t>
            </a:r>
          </a:p>
        </p:txBody>
      </p:sp>
      <p:pic>
        <p:nvPicPr>
          <p:cNvPr id="8" name="Picture 2" descr="ÐÐ°ÑÑÐ¸Ð½ÐºÐ¸ Ð¿Ð¾ Ð·Ð°Ð¿ÑÐ¾ÑÑ Ð´ÐµÐ¹Ð¼Ð¾Ñ">
            <a:extLst>
              <a:ext uri="{FF2B5EF4-FFF2-40B4-BE49-F238E27FC236}">
                <a16:creationId xmlns:a16="http://schemas.microsoft.com/office/drawing/2014/main" xmlns="" id="{B5F46B98-A7D7-4100-890E-0AB2A139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900196"/>
            <a:ext cx="2775204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ÐÐ°ÑÑÐ¸Ð½ÐºÐ¸ Ð¿Ð¾ Ð·Ð°Ð¿ÑÐ¾ÑÑ ÑÐ¾Ð±Ð¾Ñ">
            <a:extLst>
              <a:ext uri="{FF2B5EF4-FFF2-40B4-BE49-F238E27FC236}">
                <a16:creationId xmlns:a16="http://schemas.microsoft.com/office/drawing/2014/main" xmlns="" id="{4548A10C-8BC3-498C-BBF7-AC0A31737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3029" y="3885948"/>
            <a:ext cx="2957513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ÐÐ°ÑÑÐ¸Ð½ÐºÐ¸ Ð¿Ð¾ Ð·Ð°Ð¿ÑÐ¾ÑÑ ÐºÐ¾Ð»Ð¾Ð½Ð¸Ñ Ð½Ð° Ð¼Ð°ÑÑÐµ">
            <a:extLst>
              <a:ext uri="{FF2B5EF4-FFF2-40B4-BE49-F238E27FC236}">
                <a16:creationId xmlns:a16="http://schemas.microsoft.com/office/drawing/2014/main" xmlns="" id="{F2CE1F2D-9984-44FE-BB2E-2BC8A7BF9F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7248" y="2377"/>
            <a:ext cx="9143993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53D86A5-5B96-42D3-A159-38A1571A7649}"/>
              </a:ext>
            </a:extLst>
          </p:cNvPr>
          <p:cNvSpPr txBox="1"/>
          <p:nvPr/>
        </p:nvSpPr>
        <p:spPr>
          <a:xfrm>
            <a:off x="7248" y="177253"/>
            <a:ext cx="9129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ПРЕДЛАГАЕМАЯ ДЛЯ РЕШЕНИЯ,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АКТУАЛЬНОСТЬ.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05017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BE55158A-1B4B-408F-831B-3E49BE88FDA5}"/>
              </a:ext>
            </a:extLst>
          </p:cNvPr>
          <p:cNvSpPr/>
          <p:nvPr/>
        </p:nvSpPr>
        <p:spPr>
          <a:xfrm>
            <a:off x="182100" y="899593"/>
            <a:ext cx="8779800" cy="58417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84" y="-243408"/>
            <a:ext cx="8229600" cy="114300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00164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100" y="764704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200" b="1" dirty="0">
                <a:solidFill>
                  <a:srgbClr val="002060"/>
                </a:solidFill>
              </a:rPr>
              <a:t>	</a:t>
            </a:r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D3877741-6F55-454D-8891-1DBE34FEAD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4004" y="5661247"/>
            <a:ext cx="1229996" cy="11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ÐÐ¾ÑÐ¾Ð¶ÐµÐµ Ð¸Ð·Ð¾Ð±ÑÐ°Ð¶ÐµÐ½Ð¸Ðµ">
            <a:extLst>
              <a:ext uri="{FF2B5EF4-FFF2-40B4-BE49-F238E27FC236}">
                <a16:creationId xmlns:a16="http://schemas.microsoft.com/office/drawing/2014/main" xmlns="" id="{79EF62CD-A499-4579-98D1-B05273BFCE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-33416" y="0"/>
            <a:ext cx="914400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ÐÐ°ÑÑÐ¸Ð½ÐºÐ¸ Ð¿Ð¾ Ð·Ð°Ð¿ÑÐ¾ÑÑ ÑÐ°ÑÑÐµÐ½Ð¸Ñ Ð½Ð° Ð¼Ð°ÑÑÐµ Ð½Ð° Ð¼Ð°ÑÑÐµ">
            <a:extLst>
              <a:ext uri="{FF2B5EF4-FFF2-40B4-BE49-F238E27FC236}">
                <a16:creationId xmlns:a16="http://schemas.microsoft.com/office/drawing/2014/main" xmlns="" id="{76A046C3-7D26-4FC8-8570-FC6A39F70F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3596890" y="894006"/>
            <a:ext cx="4913096" cy="5026399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44B40F3-6CA9-4BB5-B6F2-DEF4C3B11B26}"/>
              </a:ext>
            </a:extLst>
          </p:cNvPr>
          <p:cNvSpPr/>
          <p:nvPr/>
        </p:nvSpPr>
        <p:spPr>
          <a:xfrm>
            <a:off x="0" y="253261"/>
            <a:ext cx="9077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Марсе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зацветут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сады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33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302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Monotype Corsiva</vt:lpstr>
      <vt:lpstr>Times New Roman</vt:lpstr>
      <vt:lpstr>Wingdings</vt:lpstr>
      <vt:lpstr>Тема Office</vt:lpstr>
      <vt:lpstr>ГОСУДАРСТВЕННОЕ БЮДЖЕТНОЕ ОБРАЗОВАТЕЛЬНОЕ УЧРЕЖДЕНИЕ  «ШКОЛА  №1795  «ЛОСИНООСТРОВСКАЯ» (ГБОУ ШКОЛА  №1795) </vt:lpstr>
      <vt:lpstr>Презентация PowerPoint</vt:lpstr>
      <vt:lpstr>Общие сведения</vt:lpstr>
      <vt:lpstr>Климат Марса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Мы сделали модель Марса, книжечку о Марсе. Планировали провести урок в начальной школе. </vt:lpstr>
      <vt:lpstr>Информационные источники</vt:lpstr>
      <vt:lpstr>Презентация PowerPoint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Светлана</cp:lastModifiedBy>
  <cp:revision>69</cp:revision>
  <dcterms:created xsi:type="dcterms:W3CDTF">2014-07-09T13:24:30Z</dcterms:created>
  <dcterms:modified xsi:type="dcterms:W3CDTF">2022-06-28T08:22:36Z</dcterms:modified>
</cp:coreProperties>
</file>