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36" r:id="rId1"/>
  </p:sldMasterIdLst>
  <p:sldIdLst>
    <p:sldId id="274" r:id="rId2"/>
    <p:sldId id="291" r:id="rId3"/>
    <p:sldId id="293" r:id="rId4"/>
    <p:sldId id="278" r:id="rId5"/>
    <p:sldId id="295" r:id="rId6"/>
    <p:sldId id="294" r:id="rId7"/>
    <p:sldId id="296" r:id="rId8"/>
    <p:sldId id="277" r:id="rId9"/>
    <p:sldId id="298" r:id="rId10"/>
    <p:sldId id="299" r:id="rId11"/>
    <p:sldId id="301" r:id="rId12"/>
    <p:sldId id="276" r:id="rId13"/>
    <p:sldId id="297" r:id="rId14"/>
    <p:sldId id="304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A79E97-5ACE-4827-96F3-DE91BF17156E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161DAB-BC94-4D1E-9EF3-7C4CE950C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PowerPoint1.sl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emf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3" Type="http://schemas.openxmlformats.org/officeDocument/2006/relationships/hyperlink" Target="http://www.innoros.ru/events/announcements/17/vi-konferentsiya-po-energeeffektivnosti-i-energosberezheniyu-enes-2017" TargetMode="External"/><Relationship Id="rId7" Type="http://schemas.openxmlformats.org/officeDocument/2006/relationships/hyperlink" Target="http://lyc1795.mskobr.ru/" TargetMode="External"/><Relationship Id="rId2" Type="http://schemas.openxmlformats.org/officeDocument/2006/relationships/hyperlink" Target="http://mosmetod.ru/centr/proekty/kurchatovskij-proekt/kursy-povysheniya-kvalifikatsii-kurchatovskij-proekt-ot-znanij-k-praktike-chast-vtoraya/ii-zanyatie-3/kursy-3-rec-issled-i-proj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article/230781/vozobnovlyaemyie-i-nevozobnovlyaemyie-resursyi---ratsionalnoe-ispolzovanie-departament-prirodnyih-resursov" TargetMode="External"/><Relationship Id="rId5" Type="http://schemas.openxmlformats.org/officeDocument/2006/relationships/hyperlink" Target="http://ru.wikipedia.org/wiki/%D0%A1%D0%BC%D0%B8%D1%82,%20%D0%90%D0%B4%D0%B0%D0%BC" TargetMode="External"/><Relationship Id="rId4" Type="http://schemas.openxmlformats.org/officeDocument/2006/relationships/hyperlink" Target="https://ru.wikipedia.org/wiki/&#1057;&#1084;&#1080;&#1090;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123rf.com/photo_24461644_&#1040;&#1083;&#1100;&#1090;&#1077;&#1088;&#1085;&#1072;&#1090;&#1080;&#1074;&#1085;&#1072;&#1103;-&#1101;&#1085;&#1077;&#1088;&#1075;&#1077;&#1090;&#1080;&#1082;&#1072;.html?fromid=TzhYUGdCcFFmS0hoNkJXbW93Si9OQT0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376264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«ШКОЛА №1795 «ЛОСИНООСТРОВСКАЯ»</a:t>
            </a: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ЭНЕРГОСБЕРЕЖЕНИЕ  В  НАШЕМ БЫТУ</a:t>
            </a: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                         </a:t>
            </a:r>
            <a:r>
              <a:rPr lang="ru-RU" sz="2000" b="1" dirty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Бережливость — важный   источник   благосостояния .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                                                                                    цицерон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9208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Лукшина</a:t>
            </a: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М., Воробьева В., Саркисян Л.</a:t>
            </a:r>
            <a:endParaRPr lang="ru-RU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Руководители: учитель биологии   Михалева И.М., </a:t>
            </a:r>
            <a:endParaRPr lang="ru-RU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к.х.н., учитель химии Саркисян Г.Б. </a:t>
            </a:r>
            <a:endParaRPr lang="ru-RU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2852936"/>
            <a:ext cx="655272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69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339933"/>
                </a:solidFill>
              </a:rPr>
              <a:t/>
            </a:r>
            <a:br>
              <a:rPr lang="ru-RU" sz="2700" b="1" dirty="0">
                <a:solidFill>
                  <a:srgbClr val="339933"/>
                </a:solidFill>
              </a:rPr>
            </a:br>
            <a:r>
              <a:rPr lang="ru-RU" sz="2700" b="1" dirty="0">
                <a:solidFill>
                  <a:srgbClr val="339933"/>
                </a:solidFill>
              </a:rPr>
              <a:t>Классные мероприятия на тему «Энергосбережение в нашем быту»</a:t>
            </a:r>
            <a:r>
              <a:rPr lang="ru-RU" sz="2700" dirty="0">
                <a:solidFill>
                  <a:srgbClr val="339933"/>
                </a:solidFill>
              </a:rPr>
              <a:t/>
            </a:r>
            <a:br>
              <a:rPr lang="ru-RU" sz="2700" dirty="0">
                <a:solidFill>
                  <a:srgbClr val="339933"/>
                </a:solidFill>
              </a:rPr>
            </a:br>
            <a:endParaRPr lang="ru-RU" sz="2700" dirty="0"/>
          </a:p>
        </p:txBody>
      </p:sp>
      <p:pic>
        <p:nvPicPr>
          <p:cNvPr id="3" name="Рисунок 2" descr="C:\Users\Михалева ИМ\AppData\Local\Temp\Rar$DIa0.887\IMG_680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808312" cy="228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ихалева ИМ\Desktop\14.12.2017\image-28-02-17-11-15-6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лева ИМ\AppData\Local\Temp\Rar$DIa0.671\image-28-02-17-11-15-2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лева ИМ\Desktop\14.12.2017\image-28-02-17-11-12-17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099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лева ИМ\Desktop\Новая папка\image-15-12-17-01-47-14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3059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лева ИМ\Desktop\практика\IMG_6827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ихалева ИМ\Desktop\материал по энерго\Новая папка\фото\5в\IMG_7124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554" y="3034126"/>
            <a:ext cx="2387974" cy="16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Классные мероприятия на тему «Энергосбережение в нашем быту»</a:t>
            </a:r>
            <a:r>
              <a:rPr lang="ru-RU" sz="2400" dirty="0">
                <a:solidFill>
                  <a:srgbClr val="339933"/>
                </a:solidFill>
              </a:rPr>
              <a:t/>
            </a:r>
            <a:br>
              <a:rPr lang="ru-RU" sz="2400" dirty="0">
                <a:solidFill>
                  <a:srgbClr val="339933"/>
                </a:solidFill>
              </a:rPr>
            </a:br>
            <a:endParaRPr lang="ru-RU" sz="2400" dirty="0">
              <a:solidFill>
                <a:srgbClr val="339933"/>
              </a:solidFill>
            </a:endParaRPr>
          </a:p>
        </p:txBody>
      </p:sp>
      <p:pic>
        <p:nvPicPr>
          <p:cNvPr id="5" name="Picture 2" descr="C:\Users\Михалева ИМ\Desktop\image-15-12-17-01-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969060"/>
            <a:ext cx="3600400" cy="2700300"/>
          </a:xfrm>
          <a:prstGeom prst="rect">
            <a:avLst/>
          </a:prstGeom>
          <a:noFill/>
        </p:spPr>
      </p:pic>
      <p:pic>
        <p:nvPicPr>
          <p:cNvPr id="4" name="Рисунок 3" descr="C:\Users\Михалева ИМ\Desktop\14.12.2017\image-28-02-17-11-15-3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418" y="1678335"/>
            <a:ext cx="3312368" cy="20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лева ИМ\Desktop\Новая папка\image-15-12-17-01-49-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404" y="386104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лева ИМ\Desktop\Новая папка\image-15-12-17-01-47-2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520280" cy="208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лева ИМ\Desktop\14.12.2017\IMG_681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45" y="4077072"/>
            <a:ext cx="2472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лева ИМ\Desktop\14.12.2017\image-28-02-17-11-12-3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9076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презентации,  мультимедийных игр </a:t>
            </a:r>
            <a:b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«Своя игра.  Энергосбережение»,  </a:t>
            </a:r>
            <a:b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викторина «Энергосбережение».</a:t>
            </a:r>
            <a:b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52600"/>
            <a:ext cx="8928992" cy="4988768"/>
          </a:xfrm>
        </p:spPr>
        <p:txBody>
          <a:bodyPr/>
          <a:lstStyle/>
          <a:p>
            <a:pPr marL="114300" indent="0"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dirty="0">
              <a:solidFill>
                <a:srgbClr val="2F5597"/>
              </a:solidFill>
            </a:endParaRPr>
          </a:p>
        </p:txBody>
      </p:sp>
      <p:pic>
        <p:nvPicPr>
          <p:cNvPr id="5" name="Рисунок 4" descr="Электростанции (47 фото)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2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320480" cy="25922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51520" y="4149080"/>
          <a:ext cx="413194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6" imgW="4570551" imgH="3427315" progId="PowerPoint.Slide.12">
                  <p:embed/>
                </p:oleObj>
              </mc:Choice>
              <mc:Fallback>
                <p:oleObj name="Слайд" r:id="rId6" imgW="4570551" imgH="3427315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4131940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C:\Users\Михалева ИМ\Desktop\Новая папка\image-15-12-17-01-26-7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75656" y="3356991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endParaRPr lang="ru-RU" sz="10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endParaRPr lang="ru-RU" sz="10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№1795 </a:t>
            </a:r>
            <a:r>
              <a:rPr lang="ru-RU" sz="1000" b="1" dirty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Лосиноостровская</a:t>
            </a:r>
            <a:r>
              <a:rPr lang="ru-RU" sz="1000" b="1" dirty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lang="ru-RU" sz="10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Лукшина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Мария, 10б 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339933"/>
                </a:solidFill>
              </a:rPr>
              <a:t>Изготовление  книжки-памятки  по энергосбережению в быту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23528" y="1340768"/>
          <a:ext cx="4320480" cy="290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10703880" imgH="7558200" progId="AcroExch.Document.7">
                  <p:embed/>
                </p:oleObj>
              </mc:Choice>
              <mc:Fallback>
                <p:oleObj name="Acrobat Document" r:id="rId3" imgW="10703880" imgH="755820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4320480" cy="2905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Содержимое 4" descr="C:\Users\Михалева ИМ\Desktop\Новая папка\image-15-12-17-01-26-3.jpeg"/>
          <p:cNvPicPr>
            <a:picLocks noGrp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лева ИМ\Desktop\Новая папка\image-15-12-17-01-26-6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446" y="1700808"/>
            <a:ext cx="2137554" cy="21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лева ИМ\Desktop\Новая папка\image-15-12-17-01-26-4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ихалева ИМ\AppData\Local\Temp\Rar$DIa0.920\image-14-12-17-06-43-4.jpe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21237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Михалева ИМ\Desktop\Новая папка (4)\image-14-12-17-06-43-7.jpe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2304256" cy="192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Михалева ИМ\Desktop\Новая папка (4)\image-14-12-17-06-43-9.jpe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376263" cy="21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наши ВЫВОДЫ. </a:t>
            </a:r>
            <a:b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Энергосбережение</a:t>
            </a:r>
            <a:r>
              <a:rPr lang="ru-RU" sz="4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— это не только экономия денег, но и забота о планете. Каждый из нас является частью планеты, поэтому любое наше действие или бездействие способно повлиять на развитие событий. И,  как  часть планеты, мы  тоже можем внести свой вклад в окружающую природу. Мы можем экономить свет, тепло и воду, а значит и энергию. И если каждый что - то делает, мы многого можем достичь вместе!</a:t>
            </a:r>
          </a:p>
          <a:p>
            <a:pPr algn="just" fontAlgn="base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Подводя итог нашей работы, мы делаем вывод, что проект имеет </a:t>
            </a:r>
            <a:r>
              <a:rPr lang="ru-RU" sz="4200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практическое значение</a:t>
            </a:r>
            <a:r>
              <a:rPr lang="ru-RU" sz="4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т.к.  формирование культуры энергосбережения – это, прежде всего, обучение практическим навыкам, в частности рациональному потреблению электроэнергии, тепла и воды. </a:t>
            </a:r>
          </a:p>
          <a:p>
            <a:pPr algn="just" fontAlgn="base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Просветительская  работа по энергосбережению</a:t>
            </a:r>
            <a:r>
              <a:rPr lang="ru-RU" sz="4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это очень важная, необходимая часть нашей современной жизни. </a:t>
            </a:r>
          </a:p>
          <a:p>
            <a:pPr algn="just" fontAlgn="base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Считаем, что цель и задачи, которые мы перед собой ставили, нами достигнуты. Будем продолжать работать.</a:t>
            </a:r>
          </a:p>
          <a:p>
            <a:pPr algn="just"/>
            <a:endParaRPr lang="ru-RU" sz="4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2F5597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i="1" dirty="0">
                <a:solidFill>
                  <a:srgbClr val="2F5597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endParaRPr lang="ru-RU" sz="32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http://mosmetod.ru/centr/proekty/kurchatovskij-proekt/kursy-povysheniya-kvalifikatsii-kurchatovskij-proekt-ot-znanij-k-praktike-chast-vtoraya/ii-zanyatie-3/kursy-3-rec-issled-i-project.html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7200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http://www.innoros.ru/events/announcements/17/vi-konferentsiya-po-energeeffektivnosti-i-energosberezheniyu-enes-2017</a:t>
            </a:r>
            <a:r>
              <a:rPr lang="en-US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7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 Адам Смит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7200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Википедия</a:t>
            </a:r>
            <a:endParaRPr lang="ru-RU" sz="7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7200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http://fb.ru/article/230781/vozobnovlyaemyie-i-nevozobnovlyaemyie-resursyi---ratsionalnoe-ispolzovanie-departament-prirodnyih-resursov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.http://www.energo-pasport.com/energosberezhenie-doma/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http://lyc1795.mskobr.ru/</a:t>
            </a:r>
            <a:endParaRPr lang="ru-RU" sz="7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Александрова В.П., Ресурсосбережение и экологическая безопасность человека: практикум с основами экологического проектирования. 9 класс. -М.: ВАКО, 2015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Громова Л.А., Организация проектной и исследовательской деятельности школьников. 5-9 класс. - </a:t>
            </a:r>
            <a:r>
              <a:rPr lang="ru-RU" sz="7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М.:Вентана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–Граф, 2014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7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Колотилина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Л.Н., Ресурсосбережение: внеурочные занятия по экологии. 6-11 классы. – М.: ВАКО, 2015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Высоцкая М.В., Биология и экология. 10-11 классы Проектная деятельность учащихся. – Волгоград: Учитель, 2008</a:t>
            </a:r>
          </a:p>
          <a:p>
            <a:r>
              <a:rPr lang="ru-RU" sz="7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Якушкина Е.А., Биология. 5-9 классы: проектная деятельность учащихся. – Волгоград, Учитель, 2009</a:t>
            </a:r>
          </a:p>
          <a:p>
            <a:r>
              <a:rPr lang="ru-RU" sz="7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>
                <a:solidFill>
                  <a:srgbClr val="006600"/>
                </a:solidFill>
              </a:rPr>
              <a:t> </a:t>
            </a:r>
          </a:p>
          <a:p>
            <a:r>
              <a:rPr lang="ru-RU" sz="7200" dirty="0">
                <a:solidFill>
                  <a:srgbClr val="006600"/>
                </a:solidFill>
              </a:rPr>
              <a:t> </a:t>
            </a:r>
          </a:p>
          <a:p>
            <a:r>
              <a:rPr lang="ru-RU" sz="7200" dirty="0">
                <a:solidFill>
                  <a:srgbClr val="006600"/>
                </a:solidFill>
              </a:rPr>
              <a:t> </a:t>
            </a:r>
          </a:p>
          <a:p>
            <a:endParaRPr lang="ru-RU" sz="7200" dirty="0">
              <a:solidFill>
                <a:srgbClr val="006600"/>
              </a:solidFill>
            </a:endParaRPr>
          </a:p>
        </p:txBody>
      </p:sp>
      <p:pic>
        <p:nvPicPr>
          <p:cNvPr id="4" name="24461644" descr="Альтернативная энергетика photo">
            <a:hlinkClick r:id="rId8"/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5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7427168" cy="48447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Максимально вовлечь учеников нашей школы к деятельности по сокращению потребления электроэнергии в быту, что будет содействовать решению задач экологического и экономического образования.</a:t>
            </a:r>
          </a:p>
          <a:p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  <a:endParaRPr lang="ru-RU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обучающихся к решению задач государственной экологической политики, современным экологическим проблемам столичного региона, инновационному опыту и перспективам их решения.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Воспитание самостоятельности, ответственности, культуры рационального использования электроэнергии.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Развитие умений работы с учебной информацией, умения излагать и обосновывать свою точку зрения.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Продолжать развивать навыки творческой коллективной работы, умения рациональной организации своей деятельности.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7632848" cy="52565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данного проекта состоит в том, что проблема рационального использования энергоресурсов и энергоносителей является первоочередной в современном мире и требует своего решения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прямо сейчас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Совсем недавно с 4 по 7 октября 2017 года в Москве проходил очередной V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международный форум по энергоэффективности и развитию энергетики ENES 2017г.  </a:t>
            </a:r>
          </a:p>
          <a:p>
            <a:pPr algn="just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2009 - 2017 Форум ENES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это главное событие в сфере энергоэффективности и энергосбережения. </a:t>
            </a:r>
          </a:p>
          <a:p>
            <a:pPr algn="just"/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Всеобщее и всевозрастающее внимание у нас в стране и во всем мире к проблемам экологии вызвано обостряющимися проблемами глобального масштаба, острота которых в полной мере еще не осознана человечеством. </a:t>
            </a:r>
            <a:r>
              <a:rPr lang="ru-RU" sz="20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Учащиеся должны понять,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законы природы познаются не только с целью их применения на благо людей, но и для того, чтобы человек не нарушал гармонию окружающего его мира.  </a:t>
            </a:r>
          </a:p>
          <a:p>
            <a:endParaRPr lang="ru-RU" sz="1400" dirty="0">
              <a:solidFill>
                <a:srgbClr val="006600"/>
              </a:solidFill>
            </a:endParaRPr>
          </a:p>
        </p:txBody>
      </p:sp>
      <p:pic>
        <p:nvPicPr>
          <p:cNvPr id="4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ПЛАН    РЕАЛИЗАЦИИ 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2F5597"/>
                </a:solidFill>
                <a:latin typeface="Times New Roman"/>
              </a:rPr>
              <a:t>    </a:t>
            </a:r>
            <a:r>
              <a:rPr lang="en-US" sz="1800" b="1" dirty="0">
                <a:solidFill>
                  <a:srgbClr val="006600"/>
                </a:solidFill>
                <a:latin typeface="Times New Roman"/>
              </a:rPr>
              <a:t>I</a:t>
            </a: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. Этап.  </a:t>
            </a:r>
            <a:r>
              <a:rPr lang="ru-RU" sz="1800" u="sng" dirty="0">
                <a:solidFill>
                  <a:srgbClr val="006600"/>
                </a:solidFill>
                <a:latin typeface="Times New Roman"/>
              </a:rPr>
              <a:t>Организационный.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       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1. Анкетирование учащихся.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       2. Агитационная работа на уроках биологии, химии, физики о значении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           рационального использования  энергоресурсов.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     3. Проведение рекламной акции по распространению информации.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sz="1800" b="1" dirty="0">
                <a:solidFill>
                  <a:srgbClr val="006600"/>
                </a:solidFill>
                <a:latin typeface="Times New Roman"/>
              </a:rPr>
              <a:t>II</a:t>
            </a: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.Этап.  </a:t>
            </a:r>
            <a:r>
              <a:rPr lang="ru-RU" sz="1800" u="sng" dirty="0">
                <a:solidFill>
                  <a:srgbClr val="006600"/>
                </a:solidFill>
                <a:latin typeface="Times New Roman"/>
              </a:rPr>
              <a:t>Конкурс плакатов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, листовок, стенгазет</a:t>
            </a:r>
            <a:r>
              <a:rPr lang="en-US" sz="1800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для изучения данной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      информации и принятия решения по экономии  электроэнергии.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sz="1800" b="1" dirty="0">
                <a:solidFill>
                  <a:srgbClr val="006600"/>
                </a:solidFill>
                <a:latin typeface="Times New Roman"/>
              </a:rPr>
              <a:t>III.</a:t>
            </a: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 Этап. </a:t>
            </a:r>
            <a:r>
              <a:rPr lang="ru-RU" sz="1800" u="sng" dirty="0">
                <a:solidFill>
                  <a:srgbClr val="006600"/>
                </a:solidFill>
                <a:latin typeface="Times New Roman"/>
              </a:rPr>
              <a:t>Практическая часть проекта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.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     1. Работа над созданием мультимедийных игр по энергосбережению.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Работа над изготовление «книжки – памятки» по энергосбережению в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быту.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Работа над созданием презентации: « Источники энергии».</a:t>
            </a:r>
            <a:endParaRPr lang="ru-RU" sz="1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.Этап.  </a:t>
            </a:r>
            <a:r>
              <a:rPr lang="ru-RU" sz="1800" u="sng" dirty="0">
                <a:solidFill>
                  <a:srgbClr val="006600"/>
                </a:solidFill>
                <a:latin typeface="Times New Roman"/>
              </a:rPr>
              <a:t>Открытое мероприятие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. Проведение </a:t>
            </a:r>
            <a:r>
              <a:rPr lang="ru-RU" sz="1800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тематического 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         классного часа 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энергосбережению.</a:t>
            </a:r>
            <a:endParaRPr lang="ru-RU" sz="1800" dirty="0">
              <a:solidFill>
                <a:srgbClr val="006600"/>
              </a:solidFill>
              <a:latin typeface="Times New Roman"/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   </a:t>
            </a:r>
            <a:r>
              <a:rPr lang="en-US" sz="1800" b="1" dirty="0">
                <a:solidFill>
                  <a:srgbClr val="006600"/>
                </a:solidFill>
                <a:latin typeface="Times New Roman"/>
              </a:rPr>
              <a:t>V</a:t>
            </a:r>
            <a:r>
              <a:rPr lang="ru-RU" sz="1800" b="1" dirty="0">
                <a:solidFill>
                  <a:srgbClr val="006600"/>
                </a:solidFill>
                <a:latin typeface="Times New Roman"/>
              </a:rPr>
              <a:t>. Этап</a:t>
            </a:r>
            <a:r>
              <a:rPr lang="ru-RU" sz="1800" b="1" u="sng" dirty="0">
                <a:solidFill>
                  <a:srgbClr val="006600"/>
                </a:solidFill>
                <a:latin typeface="Times New Roman"/>
              </a:rPr>
              <a:t>.  </a:t>
            </a:r>
            <a:r>
              <a:rPr lang="ru-RU" sz="1800" u="sng" dirty="0">
                <a:solidFill>
                  <a:srgbClr val="006600"/>
                </a:solidFill>
                <a:latin typeface="Times New Roman"/>
              </a:rPr>
              <a:t>Подведение итогов. </a:t>
            </a:r>
            <a:r>
              <a:rPr lang="ru-RU" sz="1800" dirty="0">
                <a:solidFill>
                  <a:srgbClr val="006600"/>
                </a:solidFill>
                <a:latin typeface="Times New Roman"/>
              </a:rPr>
              <a:t>Оценка достигнутых результатов. 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/>
              </a:rPr>
              <a:t>Поощрение  участников проекта и победителей в конкурсах.</a:t>
            </a:r>
          </a:p>
          <a:p>
            <a:endParaRPr lang="ru-RU" sz="1800" dirty="0">
              <a:solidFill>
                <a:srgbClr val="006600"/>
              </a:solidFill>
            </a:endParaRPr>
          </a:p>
          <a:p>
            <a:pPr marL="114300" indent="0">
              <a:buNone/>
            </a:pPr>
            <a:endParaRPr lang="ru-RU" sz="2000" dirty="0">
              <a:solidFill>
                <a:srgbClr val="006600"/>
              </a:solidFill>
              <a:latin typeface="Times New Roman"/>
            </a:endParaRPr>
          </a:p>
        </p:txBody>
      </p:sp>
      <p:pic>
        <p:nvPicPr>
          <p:cNvPr id="4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6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Методы реализации проекта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7283152" cy="4373563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Методы социологического исследования (анкетирование, анализ собранной информации, наблюдение, которые показали, насколько актуальна рассматриваемая тема проекта). </a:t>
            </a:r>
          </a:p>
          <a:p>
            <a:pPr lvl="0" algn="just"/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Метод теоретического исследования (работа с источниками информации: печатными и Интернет-ресурсами).</a:t>
            </a:r>
          </a:p>
          <a:p>
            <a:pPr lvl="0" algn="just"/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Практические методы (оформление стендов с использованием плакатов, изготовление памяток по энергосбережению, компьютерное тестирование по основам энергосбережения, размещение информации по энергосбережению на школьном сайте).</a:t>
            </a:r>
          </a:p>
          <a:p>
            <a:endParaRPr lang="ru-RU" dirty="0"/>
          </a:p>
        </p:txBody>
      </p:sp>
      <p:pic>
        <p:nvPicPr>
          <p:cNvPr id="4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/>
            </a:r>
            <a:br>
              <a:rPr lang="ru-RU" sz="2400" b="1" dirty="0">
                <a:solidFill>
                  <a:srgbClr val="006600"/>
                </a:solidFill>
              </a:rPr>
            </a:br>
            <a:r>
              <a:rPr lang="ru-RU" sz="2400" b="1" dirty="0">
                <a:solidFill>
                  <a:srgbClr val="006600"/>
                </a:solidFill>
              </a:rPr>
              <a:t>Продукт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dirty="0">
                <a:solidFill>
                  <a:srgbClr val="006600"/>
                </a:solidFill>
              </a:rPr>
              <a:t>.</a:t>
            </a:r>
            <a:br>
              <a:rPr lang="ru-RU" sz="2400" b="1" dirty="0">
                <a:solidFill>
                  <a:srgbClr val="0066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064896" cy="4373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сценария тематического классного часа по энергосбережению   (внеклассное мероприятие).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« Источники энергии».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мультимедийных игр по энергосбережению: </a:t>
            </a:r>
          </a:p>
          <a:p>
            <a:pPr>
              <a:buNone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«Своя игра.  Энергосбережение»,  викторина «Энергосбережение».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Изготовление «книжки – памятки» по энергосбережению в быту.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Конкурс плакатов, рисунков по энергосбережению.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нужно сделать для уменьшение потери тепла в квартире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Энергосбереж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772816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достаточно важный, так как энергопотребление в жилых и многоквартирных домах равняется 30% общего потребления энергии в нашей стране.  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энергосбережения в этом секторе огромен.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нужно сделать для уменьшения потери тепла в квартире</a:t>
            </a:r>
            <a:r>
              <a: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Осенью нужно утеплять окна, чтобы тепло не покидало квартиру.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Следить, чтобы форточка была закрыта после проветривания помещения. 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Не загромождать радиаторы отопления мебелью, чтобы тепло без помех проходило в квартиру.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Мокрое и слишком сухое белье нужно гладить дольше всего, это увеличивает расход энергии. За несколько минут до окончания глажки, утюг можно отключить.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При образовании большого слоя накипи в электрочайнике проведение тепла уменьшается почти в 30 раз, что приводит к увеличению  электропотребления.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Использовать технику нужно не ниже «А» класса, а лучше всего «А+» или «А++», так как уменьшается расход электроэнергии до 50%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Микроволновка потребляет  на 50% меньше энергии, чем обычная духовка.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Телевизор, аудиосистема, магнитофон, в режиме ожидания, потребляет в среднем 10 ват в час.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 Зарядки мобильных телефонов, включенные в розетку, потребляют электричество, даже если мы ничего не заряжаем.</a:t>
            </a:r>
          </a:p>
          <a:p>
            <a:pPr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 Кондиционер должен быть с термостатом.</a:t>
            </a:r>
          </a:p>
          <a:p>
            <a:pPr marL="114300" indent="0">
              <a:buNone/>
            </a:pP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4461644" descr="Альтернативная энергетика photo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401"/>
            <a:ext cx="1403648" cy="114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78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Конкурс плакатов  по энергосбережению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ихалева ИМ\Desktop\14.12.2017\image-26-02-17-02-54-7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ихалева ИМ\Desktop\14.12.2017\image-26-02-17-02-54-10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49188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лева ИМ\Desktop\14.12.2017\image-26-02-17-02-54-8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275856" cy="23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лева ИМ\Desktop\14.12.2017\image-26-02-17-02-50-9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73" y="1680307"/>
            <a:ext cx="3286869" cy="211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лева ИМ\Desktop\14.12.2017\image-26-02-17-02-54-39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121696"/>
            <a:ext cx="26277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лева ИМ\Desktop\14.12.2017\image-26-02-17-02-54-35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63380"/>
            <a:ext cx="256887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лева ИМ\Desktop\14.12.2017\image-26-02-17-02-50-11.jpe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1556792"/>
            <a:ext cx="29158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лева ИМ\Desktop\14.12.2017\image-26-02-17-02-54-22.jpe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12169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1863</TotalTime>
  <Words>922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Monotype Corsiva</vt:lpstr>
      <vt:lpstr>Times New Roman</vt:lpstr>
      <vt:lpstr>Wingdings</vt:lpstr>
      <vt:lpstr>Аптека</vt:lpstr>
      <vt:lpstr>Слайд</vt:lpstr>
      <vt:lpstr>Acrobat Document</vt:lpstr>
      <vt:lpstr> ГОСУДАРСТВЕННОЕ БЮДЖЕТНОЕ ОБРАЗОВАТЕЛЬНОЕ УЧРЕЖДЕНИЕ «ШКОЛА №1795 «ЛОСИНООСТРОВСКАЯ»   ЭНЕРГОСБЕРЕЖЕНИЕ  В  НАШЕМ БЫТУ                             Бережливость — важный   источник   благосостояния .                                                                                                                                             цицерон</vt:lpstr>
      <vt:lpstr>ЦЕЛЬ И ЗАДАЧИ ПРОЕКТА</vt:lpstr>
      <vt:lpstr>АКТУАЛЬНОСТЬ</vt:lpstr>
      <vt:lpstr>ПЛАН    РЕАЛИЗАЦИИ   ПРОЕКТА</vt:lpstr>
      <vt:lpstr>Методы реализации проекта</vt:lpstr>
      <vt:lpstr> Продукт проекта. </vt:lpstr>
      <vt:lpstr>Что нужно сделать для уменьшение потери тепла в квартире</vt:lpstr>
      <vt:lpstr> Что нужно сделать для уменьшения потери тепла в квартире </vt:lpstr>
      <vt:lpstr>Конкурс плакатов  по энергосбережению </vt:lpstr>
      <vt:lpstr> Классные мероприятия на тему «Энергосбережение в нашем быту» </vt:lpstr>
      <vt:lpstr>Классные мероприятия на тему «Энергосбережение в нашем быту» </vt:lpstr>
      <vt:lpstr> Создание презентации,  мультимедийных игр     «Своя игра.  Энергосбережение»,      викторина «Энергосбережение». </vt:lpstr>
      <vt:lpstr>Изготовление  книжки-памятки  по энергосбережению в быту </vt:lpstr>
      <vt:lpstr> наши ВЫВОДЫ.  </vt:lpstr>
      <vt:lpstr>  Информационные источники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Энергетика</dc:title>
  <dc:creator>Олеся</dc:creator>
  <cp:lastModifiedBy>Светлана</cp:lastModifiedBy>
  <cp:revision>166</cp:revision>
  <dcterms:created xsi:type="dcterms:W3CDTF">2016-01-19T18:01:38Z</dcterms:created>
  <dcterms:modified xsi:type="dcterms:W3CDTF">2022-06-28T08:07:49Z</dcterms:modified>
</cp:coreProperties>
</file>