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71" r:id="rId2"/>
    <p:sldId id="282" r:id="rId3"/>
    <p:sldId id="283" r:id="rId4"/>
    <p:sldId id="281" r:id="rId5"/>
    <p:sldId id="284" r:id="rId6"/>
    <p:sldId id="287" r:id="rId7"/>
    <p:sldId id="285" r:id="rId8"/>
    <p:sldId id="256" r:id="rId9"/>
    <p:sldId id="262" r:id="rId10"/>
    <p:sldId id="266" r:id="rId11"/>
    <p:sldId id="268" r:id="rId12"/>
    <p:sldId id="269" r:id="rId13"/>
    <p:sldId id="257" r:id="rId14"/>
    <p:sldId id="259" r:id="rId15"/>
    <p:sldId id="274" r:id="rId16"/>
    <p:sldId id="275" r:id="rId17"/>
    <p:sldId id="272" r:id="rId18"/>
    <p:sldId id="273" r:id="rId19"/>
    <p:sldId id="276" r:id="rId20"/>
    <p:sldId id="277" r:id="rId21"/>
    <p:sldId id="278" r:id="rId22"/>
    <p:sldId id="279" r:id="rId23"/>
    <p:sldId id="280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DA6DE-24CB-4846-8121-36A12F1B387D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2727C-A8EA-4EE5-83B0-BF37D80F7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E914-14A9-4D99-9857-8C0715DD0E43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52A3-D7D5-45D3-82FA-4E066A3478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E914-14A9-4D99-9857-8C0715DD0E43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52A3-D7D5-45D3-82FA-4E066A3478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E914-14A9-4D99-9857-8C0715DD0E43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52A3-D7D5-45D3-82FA-4E066A3478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E914-14A9-4D99-9857-8C0715DD0E43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52A3-D7D5-45D3-82FA-4E066A3478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E914-14A9-4D99-9857-8C0715DD0E43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52A3-D7D5-45D3-82FA-4E066A3478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E914-14A9-4D99-9857-8C0715DD0E43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52A3-D7D5-45D3-82FA-4E066A3478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E914-14A9-4D99-9857-8C0715DD0E43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52A3-D7D5-45D3-82FA-4E066A3478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E914-14A9-4D99-9857-8C0715DD0E43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52A3-D7D5-45D3-82FA-4E066A3478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E914-14A9-4D99-9857-8C0715DD0E43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52A3-D7D5-45D3-82FA-4E066A3478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E914-14A9-4D99-9857-8C0715DD0E43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52A3-D7D5-45D3-82FA-4E066A3478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E914-14A9-4D99-9857-8C0715DD0E43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52A3-D7D5-45D3-82FA-4E066A3478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E914-14A9-4D99-9857-8C0715DD0E43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952A3-D7D5-45D3-82FA-4E066A3478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8%20&#1082;&#1083;&#1072;&#1089;&#1089;\8-&#1086;&#1088;&#1078;&#1077;&#1082;&#1086;&#1074;&#1089;&#1082;&#1080;&#1081;\&#1059;&#1088;&#1086;&#1082;_9\&#1047;&#1072;&#1082;&#1086;&#1085;%20&#1089;&#1086;&#1093;&#1088;&#1072;&#1085;&#1077;&#1085;&#1080;&#1103;%20&#1084;&#1072;&#1089;&#1089;&#1099;%20&#1074;&#1077;&#1097;&#1077;&#1089;&#1090;&#1074;\&#1055;&#1088;&#1080;&#1083;&#1086;&#1078;&#1077;&#1085;&#1080;&#1077;%204.av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Уравнения химических реакций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7156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Урок</a:t>
            </a:r>
            <a:r>
              <a:rPr lang="en-US" smtClean="0">
                <a:latin typeface="Arial" pitchFamily="34" charset="0"/>
                <a:cs typeface="Arial" pitchFamily="34" charset="0"/>
              </a:rPr>
              <a:t> 18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488" y="571480"/>
            <a:ext cx="79200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3. Сначала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уравнивают число атомов, которых в левой части уравнения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больше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41"/>
          <p:cNvGrpSpPr/>
          <p:nvPr/>
        </p:nvGrpSpPr>
        <p:grpSpPr>
          <a:xfrm>
            <a:off x="1071538" y="2714620"/>
            <a:ext cx="6929438" cy="1071563"/>
            <a:chOff x="1071538" y="2714620"/>
            <a:chExt cx="6929438" cy="1071563"/>
          </a:xfrm>
        </p:grpSpPr>
        <p:grpSp>
          <p:nvGrpSpPr>
            <p:cNvPr id="3" name="Группа 11"/>
            <p:cNvGrpSpPr>
              <a:grpSpLocks/>
            </p:cNvGrpSpPr>
            <p:nvPr/>
          </p:nvGrpSpPr>
          <p:grpSpPr bwMode="auto">
            <a:xfrm>
              <a:off x="1071538" y="2714620"/>
              <a:ext cx="3571875" cy="1071563"/>
              <a:chOff x="1571604" y="4000504"/>
              <a:chExt cx="3571875" cy="107156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1571604" y="4000504"/>
                <a:ext cx="1071563" cy="1071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Al</a:t>
                </a:r>
                <a:endParaRPr lang="ru-RU" sz="54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4071917" y="4000504"/>
                <a:ext cx="1071562" cy="107156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dist="50800" dir="2400000" sy="23000" kx="-1200000" algn="bl" rotWithShape="0">
                  <a:srgbClr val="C00000">
                    <a:alpha val="50000"/>
                  </a:srgb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dirty="0"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lang="en-US" sz="5400" baseline="-25000" dirty="0">
                    <a:latin typeface="Arial" pitchFamily="34" charset="0"/>
                    <a:cs typeface="Arial" pitchFamily="34" charset="0"/>
                  </a:rPr>
                  <a:t>2</a:t>
                </a:r>
                <a:endParaRPr lang="ru-RU" sz="5400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2786042" y="4000504"/>
                <a:ext cx="1071562" cy="1071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dirty="0">
                    <a:latin typeface="Arial" pitchFamily="34" charset="0"/>
                    <a:cs typeface="Arial" pitchFamily="34" charset="0"/>
                  </a:rPr>
                  <a:t>+</a:t>
                </a:r>
                <a:endParaRPr lang="ru-RU" sz="5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Прямоугольник 8"/>
            <p:cNvSpPr/>
            <p:nvPr/>
          </p:nvSpPr>
          <p:spPr>
            <a:xfrm>
              <a:off x="5786413" y="2714620"/>
              <a:ext cx="2214563" cy="10715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latin typeface="Arial" pitchFamily="34" charset="0"/>
                  <a:cs typeface="Arial" pitchFamily="34" charset="0"/>
                </a:rPr>
                <a:t>Al</a:t>
              </a:r>
              <a:r>
                <a:rPr lang="en-US" sz="5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5400" dirty="0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5400" baseline="-250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54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 bwMode="auto">
            <a:xfrm>
              <a:off x="4679131" y="2714620"/>
              <a:ext cx="1071563" cy="10715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 smtClean="0">
                  <a:latin typeface="Arial" pitchFamily="34" charset="0"/>
                  <a:cs typeface="Arial" pitchFamily="34" charset="0"/>
                  <a:sym typeface="Symbol"/>
                </a:rPr>
                <a:t></a:t>
              </a:r>
              <a:endParaRPr lang="ru-RU" sz="5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3" name="Прямоугольная выноска 42"/>
          <p:cNvSpPr/>
          <p:nvPr/>
        </p:nvSpPr>
        <p:spPr>
          <a:xfrm>
            <a:off x="696488" y="5286388"/>
            <a:ext cx="7920000" cy="1077218"/>
          </a:xfrm>
          <a:prstGeom prst="wedgeRectCallout">
            <a:avLst>
              <a:gd name="adj1" fmla="val 10917"/>
              <a:gd name="adj2" fmla="val -120052"/>
            </a:avLst>
          </a:prstGeom>
          <a:solidFill>
            <a:srgbClr val="FFFFCC"/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4. Определи НОК чисел атомов в левой и правой частях уравнения.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4071942"/>
            <a:ext cx="1214446" cy="7143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8629" y="571480"/>
            <a:ext cx="792000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Раздели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НОК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на число атомов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каждого элемента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41"/>
          <p:cNvGrpSpPr/>
          <p:nvPr/>
        </p:nvGrpSpPr>
        <p:grpSpPr>
          <a:xfrm>
            <a:off x="1071538" y="2714620"/>
            <a:ext cx="6929438" cy="1071563"/>
            <a:chOff x="1071538" y="2714620"/>
            <a:chExt cx="6929438" cy="1071563"/>
          </a:xfrm>
        </p:grpSpPr>
        <p:grpSp>
          <p:nvGrpSpPr>
            <p:cNvPr id="3" name="Группа 11"/>
            <p:cNvGrpSpPr>
              <a:grpSpLocks/>
            </p:cNvGrpSpPr>
            <p:nvPr/>
          </p:nvGrpSpPr>
          <p:grpSpPr bwMode="auto">
            <a:xfrm>
              <a:off x="1071538" y="2714620"/>
              <a:ext cx="3571875" cy="1071563"/>
              <a:chOff x="1571604" y="4000504"/>
              <a:chExt cx="3571875" cy="107156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1571604" y="4000504"/>
                <a:ext cx="1071563" cy="1071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Al</a:t>
                </a:r>
                <a:endParaRPr lang="ru-RU" sz="54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4071917" y="4000504"/>
                <a:ext cx="1071562" cy="1071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dirty="0"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lang="en-US" sz="5400" baseline="-250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ru-RU" sz="540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2786042" y="4000504"/>
                <a:ext cx="1071562" cy="1071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dirty="0">
                    <a:latin typeface="Arial" pitchFamily="34" charset="0"/>
                    <a:cs typeface="Arial" pitchFamily="34" charset="0"/>
                  </a:rPr>
                  <a:t>+</a:t>
                </a:r>
                <a:endParaRPr lang="ru-RU" sz="5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Прямоугольник 8"/>
            <p:cNvSpPr/>
            <p:nvPr/>
          </p:nvSpPr>
          <p:spPr>
            <a:xfrm>
              <a:off x="5786413" y="2714620"/>
              <a:ext cx="2214563" cy="10715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latin typeface="Arial" pitchFamily="34" charset="0"/>
                  <a:cs typeface="Arial" pitchFamily="34" charset="0"/>
                </a:rPr>
                <a:t>Al</a:t>
              </a:r>
              <a:r>
                <a:rPr lang="en-US" sz="5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5400" dirty="0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540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54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 bwMode="auto">
            <a:xfrm>
              <a:off x="4679131" y="2714620"/>
              <a:ext cx="1071563" cy="10715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 smtClean="0">
                  <a:latin typeface="Arial" pitchFamily="34" charset="0"/>
                  <a:cs typeface="Arial" pitchFamily="34" charset="0"/>
                  <a:sym typeface="Symbol"/>
                </a:rPr>
                <a:t></a:t>
              </a:r>
              <a:endParaRPr lang="ru-RU" sz="54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1" name="Прямая со стрелкой 10"/>
          <p:cNvCxnSpPr/>
          <p:nvPr/>
        </p:nvCxnSpPr>
        <p:spPr>
          <a:xfrm rot="16200000" flipV="1">
            <a:off x="3821901" y="3821909"/>
            <a:ext cx="785818" cy="28575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429124" y="4107661"/>
            <a:ext cx="1214446" cy="7143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2910" y="4107661"/>
            <a:ext cx="2928958" cy="7143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6:2 = 3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00826" y="4107661"/>
            <a:ext cx="1980000" cy="7143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6:2 = 3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5786446" y="3571876"/>
            <a:ext cx="1357322" cy="64294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ая выноска 3"/>
          <p:cNvSpPr/>
          <p:nvPr/>
        </p:nvSpPr>
        <p:spPr>
          <a:xfrm>
            <a:off x="678629" y="571480"/>
            <a:ext cx="7920000" cy="1077218"/>
          </a:xfrm>
          <a:prstGeom prst="wedgeRectCallout">
            <a:avLst>
              <a:gd name="adj1" fmla="val -20970"/>
              <a:gd name="adj2" fmla="val 88160"/>
            </a:avLst>
          </a:prstGeom>
          <a:solidFill>
            <a:srgbClr val="FFFFCC"/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Раздели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НОК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на число атомов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каждого элемента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41"/>
          <p:cNvGrpSpPr/>
          <p:nvPr/>
        </p:nvGrpSpPr>
        <p:grpSpPr>
          <a:xfrm>
            <a:off x="1071538" y="2714620"/>
            <a:ext cx="6929439" cy="1071563"/>
            <a:chOff x="1071538" y="2714620"/>
            <a:chExt cx="6929439" cy="1071563"/>
          </a:xfrm>
        </p:grpSpPr>
        <p:grpSp>
          <p:nvGrpSpPr>
            <p:cNvPr id="3" name="Группа 11"/>
            <p:cNvGrpSpPr>
              <a:grpSpLocks/>
            </p:cNvGrpSpPr>
            <p:nvPr/>
          </p:nvGrpSpPr>
          <p:grpSpPr bwMode="auto">
            <a:xfrm>
              <a:off x="1071538" y="2714620"/>
              <a:ext cx="3571875" cy="1071563"/>
              <a:chOff x="1571604" y="4000504"/>
              <a:chExt cx="3571875" cy="107156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1571604" y="4000504"/>
                <a:ext cx="1071563" cy="1071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Al</a:t>
                </a:r>
                <a:endParaRPr lang="ru-RU" sz="54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3714744" y="4000504"/>
                <a:ext cx="1428735" cy="1071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54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lang="en-US" sz="5400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lang="ru-RU" sz="5400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2786042" y="4000504"/>
                <a:ext cx="1071562" cy="1071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dirty="0">
                    <a:latin typeface="Arial" pitchFamily="34" charset="0"/>
                    <a:cs typeface="Arial" pitchFamily="34" charset="0"/>
                  </a:rPr>
                  <a:t>+</a:t>
                </a:r>
                <a:endParaRPr lang="ru-RU" sz="5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Прямоугольник 8"/>
            <p:cNvSpPr/>
            <p:nvPr/>
          </p:nvSpPr>
          <p:spPr>
            <a:xfrm>
              <a:off x="5500695" y="2714620"/>
              <a:ext cx="2500282" cy="10715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5400" dirty="0" smtClean="0">
                  <a:latin typeface="Arial" pitchFamily="34" charset="0"/>
                  <a:cs typeface="Arial" pitchFamily="34" charset="0"/>
                </a:rPr>
                <a:t>Al</a:t>
              </a:r>
              <a:r>
                <a:rPr lang="en-US" sz="5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5400" dirty="0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5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ru-RU" sz="54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 bwMode="auto">
            <a:xfrm>
              <a:off x="4679131" y="2714620"/>
              <a:ext cx="1071563" cy="10715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 smtClean="0">
                  <a:latin typeface="Arial" pitchFamily="34" charset="0"/>
                  <a:cs typeface="Arial" pitchFamily="34" charset="0"/>
                  <a:sym typeface="Symbol"/>
                </a:rPr>
                <a:t></a:t>
              </a:r>
              <a:endParaRPr lang="ru-RU" sz="54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1" name="Прямая со стрелкой 10"/>
          <p:cNvCxnSpPr/>
          <p:nvPr/>
        </p:nvCxnSpPr>
        <p:spPr>
          <a:xfrm rot="16200000" flipV="1">
            <a:off x="3821901" y="3821909"/>
            <a:ext cx="785818" cy="28575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429124" y="4107661"/>
            <a:ext cx="1214446" cy="7143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2910" y="4107661"/>
            <a:ext cx="2928958" cy="7143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6:2 = 3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00826" y="4107661"/>
            <a:ext cx="1980000" cy="7143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6:2 = 3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5786446" y="3571876"/>
            <a:ext cx="1357322" cy="64294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1857375" y="1000125"/>
            <a:ext cx="6172200" cy="5715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cap="small" dirty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План описания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000" cap="small" dirty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химической реакции</a:t>
            </a: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892969" y="142875"/>
            <a:ext cx="7358063" cy="414338"/>
          </a:xfrm>
          <a:prstGeom prst="rect">
            <a:avLst/>
          </a:prstGeom>
        </p:spPr>
        <p:txBody>
          <a:bodyPr/>
          <a:lstStyle/>
          <a:p>
            <a:pPr marL="274320" indent="-274320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Уравнение химической реакции</a:t>
            </a:r>
          </a:p>
        </p:txBody>
      </p:sp>
      <p:sp>
        <p:nvSpPr>
          <p:cNvPr id="15" name="Подзаголовок 4"/>
          <p:cNvSpPr txBox="1">
            <a:spLocks/>
          </p:cNvSpPr>
          <p:nvPr/>
        </p:nvSpPr>
        <p:spPr>
          <a:xfrm>
            <a:off x="1250156" y="2286000"/>
            <a:ext cx="7358063" cy="414338"/>
          </a:xfrm>
          <a:prstGeom prst="rect">
            <a:avLst/>
          </a:prstGeom>
        </p:spPr>
        <p:txBody>
          <a:bodyPr/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1. Какие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вещества вступают в реакцию (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исходные вещества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или 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реагенты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одзаголовок 4"/>
          <p:cNvSpPr txBox="1">
            <a:spLocks/>
          </p:cNvSpPr>
          <p:nvPr/>
        </p:nvSpPr>
        <p:spPr>
          <a:xfrm>
            <a:off x="1250156" y="3643313"/>
            <a:ext cx="7358062" cy="414337"/>
          </a:xfrm>
          <a:prstGeom prst="rect">
            <a:avLst/>
          </a:prstGeom>
        </p:spPr>
        <p:txBody>
          <a:bodyPr/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2. Какие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новые вещества образовались (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продукты реакции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одзаголовок 4"/>
          <p:cNvSpPr txBox="1">
            <a:spLocks/>
          </p:cNvSpPr>
          <p:nvPr/>
        </p:nvSpPr>
        <p:spPr>
          <a:xfrm>
            <a:off x="1250156" y="4929188"/>
            <a:ext cx="7358062" cy="414337"/>
          </a:xfrm>
          <a:prstGeom prst="rect">
            <a:avLst/>
          </a:prstGeom>
        </p:spPr>
        <p:txBody>
          <a:bodyPr/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3. Каковы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условия и признаки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реакции.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1000125"/>
            <a:ext cx="8286779" cy="85725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Уравнение химической реакции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это условная запись химической реакции, посредством химических знаков и символов.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57224" y="2571744"/>
            <a:ext cx="16028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Пример:</a:t>
            </a:r>
          </a:p>
        </p:txBody>
      </p:sp>
      <p:grpSp>
        <p:nvGrpSpPr>
          <p:cNvPr id="2" name="Группа 23"/>
          <p:cNvGrpSpPr>
            <a:grpSpLocks/>
          </p:cNvGrpSpPr>
          <p:nvPr/>
        </p:nvGrpSpPr>
        <p:grpSpPr bwMode="auto">
          <a:xfrm>
            <a:off x="2714612" y="2428869"/>
            <a:ext cx="5066378" cy="769441"/>
            <a:chOff x="2500298" y="2428868"/>
            <a:chExt cx="5066718" cy="768944"/>
          </a:xfrm>
        </p:grpSpPr>
        <p:sp>
          <p:nvSpPr>
            <p:cNvPr id="35875" name="TextBox 14"/>
            <p:cNvSpPr txBox="1">
              <a:spLocks noChangeArrowheads="1"/>
            </p:cNvSpPr>
            <p:nvPr/>
          </p:nvSpPr>
          <p:spPr bwMode="auto">
            <a:xfrm>
              <a:off x="4929353" y="2500260"/>
              <a:ext cx="1002329" cy="36909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baseline="30000" dirty="0">
                  <a:latin typeface="Arial" pitchFamily="34" charset="0"/>
                  <a:cs typeface="Arial" pitchFamily="34" charset="0"/>
                </a:rPr>
                <a:t>0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C  </a:t>
              </a:r>
              <a:r>
                <a:rPr lang="ru-RU" dirty="0">
                  <a:latin typeface="Arial" pitchFamily="34" charset="0"/>
                  <a:cs typeface="Arial" pitchFamily="34" charset="0"/>
                </a:rPr>
                <a:t>кат.</a:t>
              </a:r>
            </a:p>
          </p:txBody>
        </p:sp>
        <p:sp>
          <p:nvSpPr>
            <p:cNvPr id="35870" name="TextBox 8"/>
            <p:cNvSpPr txBox="1">
              <a:spLocks noChangeArrowheads="1"/>
            </p:cNvSpPr>
            <p:nvPr/>
          </p:nvSpPr>
          <p:spPr bwMode="auto">
            <a:xfrm>
              <a:off x="2500298" y="2428868"/>
              <a:ext cx="801877" cy="76894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4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4400" baseline="-250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4400" dirty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71" name="TextBox 9"/>
            <p:cNvSpPr txBox="1">
              <a:spLocks noChangeArrowheads="1"/>
            </p:cNvSpPr>
            <p:nvPr/>
          </p:nvSpPr>
          <p:spPr bwMode="auto">
            <a:xfrm>
              <a:off x="3357554" y="2428868"/>
              <a:ext cx="514920" cy="7689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72" name="TextBox 10"/>
            <p:cNvSpPr txBox="1">
              <a:spLocks noChangeArrowheads="1"/>
            </p:cNvSpPr>
            <p:nvPr/>
          </p:nvSpPr>
          <p:spPr bwMode="auto">
            <a:xfrm>
              <a:off x="4000496" y="2428868"/>
              <a:ext cx="801877" cy="76894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4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4400" baseline="-250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4400" dirty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73" name="TextBox 11"/>
            <p:cNvSpPr txBox="1">
              <a:spLocks noChangeArrowheads="1"/>
            </p:cNvSpPr>
            <p:nvPr/>
          </p:nvSpPr>
          <p:spPr bwMode="auto">
            <a:xfrm>
              <a:off x="6357950" y="2428868"/>
              <a:ext cx="1209066" cy="76894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400" dirty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sz="4400" baseline="-25000" dirty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4786451" y="2855630"/>
              <a:ext cx="1285961" cy="1586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846" name="Прямоугольник 15"/>
          <p:cNvSpPr>
            <a:spLocks noChangeArrowheads="1"/>
          </p:cNvSpPr>
          <p:nvPr/>
        </p:nvSpPr>
        <p:spPr bwMode="auto">
          <a:xfrm>
            <a:off x="357158" y="142875"/>
            <a:ext cx="85010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Тема: Уравнения химических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реакций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786063" y="3324225"/>
            <a:ext cx="3760787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реагирующие вещества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786063" y="3967163"/>
            <a:ext cx="3041650" cy="4619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 продукты реакции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786063" y="4572000"/>
            <a:ext cx="271683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взаимодействие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86063" y="5143500"/>
            <a:ext cx="4549775" cy="4619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- условие протекания реакции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9" grpId="0" animBg="1"/>
      <p:bldP spid="20" grpId="0" animBg="1"/>
      <p:bldP spid="21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6000" y="357166"/>
            <a:ext cx="6552000" cy="7200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Реакции соединения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785926"/>
            <a:ext cx="8286808" cy="107157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 процесс, в результате которого из двух и более веществ получается одно вещество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2"/>
          <p:cNvGrpSpPr/>
          <p:nvPr/>
        </p:nvGrpSpPr>
        <p:grpSpPr>
          <a:xfrm>
            <a:off x="1971660" y="3571876"/>
            <a:ext cx="5200680" cy="914400"/>
            <a:chOff x="1714480" y="3571876"/>
            <a:chExt cx="5200680" cy="914400"/>
          </a:xfrm>
        </p:grpSpPr>
        <p:sp>
          <p:nvSpPr>
            <p:cNvPr id="7" name="Овал 6"/>
            <p:cNvSpPr/>
            <p:nvPr/>
          </p:nvSpPr>
          <p:spPr>
            <a:xfrm>
              <a:off x="1714480" y="3571876"/>
              <a:ext cx="914400" cy="9144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А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3428992" y="3571876"/>
              <a:ext cx="914400" cy="9144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Б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571736" y="3571876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8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286248" y="3571876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5143504" y="3571876"/>
              <a:ext cx="914400" cy="9144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А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6000760" y="3571876"/>
              <a:ext cx="914400" cy="9144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Б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6000" y="357166"/>
            <a:ext cx="6552000" cy="7200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Реакции разложения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785926"/>
            <a:ext cx="8286808" cy="107157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 процесс, в результате которого из одного вещества получается два и более.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2"/>
          <p:cNvGrpSpPr/>
          <p:nvPr/>
        </p:nvGrpSpPr>
        <p:grpSpPr>
          <a:xfrm flipH="1">
            <a:off x="1971660" y="3571876"/>
            <a:ext cx="5200680" cy="914400"/>
            <a:chOff x="1714480" y="3571876"/>
            <a:chExt cx="5200680" cy="914400"/>
          </a:xfrm>
        </p:grpSpPr>
        <p:sp>
          <p:nvSpPr>
            <p:cNvPr id="7" name="Овал 6"/>
            <p:cNvSpPr/>
            <p:nvPr/>
          </p:nvSpPr>
          <p:spPr>
            <a:xfrm>
              <a:off x="1714480" y="3571876"/>
              <a:ext cx="914400" cy="9144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А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3428992" y="3571876"/>
              <a:ext cx="914400" cy="9144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Б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571736" y="3571876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8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286248" y="3571876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5143504" y="3571876"/>
              <a:ext cx="914400" cy="9144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А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6000760" y="3571876"/>
              <a:ext cx="914400" cy="9144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Б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2908" y="2143116"/>
            <a:ext cx="48381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..Ca + ..S 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..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CaS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77617" y="2143116"/>
            <a:ext cx="43887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..Al + ..P 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..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AlP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6459" y="2143116"/>
            <a:ext cx="48910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..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AgBr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..Ag +..Br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веществ по валентности.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2288" y="2143116"/>
            <a:ext cx="421942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..CH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..C +..H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3454" y="2143116"/>
            <a:ext cx="55370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..Mg + ..Cl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..MgCl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819" y="2143116"/>
            <a:ext cx="68563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.. N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 ..Li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нитрид лития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5408" y="2143116"/>
            <a:ext cx="74131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..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P +..Ca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фосфид кальция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9079" y="2143116"/>
            <a:ext cx="8025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..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Fe +..Cl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ru-RU" sz="4400" dirty="0" smtClean="0">
                <a:latin typeface="Arial" pitchFamily="34" charset="0"/>
                <a:cs typeface="Arial" pitchFamily="34" charset="0"/>
                <a:sym typeface="Symbol"/>
              </a:rPr>
              <a:t>хлорид железа (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II</a:t>
            </a:r>
            <a:r>
              <a:rPr lang="ru-RU" sz="4400" dirty="0" smtClean="0">
                <a:latin typeface="Arial" pitchFamily="34" charset="0"/>
                <a:cs typeface="Arial" pitchFamily="34" charset="0"/>
                <a:sym typeface="Symbol"/>
              </a:rPr>
              <a:t>)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407" y="2143116"/>
            <a:ext cx="44651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..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+..O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ru-RU" sz="4400" dirty="0" smtClean="0">
                <a:latin typeface="Arial" pitchFamily="34" charset="0"/>
                <a:cs typeface="Arial" pitchFamily="34" charset="0"/>
                <a:sym typeface="Symbol"/>
              </a:rPr>
              <a:t>вода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7134" y="2143116"/>
            <a:ext cx="41697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..С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a +..O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 . . 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6068" y="2143116"/>
            <a:ext cx="65918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..С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u(OH)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en-US" sz="4400" dirty="0" err="1" smtClean="0">
                <a:latin typeface="Arial" pitchFamily="34" charset="0"/>
                <a:cs typeface="Arial" pitchFamily="34" charset="0"/>
                <a:sym typeface="Symbol"/>
              </a:rPr>
              <a:t>Cu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 H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O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5576" y="2143116"/>
            <a:ext cx="66928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..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Zn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 ..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HCl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 ZnCl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 H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4147" y="6072206"/>
            <a:ext cx="585570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Справка: реакции замещения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142984"/>
            <a:ext cx="66928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..</a:t>
            </a: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Zn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 ..</a:t>
            </a:r>
            <a:r>
              <a:rPr lang="en-US" sz="4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en-US" sz="4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ZnCl</a:t>
            </a:r>
            <a:r>
              <a:rPr lang="en-US" sz="4400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H</a:t>
            </a:r>
            <a:r>
              <a:rPr lang="en-US" sz="4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ru-RU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Реакции замещения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3857628"/>
            <a:ext cx="7486408" cy="2554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Реакции, в ходе которых в результате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взаимодействия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простого и сложного веществ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образуются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другое простое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другое </a:t>
            </a:r>
          </a:p>
          <a:p>
            <a:r>
              <a:rPr lang="ru-RU" sz="3200" dirty="0" smtClean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сложное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вещество.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 rot="5400000">
            <a:off x="3380893" y="1494694"/>
            <a:ext cx="500066" cy="1404000"/>
          </a:xfrm>
          <a:prstGeom prst="rightBrace">
            <a:avLst>
              <a:gd name="adj1" fmla="val 38809"/>
              <a:gd name="adj2" fmla="val 50831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авая фигурная скобка 9"/>
          <p:cNvSpPr/>
          <p:nvPr/>
        </p:nvSpPr>
        <p:spPr>
          <a:xfrm rot="5400000">
            <a:off x="1541505" y="1476695"/>
            <a:ext cx="500066" cy="1440000"/>
          </a:xfrm>
          <a:prstGeom prst="rightBrace">
            <a:avLst>
              <a:gd name="adj1" fmla="val 38809"/>
              <a:gd name="adj2" fmla="val 5083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714612" y="2536025"/>
            <a:ext cx="1800000" cy="504000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сложное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4348" y="2536025"/>
            <a:ext cx="1800000" cy="5040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простое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4876" y="2536025"/>
            <a:ext cx="1800000" cy="504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сложное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15140" y="2536025"/>
            <a:ext cx="1800000" cy="50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простое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 rot="5400000">
            <a:off x="5452595" y="1494694"/>
            <a:ext cx="500066" cy="1404000"/>
          </a:xfrm>
          <a:prstGeom prst="rightBrace">
            <a:avLst>
              <a:gd name="adj1" fmla="val 38809"/>
              <a:gd name="adj2" fmla="val 50831"/>
            </a:avLst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7113669" y="1476694"/>
            <a:ext cx="500066" cy="1440000"/>
          </a:xfrm>
          <a:prstGeom prst="rightBrace">
            <a:avLst>
              <a:gd name="adj1" fmla="val 38809"/>
              <a:gd name="adj2" fmla="val 50831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веществ по валентности.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0415" y="2143116"/>
            <a:ext cx="62231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..С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uCl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+ ..Fe 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 …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 …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Подбери коэффициенты в уравнении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7474" y="2143116"/>
            <a:ext cx="6929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А) оксид кальция  + вода </a:t>
            </a:r>
            <a:r>
              <a:rPr lang="ru-RU" sz="2400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ru-RU" sz="2400" dirty="0" err="1" smtClean="0">
                <a:latin typeface="Arial" pitchFamily="34" charset="0"/>
                <a:cs typeface="Arial" pitchFamily="34" charset="0"/>
                <a:sym typeface="Symbol"/>
              </a:rPr>
              <a:t>гидроксид</a:t>
            </a:r>
            <a:r>
              <a:rPr lang="ru-RU" sz="2400" dirty="0" smtClean="0">
                <a:latin typeface="Arial" pitchFamily="34" charset="0"/>
                <a:cs typeface="Arial" pitchFamily="34" charset="0"/>
                <a:sym typeface="Symbol"/>
              </a:rPr>
              <a:t> кальция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10001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Напишите уравнения химических реакций по следующим схемам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29477" y="3286124"/>
            <a:ext cx="5085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+ … 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ru-RU" sz="4400" dirty="0" smtClean="0">
                <a:latin typeface="Arial" pitchFamily="34" charset="0"/>
                <a:cs typeface="Arial" pitchFamily="34" charset="0"/>
                <a:sym typeface="Symbol"/>
              </a:rPr>
              <a:t> С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a(OH)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ru-RU" sz="4400" baseline="-25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322" y="2143116"/>
            <a:ext cx="8371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А) оксид меди (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+ углерод </a:t>
            </a:r>
            <a:r>
              <a:rPr lang="ru-RU" sz="2400" dirty="0" smtClean="0">
                <a:latin typeface="Arial" pitchFamily="34" charset="0"/>
                <a:cs typeface="Arial" pitchFamily="34" charset="0"/>
                <a:sym typeface="Symbol"/>
              </a:rPr>
              <a:t>медь + оксид углерода (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IV</a:t>
            </a:r>
            <a:r>
              <a:rPr lang="ru-RU" sz="2400" dirty="0" smtClean="0">
                <a:latin typeface="Arial" pitchFamily="34" charset="0"/>
                <a:cs typeface="Arial" pitchFamily="34" charset="0"/>
                <a:sym typeface="Symbol"/>
              </a:rPr>
              <a:t>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85728"/>
            <a:ext cx="7429552" cy="10001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Напишите уравнения химических реакций по следующим схемам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8001024" y="928670"/>
            <a:ext cx="914400" cy="91440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52400" dist="317500" dir="5400000" sx="90000" sy="-19000" rotWithShape="0">
              <a:srgbClr val="C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5042" y="5429264"/>
            <a:ext cx="4473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реакции . . . . . . . 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71529" y="3286124"/>
            <a:ext cx="46009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+ … 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ru-RU" sz="4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… + …</a:t>
            </a:r>
            <a:endParaRPr lang="ru-RU" sz="4400" baseline="-25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07257" y="285728"/>
            <a:ext cx="692948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Проверь себя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14414" y="1428736"/>
          <a:ext cx="6643734" cy="1080000"/>
        </p:xfrm>
        <a:graphic>
          <a:graphicData uri="http://schemas.openxmlformats.org/drawingml/2006/table">
            <a:tbl>
              <a:tblPr/>
              <a:tblGrid>
                <a:gridCol w="2214578"/>
                <a:gridCol w="2214578"/>
                <a:gridCol w="2214578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Cr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400" dirty="0"/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MgCl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dirty="0"/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BaI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14414" y="3036091"/>
          <a:ext cx="6643734" cy="1080000"/>
        </p:xfrm>
        <a:graphic>
          <a:graphicData uri="http://schemas.openxmlformats.org/drawingml/2006/table">
            <a:tbl>
              <a:tblPr/>
              <a:tblGrid>
                <a:gridCol w="2214578"/>
                <a:gridCol w="2214578"/>
                <a:gridCol w="2214578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CuBr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  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Al I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14414" y="4643446"/>
          <a:ext cx="6643734" cy="1204922"/>
        </p:xfrm>
        <a:graphic>
          <a:graphicData uri="http://schemas.openxmlformats.org/drawingml/2006/table">
            <a:tbl>
              <a:tblPr/>
              <a:tblGrid>
                <a:gridCol w="2214578"/>
                <a:gridCol w="2214578"/>
                <a:gridCol w="2214578"/>
              </a:tblGrid>
              <a:tr h="1204922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ZnS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Ag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FeS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Что такое схема реакции?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6459" y="2143116"/>
            <a:ext cx="40222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H</a:t>
            </a:r>
            <a:r>
              <a:rPr lang="en-US" sz="4400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  </a:t>
            </a:r>
            <a:r>
              <a:rPr lang="en-US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r>
              <a:rPr lang="en-US" sz="4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+ H</a:t>
            </a:r>
            <a:r>
              <a:rPr lang="en-US" sz="4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 rot="5400000">
            <a:off x="2321703" y="2357430"/>
            <a:ext cx="500066" cy="1714512"/>
          </a:xfrm>
          <a:prstGeom prst="rightBrace">
            <a:avLst>
              <a:gd name="adj1" fmla="val 38809"/>
              <a:gd name="adj2" fmla="val 50831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фигурная скобка 7"/>
          <p:cNvSpPr/>
          <p:nvPr/>
        </p:nvSpPr>
        <p:spPr>
          <a:xfrm rot="5400000">
            <a:off x="4812463" y="2152686"/>
            <a:ext cx="500066" cy="2124000"/>
          </a:xfrm>
          <a:prstGeom prst="rightBrace">
            <a:avLst>
              <a:gd name="adj1" fmla="val 38809"/>
              <a:gd name="adj2" fmla="val 5083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3786190"/>
            <a:ext cx="3143272" cy="769441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….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14810" y="3786190"/>
            <a:ext cx="3143272" cy="769441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….</a:t>
            </a:r>
            <a:endParaRPr lang="ru-RU" sz="4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285728"/>
            <a:ext cx="7429552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Что такое уравнение реакции?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6459" y="2143116"/>
            <a:ext cx="46506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H</a:t>
            </a:r>
            <a:r>
              <a:rPr lang="en-US" sz="4400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r>
              <a:rPr lang="en-US" sz="4400" dirty="0" smtClean="0">
                <a:latin typeface="Arial" pitchFamily="34" charset="0"/>
                <a:cs typeface="Arial" pitchFamily="34" charset="0"/>
                <a:sym typeface="Symbol"/>
              </a:rPr>
              <a:t>  </a:t>
            </a:r>
            <a:r>
              <a:rPr lang="en-US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r>
              <a:rPr lang="en-US" sz="4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ru-RU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 rot="5400000">
            <a:off x="2321703" y="2357430"/>
            <a:ext cx="500066" cy="1714512"/>
          </a:xfrm>
          <a:prstGeom prst="rightBrace">
            <a:avLst>
              <a:gd name="adj1" fmla="val 38809"/>
              <a:gd name="adj2" fmla="val 50831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фигурная скобка 7"/>
          <p:cNvSpPr/>
          <p:nvPr/>
        </p:nvSpPr>
        <p:spPr>
          <a:xfrm rot="5400000">
            <a:off x="5214942" y="1750207"/>
            <a:ext cx="500066" cy="2928958"/>
          </a:xfrm>
          <a:prstGeom prst="rightBrace">
            <a:avLst>
              <a:gd name="adj1" fmla="val 38809"/>
              <a:gd name="adj2" fmla="val 5083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3786190"/>
            <a:ext cx="3143272" cy="769441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….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14810" y="3786190"/>
            <a:ext cx="3143272" cy="769441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….</a:t>
            </a:r>
            <a:endParaRPr lang="ru-RU" sz="4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r>
              <a:rPr lang="ru-RU" sz="4000" smtClean="0">
                <a:latin typeface="Arial" charset="0"/>
                <a:cs typeface="Arial" charset="0"/>
              </a:rPr>
              <a:t>Разложение воды</a:t>
            </a: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336550" y="1714500"/>
            <a:ext cx="1612900" cy="3184525"/>
            <a:chOff x="1571604" y="2143116"/>
            <a:chExt cx="1612694" cy="3184330"/>
          </a:xfrm>
        </p:grpSpPr>
        <p:grpSp>
          <p:nvGrpSpPr>
            <p:cNvPr id="3" name="Группа 12"/>
            <p:cNvGrpSpPr>
              <a:grpSpLocks/>
            </p:cNvGrpSpPr>
            <p:nvPr/>
          </p:nvGrpSpPr>
          <p:grpSpPr bwMode="auto">
            <a:xfrm>
              <a:off x="1571604" y="2143116"/>
              <a:ext cx="1612694" cy="1398380"/>
              <a:chOff x="1500166" y="2143116"/>
              <a:chExt cx="1612694" cy="1398380"/>
            </a:xfrm>
          </p:grpSpPr>
          <p:sp>
            <p:nvSpPr>
              <p:cNvPr id="8" name="Овал 7"/>
              <p:cNvSpPr/>
              <p:nvPr/>
            </p:nvSpPr>
            <p:spPr>
              <a:xfrm>
                <a:off x="1802513" y="2143116"/>
                <a:ext cx="1008000" cy="1008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grpSp>
            <p:nvGrpSpPr>
              <p:cNvPr id="5" name="Группа 11"/>
              <p:cNvGrpSpPr>
                <a:grpSpLocks/>
              </p:cNvGrpSpPr>
              <p:nvPr/>
            </p:nvGrpSpPr>
            <p:grpSpPr bwMode="auto">
              <a:xfrm>
                <a:off x="1500166" y="2857496"/>
                <a:ext cx="1612694" cy="684000"/>
                <a:chOff x="1500166" y="2857496"/>
                <a:chExt cx="1612694" cy="684000"/>
              </a:xfrm>
            </p:grpSpPr>
            <p:sp>
              <p:nvSpPr>
                <p:cNvPr id="9" name="Овал 8"/>
                <p:cNvSpPr/>
                <p:nvPr/>
              </p:nvSpPr>
              <p:spPr>
                <a:xfrm>
                  <a:off x="1500166" y="2857496"/>
                  <a:ext cx="684000" cy="684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1" name="Овал 10"/>
                <p:cNvSpPr/>
                <p:nvPr/>
              </p:nvSpPr>
              <p:spPr>
                <a:xfrm>
                  <a:off x="2428860" y="2857496"/>
                  <a:ext cx="684000" cy="684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6" name="Группа 13"/>
            <p:cNvGrpSpPr>
              <a:grpSpLocks/>
            </p:cNvGrpSpPr>
            <p:nvPr/>
          </p:nvGrpSpPr>
          <p:grpSpPr bwMode="auto">
            <a:xfrm flipV="1">
              <a:off x="1571604" y="3929066"/>
              <a:ext cx="1612694" cy="1398380"/>
              <a:chOff x="1500166" y="2143116"/>
              <a:chExt cx="1612694" cy="1398380"/>
            </a:xfrm>
          </p:grpSpPr>
          <p:sp>
            <p:nvSpPr>
              <p:cNvPr id="15" name="Овал 14"/>
              <p:cNvSpPr/>
              <p:nvPr/>
            </p:nvSpPr>
            <p:spPr>
              <a:xfrm>
                <a:off x="1802513" y="2143116"/>
                <a:ext cx="1008000" cy="1008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grpSp>
            <p:nvGrpSpPr>
              <p:cNvPr id="7" name="Группа 11"/>
              <p:cNvGrpSpPr>
                <a:grpSpLocks/>
              </p:cNvGrpSpPr>
              <p:nvPr/>
            </p:nvGrpSpPr>
            <p:grpSpPr bwMode="auto">
              <a:xfrm>
                <a:off x="1500166" y="2857496"/>
                <a:ext cx="1612694" cy="684000"/>
                <a:chOff x="1500166" y="2857496"/>
                <a:chExt cx="1612694" cy="684000"/>
              </a:xfrm>
            </p:grpSpPr>
            <p:sp>
              <p:nvSpPr>
                <p:cNvPr id="17" name="Овал 16"/>
                <p:cNvSpPr/>
                <p:nvPr/>
              </p:nvSpPr>
              <p:spPr>
                <a:xfrm>
                  <a:off x="1500166" y="2857496"/>
                  <a:ext cx="684000" cy="684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8" name="Овал 17"/>
                <p:cNvSpPr/>
                <p:nvPr/>
              </p:nvSpPr>
              <p:spPr>
                <a:xfrm>
                  <a:off x="2428860" y="2857496"/>
                  <a:ext cx="684000" cy="684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20" name="Стрелка вправо 19"/>
          <p:cNvSpPr/>
          <p:nvPr/>
        </p:nvSpPr>
        <p:spPr>
          <a:xfrm>
            <a:off x="2214563" y="2949575"/>
            <a:ext cx="1285875" cy="714375"/>
          </a:xfrm>
          <a:prstGeom prst="rightArrow">
            <a:avLst/>
          </a:prstGeom>
          <a:solidFill>
            <a:srgbClr val="99CC00"/>
          </a:solidFill>
          <a:ln w="28575">
            <a:solidFill>
              <a:srgbClr val="993300"/>
            </a:solidFill>
          </a:ln>
          <a:effectLst>
            <a:outerShdw dist="101600" dir="2400000" algn="ctr" rotWithShape="0">
              <a:srgbClr val="9933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5643563" y="2949575"/>
            <a:ext cx="1285875" cy="714375"/>
          </a:xfrm>
          <a:prstGeom prst="rightArrow">
            <a:avLst/>
          </a:prstGeom>
          <a:solidFill>
            <a:srgbClr val="99CC00"/>
          </a:solidFill>
          <a:ln w="28575">
            <a:solidFill>
              <a:srgbClr val="993300"/>
            </a:solidFill>
          </a:ln>
          <a:effectLst>
            <a:outerShdw dist="101600" dir="2400000" algn="ctr" rotWithShape="0">
              <a:srgbClr val="9933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143372" y="1285860"/>
            <a:ext cx="1008000" cy="1008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857620" y="2500306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929190" y="2214554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 flipV="1">
            <a:off x="4143372" y="4643446"/>
            <a:ext cx="1008000" cy="1008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 flipV="1">
            <a:off x="4071934" y="3357562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 flipV="1">
            <a:off x="4857752" y="3714752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0" name="Группа 45"/>
          <p:cNvGrpSpPr>
            <a:grpSpLocks/>
          </p:cNvGrpSpPr>
          <p:nvPr/>
        </p:nvGrpSpPr>
        <p:grpSpPr bwMode="auto">
          <a:xfrm>
            <a:off x="7286625" y="3071813"/>
            <a:ext cx="1255713" cy="684212"/>
            <a:chOff x="7286644" y="2643182"/>
            <a:chExt cx="1255504" cy="684000"/>
          </a:xfrm>
        </p:grpSpPr>
        <p:sp>
          <p:nvSpPr>
            <p:cNvPr id="42" name="Овал 41"/>
            <p:cNvSpPr/>
            <p:nvPr/>
          </p:nvSpPr>
          <p:spPr>
            <a:xfrm>
              <a:off x="7286644" y="2643182"/>
              <a:ext cx="684000" cy="68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7858148" y="2643182"/>
              <a:ext cx="684000" cy="68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2" name="Группа 44"/>
          <p:cNvGrpSpPr>
            <a:grpSpLocks/>
          </p:cNvGrpSpPr>
          <p:nvPr/>
        </p:nvGrpSpPr>
        <p:grpSpPr bwMode="auto">
          <a:xfrm>
            <a:off x="6858000" y="1571625"/>
            <a:ext cx="1865313" cy="1008063"/>
            <a:chOff x="6858016" y="1571612"/>
            <a:chExt cx="1865256" cy="1008000"/>
          </a:xfrm>
        </p:grpSpPr>
        <p:sp>
          <p:nvSpPr>
            <p:cNvPr id="40" name="Овал 39"/>
            <p:cNvSpPr/>
            <p:nvPr/>
          </p:nvSpPr>
          <p:spPr>
            <a:xfrm>
              <a:off x="7715272" y="1571612"/>
              <a:ext cx="1008000" cy="1008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 flipV="1">
              <a:off x="6858016" y="1571612"/>
              <a:ext cx="1008000" cy="1008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3" name="Группа 46"/>
          <p:cNvGrpSpPr>
            <a:grpSpLocks/>
          </p:cNvGrpSpPr>
          <p:nvPr/>
        </p:nvGrpSpPr>
        <p:grpSpPr bwMode="auto">
          <a:xfrm>
            <a:off x="7215188" y="4429125"/>
            <a:ext cx="1255712" cy="684213"/>
            <a:chOff x="7286644" y="2643182"/>
            <a:chExt cx="1255504" cy="684000"/>
          </a:xfrm>
        </p:grpSpPr>
        <p:sp>
          <p:nvSpPr>
            <p:cNvPr id="48" name="Овал 47"/>
            <p:cNvSpPr/>
            <p:nvPr/>
          </p:nvSpPr>
          <p:spPr>
            <a:xfrm>
              <a:off x="7286644" y="2643182"/>
              <a:ext cx="684000" cy="68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7858148" y="2643182"/>
              <a:ext cx="684000" cy="68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50" name="Заголовок 1"/>
          <p:cNvSpPr txBox="1">
            <a:spLocks/>
          </p:cNvSpPr>
          <p:nvPr/>
        </p:nvSpPr>
        <p:spPr>
          <a:xfrm>
            <a:off x="928688" y="1500188"/>
            <a:ext cx="2843212" cy="1008062"/>
          </a:xfrm>
          <a:prstGeom prst="wedgeRoundRectCallout">
            <a:avLst>
              <a:gd name="adj1" fmla="val 76917"/>
              <a:gd name="adj2" fmla="val -15129"/>
              <a:gd name="adj3" fmla="val 16667"/>
            </a:avLst>
          </a:prstGeom>
          <a:solidFill>
            <a:srgbClr val="FFFFCC"/>
          </a:solidFill>
          <a:ln w="28575">
            <a:solidFill>
              <a:srgbClr val="993300"/>
            </a:solidFill>
            <a:prstDash val="solid"/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ea typeface="+mj-ea"/>
                <a:cs typeface="Arial" pitchFamily="34" charset="0"/>
              </a:rPr>
              <a:t>Атом кислорода</a:t>
            </a: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 flipH="1">
            <a:off x="5500688" y="3357563"/>
            <a:ext cx="2844800" cy="1008062"/>
          </a:xfrm>
          <a:prstGeom prst="wedgeRoundRectCallout">
            <a:avLst>
              <a:gd name="adj1" fmla="val 55340"/>
              <a:gd name="adj2" fmla="val -112746"/>
              <a:gd name="adj3" fmla="val 16667"/>
            </a:avLst>
          </a:prstGeom>
          <a:solidFill>
            <a:srgbClr val="FFFFCC"/>
          </a:solidFill>
          <a:ln w="28575">
            <a:solidFill>
              <a:srgbClr val="993300"/>
            </a:solidFill>
            <a:prstDash val="solid"/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ea typeface="+mj-ea"/>
                <a:cs typeface="Arial" pitchFamily="34" charset="0"/>
              </a:rPr>
              <a:t>Атом водорода</a:t>
            </a:r>
          </a:p>
        </p:txBody>
      </p:sp>
      <p:pic>
        <p:nvPicPr>
          <p:cNvPr id="37" name="Приложение 4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5429250"/>
            <a:ext cx="11445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video fullScrn="1">
              <p:cMediaNode vol="100000"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vide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1" dur="1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49160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33" grpId="0" animBg="1"/>
      <p:bldP spid="3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357298"/>
            <a:ext cx="79296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Простые газообразные вещества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состоят из двух атомов: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4143380"/>
            <a:ext cx="64956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a-Latn" sz="4400" dirty="0">
                <a:latin typeface="Arial" pitchFamily="34" charset="0"/>
                <a:cs typeface="Arial" pitchFamily="34" charset="0"/>
              </a:rPr>
              <a:t>Н</a:t>
            </a:r>
            <a:r>
              <a:rPr lang="la-Latn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la-Latn" sz="4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О</a:t>
            </a:r>
            <a:r>
              <a:rPr lang="la-Latn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la-Latn" sz="4400" dirty="0">
                <a:latin typeface="Arial" pitchFamily="34" charset="0"/>
                <a:cs typeface="Arial" pitchFamily="34" charset="0"/>
              </a:rPr>
              <a:t>, N</a:t>
            </a:r>
            <a:r>
              <a:rPr lang="la-Latn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la-Latn" sz="4400" dirty="0">
                <a:latin typeface="Arial" pitchFamily="34" charset="0"/>
                <a:cs typeface="Arial" pitchFamily="34" charset="0"/>
              </a:rPr>
              <a:t>, C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l</a:t>
            </a:r>
            <a:r>
              <a:rPr lang="la-Latn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F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Br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I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400" baseline="-25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357422" y="4929198"/>
            <a:ext cx="1857388" cy="642942"/>
            <a:chOff x="2357422" y="4929198"/>
            <a:chExt cx="1857388" cy="64294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rot="16200000" flipH="1">
              <a:off x="2321703" y="4964917"/>
              <a:ext cx="642942" cy="57150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928926" y="5572140"/>
              <a:ext cx="1285884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Прямоугольник 13"/>
          <p:cNvSpPr/>
          <p:nvPr/>
        </p:nvSpPr>
        <p:spPr>
          <a:xfrm>
            <a:off x="4357686" y="5214950"/>
            <a:ext cx="1714512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индекс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488" y="571480"/>
            <a:ext cx="79200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Левая часть уравнения: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запиши формулы веществ, которые вступают 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реакцию.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1071538" y="2714620"/>
            <a:ext cx="6929438" cy="1071563"/>
            <a:chOff x="1071538" y="2714620"/>
            <a:chExt cx="6929438" cy="1071563"/>
          </a:xfrm>
        </p:grpSpPr>
        <p:grpSp>
          <p:nvGrpSpPr>
            <p:cNvPr id="5" name="Группа 11"/>
            <p:cNvGrpSpPr>
              <a:grpSpLocks/>
            </p:cNvGrpSpPr>
            <p:nvPr/>
          </p:nvGrpSpPr>
          <p:grpSpPr bwMode="auto">
            <a:xfrm>
              <a:off x="1071538" y="2714620"/>
              <a:ext cx="3571875" cy="1071563"/>
              <a:chOff x="1571604" y="4000504"/>
              <a:chExt cx="3571875" cy="107156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1571604" y="4000504"/>
                <a:ext cx="1071563" cy="1071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Al</a:t>
                </a:r>
                <a:endParaRPr lang="ru-RU" sz="54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4071917" y="4000504"/>
                <a:ext cx="1071562" cy="1071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dirty="0"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lang="en-US" sz="5400" baseline="-25000" dirty="0">
                    <a:latin typeface="Arial" pitchFamily="34" charset="0"/>
                    <a:cs typeface="Arial" pitchFamily="34" charset="0"/>
                  </a:rPr>
                  <a:t>2</a:t>
                </a:r>
                <a:endParaRPr lang="ru-RU" sz="5400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2786042" y="4000504"/>
                <a:ext cx="1071562" cy="1071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dirty="0">
                    <a:latin typeface="Arial" pitchFamily="34" charset="0"/>
                    <a:cs typeface="Arial" pitchFamily="34" charset="0"/>
                  </a:rPr>
                  <a:t>+</a:t>
                </a:r>
                <a:endParaRPr lang="ru-RU" sz="5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Прямоугольник 8"/>
            <p:cNvSpPr/>
            <p:nvPr/>
          </p:nvSpPr>
          <p:spPr>
            <a:xfrm>
              <a:off x="5786413" y="2714620"/>
              <a:ext cx="2214563" cy="10715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latin typeface="Arial" pitchFamily="34" charset="0"/>
                  <a:cs typeface="Arial" pitchFamily="34" charset="0"/>
                </a:rPr>
                <a:t>Al</a:t>
              </a:r>
              <a:r>
                <a:rPr lang="en-US" sz="5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5400" dirty="0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5400" baseline="-250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54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 bwMode="auto">
            <a:xfrm>
              <a:off x="4679131" y="2714620"/>
              <a:ext cx="1071563" cy="10715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 smtClean="0">
                  <a:latin typeface="Arial" pitchFamily="34" charset="0"/>
                  <a:cs typeface="Arial" pitchFamily="34" charset="0"/>
                  <a:sym typeface="Symbol"/>
                </a:rPr>
                <a:t></a:t>
              </a:r>
              <a:endParaRPr lang="ru-RU" sz="5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3" name="Прямоугольник 42"/>
          <p:cNvSpPr/>
          <p:nvPr/>
        </p:nvSpPr>
        <p:spPr>
          <a:xfrm>
            <a:off x="696488" y="4786322"/>
            <a:ext cx="79200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Правая часть уравнения: запиши формулы веществ, образующихся в результате реакции.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071538" y="2714620"/>
            <a:ext cx="4000528" cy="114300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5572132" y="2714620"/>
            <a:ext cx="2643206" cy="114300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>
            <a:stCxn id="4" idx="2"/>
            <a:endCxn id="44" idx="0"/>
          </p:cNvCxnSpPr>
          <p:nvPr/>
        </p:nvCxnSpPr>
        <p:spPr>
          <a:xfrm rot="5400000">
            <a:off x="3577405" y="1635537"/>
            <a:ext cx="573480" cy="1584686"/>
          </a:xfrm>
          <a:prstGeom prst="straightConnector1">
            <a:avLst/>
          </a:prstGeom>
          <a:ln w="381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43" idx="0"/>
          </p:cNvCxnSpPr>
          <p:nvPr/>
        </p:nvCxnSpPr>
        <p:spPr>
          <a:xfrm rot="10800000" flipV="1">
            <a:off x="4656488" y="3857628"/>
            <a:ext cx="2058654" cy="928693"/>
          </a:xfrm>
          <a:prstGeom prst="straightConnector1">
            <a:avLst/>
          </a:prstGeom>
          <a:ln w="381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779</Words>
  <Application>Microsoft Office PowerPoint</Application>
  <PresentationFormat>Экран (4:3)</PresentationFormat>
  <Paragraphs>186</Paragraphs>
  <Slides>32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Уравнения химических реакций</vt:lpstr>
      <vt:lpstr> Проверь себя! </vt:lpstr>
      <vt:lpstr> Проверь себя! </vt:lpstr>
      <vt:lpstr>Слайд 4</vt:lpstr>
      <vt:lpstr>Слайд 5</vt:lpstr>
      <vt:lpstr>Слайд 6</vt:lpstr>
      <vt:lpstr>Разложение воды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Уравнения</dc:title>
  <dc:creator>Политова Светлана Викторовна</dc:creator>
  <cp:lastModifiedBy>Admin</cp:lastModifiedBy>
  <cp:revision>19</cp:revision>
  <dcterms:created xsi:type="dcterms:W3CDTF">2012-11-22T19:18:54Z</dcterms:created>
  <dcterms:modified xsi:type="dcterms:W3CDTF">2015-11-22T10:04:46Z</dcterms:modified>
</cp:coreProperties>
</file>