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7" r:id="rId5"/>
    <p:sldId id="268" r:id="rId6"/>
    <p:sldId id="269" r:id="rId7"/>
    <p:sldId id="270" r:id="rId8"/>
    <p:sldId id="259" r:id="rId9"/>
    <p:sldId id="260" r:id="rId10"/>
    <p:sldId id="263" r:id="rId11"/>
    <p:sldId id="264" r:id="rId12"/>
    <p:sldId id="258" r:id="rId13"/>
    <p:sldId id="261" r:id="rId14"/>
    <p:sldId id="262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5165-3D3A-472E-8182-A87178D38CD5}" type="datetimeFigureOut">
              <a:rPr lang="ru-RU" smtClean="0"/>
              <a:pPr/>
              <a:t>17.11.2014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AABC0-BE60-44F9-9160-E6A7425A9B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7297" y="2130425"/>
            <a:ext cx="6529406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Теория электролитической диссоциации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1635" y="3886200"/>
            <a:ext cx="5700730" cy="104299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Уроки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20-22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9 класс, программа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Оржековского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П.А</a:t>
            </a:r>
          </a:p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721635" y="5286388"/>
            <a:ext cx="570073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С.В, учитель химии высшей квалификационной категории.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28726" y="500042"/>
            <a:ext cx="6486548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ГБОУ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СОШ № 1352 с углубленным изучением английского языка г. </a:t>
            </a:r>
            <a:r>
              <a:rPr lang="ru-RU" sz="2400" dirty="0" err="1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М</a:t>
            </a:r>
            <a:r>
              <a:rPr kumimoji="0" lang="ru-RU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осквы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щелочей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428736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NaOH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Na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OH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2321711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KOH  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3214686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Ca(OH)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2+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+ 2…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4286256"/>
            <a:ext cx="8001056" cy="85725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Вывод: щелочь диссоциирует на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катионы металла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гидроксид-анионы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солей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428736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  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Na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2321711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KNO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3214686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CaCl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 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2+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+ 2…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4286256"/>
            <a:ext cx="8001056" cy="85725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Вывод: соли диссоциирует на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катионы металла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анионы кислотного остатка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Кислоты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1538" y="785794"/>
            <a:ext cx="7000924" cy="10001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Кислоты-электролиты, при диссоциации которых образуются катионы водорода.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928802"/>
            <a:ext cx="242889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Пример: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857224" y="2928934"/>
            <a:ext cx="5357850" cy="571504"/>
            <a:chOff x="857224" y="2928934"/>
            <a:chExt cx="5357850" cy="57150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857224" y="2928934"/>
              <a:ext cx="5357850" cy="571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err="1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HCl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    H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+Cl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r>
                <a:rPr lang="ru-RU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40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3071802" y="3143248"/>
              <a:ext cx="428628" cy="153988"/>
              <a:chOff x="4433886" y="2214554"/>
              <a:chExt cx="428628" cy="153988"/>
            </a:xfrm>
          </p:grpSpPr>
          <p:cxnSp>
            <p:nvCxnSpPr>
              <p:cNvPr id="10" name="Прямая со стрелкой 9"/>
              <p:cNvCxnSpPr/>
              <p:nvPr/>
            </p:nvCxnSpPr>
            <p:spPr>
              <a:xfrm>
                <a:off x="4433886" y="22145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 flipH="1">
                <a:off x="4433886" y="23669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Группа 19"/>
          <p:cNvGrpSpPr/>
          <p:nvPr/>
        </p:nvGrpSpPr>
        <p:grpSpPr>
          <a:xfrm>
            <a:off x="857224" y="3929066"/>
            <a:ext cx="8072494" cy="571504"/>
            <a:chOff x="928662" y="3929066"/>
            <a:chExt cx="8072494" cy="571504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928662" y="3929066"/>
              <a:ext cx="8072494" cy="571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    H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+H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1 ступень) 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7" name="Группа 12"/>
            <p:cNvGrpSpPr/>
            <p:nvPr/>
          </p:nvGrpSpPr>
          <p:grpSpPr>
            <a:xfrm>
              <a:off x="3428992" y="4143380"/>
              <a:ext cx="428628" cy="153988"/>
              <a:chOff x="4433886" y="2214554"/>
              <a:chExt cx="428628" cy="153988"/>
            </a:xfrm>
          </p:grpSpPr>
          <p:cxnSp>
            <p:nvCxnSpPr>
              <p:cNvPr id="18" name="Прямая со стрелкой 17"/>
              <p:cNvCxnSpPr/>
              <p:nvPr/>
            </p:nvCxnSpPr>
            <p:spPr>
              <a:xfrm>
                <a:off x="4433886" y="22145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/>
              <p:cNvCxnSpPr/>
              <p:nvPr/>
            </p:nvCxnSpPr>
            <p:spPr>
              <a:xfrm flipH="1">
                <a:off x="4433886" y="23669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Группа 20"/>
          <p:cNvGrpSpPr/>
          <p:nvPr/>
        </p:nvGrpSpPr>
        <p:grpSpPr>
          <a:xfrm>
            <a:off x="857224" y="4750603"/>
            <a:ext cx="8072494" cy="571504"/>
            <a:chOff x="928662" y="3929066"/>
            <a:chExt cx="8072494" cy="571504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928662" y="3929066"/>
              <a:ext cx="8072494" cy="571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ru-RU" sz="4000" baseline="-2500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    H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+HPO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240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ru-RU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ступень) 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Группа 12"/>
            <p:cNvGrpSpPr/>
            <p:nvPr/>
          </p:nvGrpSpPr>
          <p:grpSpPr>
            <a:xfrm>
              <a:off x="3428992" y="4143380"/>
              <a:ext cx="428628" cy="153988"/>
              <a:chOff x="4433886" y="2214554"/>
              <a:chExt cx="428628" cy="153988"/>
            </a:xfrm>
          </p:grpSpPr>
          <p:cxnSp>
            <p:nvCxnSpPr>
              <p:cNvPr id="24" name="Прямая со стрелкой 23"/>
              <p:cNvCxnSpPr/>
              <p:nvPr/>
            </p:nvCxnSpPr>
            <p:spPr>
              <a:xfrm>
                <a:off x="4433886" y="22145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Прямая со стрелкой 24"/>
              <p:cNvCxnSpPr/>
              <p:nvPr/>
            </p:nvCxnSpPr>
            <p:spPr>
              <a:xfrm flipH="1">
                <a:off x="4433886" y="23669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Группа 25"/>
          <p:cNvGrpSpPr/>
          <p:nvPr/>
        </p:nvGrpSpPr>
        <p:grpSpPr>
          <a:xfrm>
            <a:off x="857224" y="5572140"/>
            <a:ext cx="8072494" cy="571504"/>
            <a:chOff x="928662" y="3929066"/>
            <a:chExt cx="8072494" cy="571504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928662" y="3929066"/>
              <a:ext cx="8072494" cy="571504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HPO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2-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    H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</a:t>
              </a:r>
              <a:r>
                <a:rPr lang="en-US" sz="4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+PO</a:t>
              </a:r>
              <a:r>
                <a:rPr lang="en-US" sz="4000" baseline="-25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ru-RU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000" baseline="300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en-US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(</a:t>
              </a:r>
              <a:r>
                <a:rPr lang="ru-RU" sz="240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ru-RU" sz="2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 ступень) </a:t>
              </a:r>
              <a:endPara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8" name="Группа 12"/>
            <p:cNvGrpSpPr/>
            <p:nvPr/>
          </p:nvGrpSpPr>
          <p:grpSpPr>
            <a:xfrm>
              <a:off x="3714744" y="4143380"/>
              <a:ext cx="428628" cy="153988"/>
              <a:chOff x="4719638" y="2214554"/>
              <a:chExt cx="428628" cy="153988"/>
            </a:xfrm>
          </p:grpSpPr>
          <p:cxnSp>
            <p:nvCxnSpPr>
              <p:cNvPr id="29" name="Прямая со стрелкой 28"/>
              <p:cNvCxnSpPr/>
              <p:nvPr/>
            </p:nvCxnSpPr>
            <p:spPr>
              <a:xfrm>
                <a:off x="4719638" y="22145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>
              <a:xfrm flipH="1">
                <a:off x="4719638" y="2366954"/>
                <a:ext cx="428628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Левая фигурная скобка 31"/>
          <p:cNvSpPr/>
          <p:nvPr/>
        </p:nvSpPr>
        <p:spPr>
          <a:xfrm>
            <a:off x="5857884" y="2714620"/>
            <a:ext cx="298324" cy="914400"/>
          </a:xfrm>
          <a:prstGeom prst="leftBrace">
            <a:avLst>
              <a:gd name="adj1" fmla="val 4117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Левая фигурная скобка 32"/>
          <p:cNvSpPr/>
          <p:nvPr/>
        </p:nvSpPr>
        <p:spPr>
          <a:xfrm flipH="1">
            <a:off x="1214414" y="3643314"/>
            <a:ext cx="298324" cy="2700350"/>
          </a:xfrm>
          <a:prstGeom prst="leftBrace">
            <a:avLst>
              <a:gd name="adj1" fmla="val 41174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16200000">
            <a:off x="5679289" y="2678901"/>
            <a:ext cx="1857388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Одноосновная кислота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 rot="16200000">
            <a:off x="-893007" y="4679165"/>
            <a:ext cx="2857520" cy="5000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Трехосновная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кислота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1428736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HClO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ClO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57224" y="2268133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HNO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3107529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NaCl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57224" y="3946925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..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0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000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57224" y="4786322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LiOH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4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OH</a:t>
            </a:r>
            <a:r>
              <a:rPr lang="en-US" sz="40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Реакции ионного обмена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7323" y="928670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Молекулярное уравнение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07323" y="2428868"/>
            <a:ext cx="535785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Полное ионное уравнение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4000504"/>
            <a:ext cx="6715172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Сокращенное ионное уравнение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85852" y="1852899"/>
            <a:ext cx="135732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US" sz="4400" dirty="0" smtClean="0">
                <a:ln w="28575">
                  <a:solidFill>
                    <a:srgbClr val="00B05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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32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40819" y="1852899"/>
            <a:ext cx="162000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200" dirty="0" err="1" smtClean="0">
                <a:ln w="28575">
                  <a:solidFill>
                    <a:srgbClr val="00B05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</a:t>
            </a:r>
            <a:r>
              <a:rPr lang="en-US" sz="32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OH</a:t>
            </a:r>
            <a:endParaRPr lang="ru-RU" sz="32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44935" y="1852899"/>
            <a:ext cx="194400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Fe(OH)</a:t>
            </a:r>
            <a:r>
              <a:rPr lang="en-US" sz="32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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786578" y="1852899"/>
            <a:ext cx="135732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200" dirty="0" err="1" smtClean="0">
                <a:ln w="28575">
                  <a:solidFill>
                    <a:srgbClr val="00B050"/>
                  </a:solidFill>
                </a:ln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Symbol"/>
              </a:rPr>
              <a:t></a:t>
            </a:r>
            <a:r>
              <a:rPr lang="en-US" sz="32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Cl</a:t>
            </a:r>
            <a:endParaRPr lang="ru-RU" sz="32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13761" y="1852899"/>
            <a:ext cx="64294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59522" y="1852899"/>
            <a:ext cx="64294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31406" y="1852899"/>
            <a:ext cx="64294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3200" baseline="-25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27290" y="1852899"/>
            <a:ext cx="64294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73051" y="1852899"/>
            <a:ext cx="64294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2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7158" y="3286124"/>
            <a:ext cx="857256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3+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+3Cl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+3Na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+3OH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=Fe(OH)</a:t>
            </a:r>
            <a:r>
              <a:rPr lang="en-US" sz="32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+3Na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+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+3Cl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-</a:t>
            </a:r>
            <a:endParaRPr lang="ru-RU" sz="3200" baseline="30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85720" y="4786322"/>
            <a:ext cx="857256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3+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3Cl</a:t>
            </a:r>
            <a:r>
              <a:rPr lang="en-US" sz="3200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3Na</a:t>
            </a:r>
            <a:r>
              <a:rPr lang="en-US" sz="3200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+3OH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=Fe(OH)</a:t>
            </a:r>
            <a:r>
              <a:rPr lang="en-US" sz="32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+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3Na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+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+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3Cl</a:t>
            </a:r>
            <a:r>
              <a:rPr lang="en-US" sz="3200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-</a:t>
            </a:r>
            <a:endParaRPr lang="ru-RU" sz="3200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5400000">
            <a:off x="1357290" y="4786322"/>
            <a:ext cx="642942" cy="6429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2428860" y="4786322"/>
            <a:ext cx="642942" cy="6429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6643702" y="4857760"/>
            <a:ext cx="642942" cy="6429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7715272" y="4786322"/>
            <a:ext cx="642942" cy="64294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214282" y="5715016"/>
            <a:ext cx="857256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3+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+3OH</a:t>
            </a:r>
            <a:r>
              <a:rPr lang="en-US" sz="3200" baseline="30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=Fe(OH)</a:t>
            </a:r>
            <a:r>
              <a:rPr lang="en-US" sz="3200" baseline="-25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  <a:sym typeface="Symbol"/>
              </a:rPr>
              <a:t></a:t>
            </a:r>
            <a:endParaRPr lang="ru-RU" sz="3200" baseline="30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3Mg(OH)</a:t>
                      </a:r>
                      <a:r>
                        <a:rPr lang="en-US" sz="3200" baseline="-25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+ 2H</a:t>
                      </a:r>
                      <a:r>
                        <a:rPr lang="en-US" sz="3200" baseline="-25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</a:t>
                      </a:r>
                      <a:r>
                        <a:rPr lang="en-US" sz="3200" baseline="-25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= Mg</a:t>
                      </a:r>
                      <a:r>
                        <a:rPr lang="en-US" sz="3200" baseline="-25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(PO</a:t>
                      </a:r>
                      <a:r>
                        <a:rPr lang="en-US" sz="3200" baseline="-25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</a:t>
                      </a: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r>
                        <a:rPr lang="en-US" sz="3200" baseline="-25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+ 6H</a:t>
                      </a:r>
                      <a:r>
                        <a:rPr lang="en-US" sz="3200" baseline="-25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</a:t>
                      </a:r>
                      <a:r>
                        <a:rPr lang="en-US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O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CuCl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+ 2KOH = 2KCl + Cu(OH)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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(SO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+ 3BaCl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= 3BaSO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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+ 2AlCl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CaO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HNO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..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Ca(NO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HCl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 </a:t>
                      </a:r>
                      <a:r>
                        <a:rPr lang="en-US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AlCl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План работы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1285860"/>
            <a:ext cx="637200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1. Определение.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00232" y="2160975"/>
            <a:ext cx="637200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2. Электролиты,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неэлектролиты</a:t>
            </a:r>
            <a:r>
              <a: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3036090"/>
            <a:ext cx="637200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3. Теория диссоциации.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00232" y="3911205"/>
            <a:ext cx="637200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4. Механизм диссоциации.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4786322"/>
            <a:ext cx="6372000" cy="57150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 Диссоциация кислот, оснований, солей. 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Fe(OH)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..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FePO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en-US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HNO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...       +       …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 CaCO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 </a:t>
                      </a:r>
                      <a:r>
                        <a:rPr lang="ru-RU" sz="3200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HCl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...      +          …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8563" y="1158024"/>
          <a:ext cx="8786874" cy="5102784"/>
        </p:xfrm>
        <a:graphic>
          <a:graphicData uri="http://schemas.openxmlformats.org/drawingml/2006/table">
            <a:tbl>
              <a:tblPr/>
              <a:tblGrid>
                <a:gridCol w="528977"/>
                <a:gridCol w="8257897"/>
              </a:tblGrid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 уровень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384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Молекулярное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848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9.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..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OH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+ ..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</a:t>
                      </a:r>
                      <a:r>
                        <a:rPr lang="ru-RU" sz="3200" kern="1200" baseline="-250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sym typeface="Symbol"/>
                        </a:rPr>
                        <a:t></a:t>
                      </a:r>
                      <a:r>
                        <a:rPr lang="ru-RU" sz="32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…      +     …</a:t>
                      </a: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Полное </a:t>
                      </a: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Сокращенное ионное уравнение.</a:t>
                      </a: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55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1937" marR="41937" marT="0" marB="0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Ионные уравнения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071546"/>
            <a:ext cx="8001056" cy="85725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Электролитами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называются вещества, растворы или расплавы которых проводят электрический ток.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065777"/>
            <a:ext cx="6143668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Электролиты: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соли;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кислоты;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основания.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3714752"/>
            <a:ext cx="6143668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Тип связи: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ионные или ковалентные полярные.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Диссоциация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071546"/>
            <a:ext cx="8001056" cy="85725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Неэлектролитами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называются вещества, растворы или расплавы которых не проводят электрический ток.</a:t>
            </a:r>
          </a:p>
          <a:p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188686"/>
            <a:ext cx="6143668" cy="205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Неэлектролиты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кислород;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водород;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многие органические вещества (сахар, эфир, бензол).</a:t>
            </a:r>
          </a:p>
          <a:p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348" y="4500570"/>
            <a:ext cx="6143668" cy="151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Тип связи: </a:t>
            </a: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ковалентные неполярные или малополярные.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Степень диссоциация  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071546"/>
            <a:ext cx="8001056" cy="1285884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Число, показывающее, какая часть молекул распалась на ионы, называется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степенью электролитической диссоциации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2500306"/>
            <a:ext cx="8001056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Степень диссоциации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равна отношению числа молекул, которые распались на ионы, к общему числу молекул в растворе.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43042" y="3857628"/>
          <a:ext cx="5250693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050"/>
                <a:gridCol w="1562930"/>
                <a:gridCol w="2593713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l-GR" sz="4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ά</a:t>
                      </a:r>
                      <a:r>
                        <a:rPr lang="en-US" sz="4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4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lang="ru-RU" sz="4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4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4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 100%</a:t>
                      </a:r>
                      <a:endParaRPr lang="ru-RU" sz="4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endParaRPr lang="ru-RU" sz="4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14348" y="5072074"/>
            <a:ext cx="8001056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число молекул, распавшихся на ионы; 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 -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общее число растворенных молекул.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Сильные электролиты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1071546"/>
            <a:ext cx="8001056" cy="150019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Сильные электролиты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–это такие электролиты, которые в водных растворах полностью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диссоциируют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на ионы,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степень диссоциации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равна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(100 %).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2786058"/>
            <a:ext cx="2196000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Соли.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3929066"/>
            <a:ext cx="2196000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Сильные 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кислоты.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5072074"/>
            <a:ext cx="2196000" cy="97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Щелочи.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00364" y="2786058"/>
            <a:ext cx="5652000" cy="972000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NaCl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KNO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AlCl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00364" y="3929066"/>
            <a:ext cx="5652000" cy="972000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HClO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HNO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HI,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HBr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00364" y="5072074"/>
            <a:ext cx="5652000" cy="972000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NaOH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KOH,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CsOH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RbOH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Sr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LiOH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Ca(OH)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Слабые электролиты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071546"/>
            <a:ext cx="8352000" cy="1500198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Слабые электролиты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–это такие электролиты, которые в водных растворах не полностью </a:t>
            </a:r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диссоциируют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на ионы,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степень диссоциации 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меньше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(100 %).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2700185"/>
            <a:ext cx="8352000" cy="1571636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Слабые кислоты: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HClO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HNO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4,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COOH, 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S, HCN, HF</a:t>
            </a:r>
            <a:endParaRPr lang="ru-RU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4400262"/>
            <a:ext cx="8352000" cy="972000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Слабые нерастворимые в воде основания:</a:t>
            </a:r>
            <a:endParaRPr lang="en-US" sz="2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Fe(OH)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Cu(OH)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Pb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5500702"/>
            <a:ext cx="8352000" cy="972000"/>
          </a:xfrm>
          <a:prstGeom prst="rect">
            <a:avLst/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Гидроксид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аммония: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</a:t>
            </a:r>
            <a:r>
              <a:rPr lang="en-US" sz="28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OH.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Группа 35"/>
          <p:cNvGrpSpPr/>
          <p:nvPr/>
        </p:nvGrpSpPr>
        <p:grpSpPr>
          <a:xfrm>
            <a:off x="285720" y="500042"/>
            <a:ext cx="4020056" cy="5214974"/>
            <a:chOff x="285720" y="500042"/>
            <a:chExt cx="4020056" cy="5214974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1545859" y="500042"/>
              <a:ext cx="2759917" cy="5214974"/>
              <a:chOff x="1545858" y="500042"/>
              <a:chExt cx="2759917" cy="5214974"/>
            </a:xfrm>
          </p:grpSpPr>
          <p:grpSp>
            <p:nvGrpSpPr>
              <p:cNvPr id="29" name="Группа 28"/>
              <p:cNvGrpSpPr/>
              <p:nvPr/>
            </p:nvGrpSpPr>
            <p:grpSpPr>
              <a:xfrm>
                <a:off x="2139999" y="500042"/>
                <a:ext cx="1571636" cy="5214974"/>
                <a:chOff x="1643042" y="500042"/>
                <a:chExt cx="1571636" cy="5214974"/>
              </a:xfrm>
            </p:grpSpPr>
            <p:cxnSp>
              <p:nvCxnSpPr>
                <p:cNvPr id="13" name="Прямая соединительная линия 12"/>
                <p:cNvCxnSpPr/>
                <p:nvPr/>
              </p:nvCxnSpPr>
              <p:spPr>
                <a:xfrm rot="5400000">
                  <a:off x="-964445" y="3107529"/>
                  <a:ext cx="521497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Прямая соединительная линия 15"/>
                <p:cNvCxnSpPr/>
                <p:nvPr/>
              </p:nvCxnSpPr>
              <p:spPr>
                <a:xfrm rot="5400000">
                  <a:off x="607191" y="3107529"/>
                  <a:ext cx="521497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" name="Группа 27"/>
              <p:cNvGrpSpPr/>
              <p:nvPr/>
            </p:nvGrpSpPr>
            <p:grpSpPr>
              <a:xfrm>
                <a:off x="1545858" y="1754984"/>
                <a:ext cx="2759917" cy="2750363"/>
                <a:chOff x="1408218" y="1754984"/>
                <a:chExt cx="2015117" cy="2750363"/>
              </a:xfrm>
            </p:grpSpPr>
            <p:cxnSp>
              <p:nvCxnSpPr>
                <p:cNvPr id="17" name="Прямая соединительная линия 16"/>
                <p:cNvCxnSpPr>
                  <a:stCxn id="5" idx="2"/>
                  <a:endCxn id="9" idx="6"/>
                </p:cNvCxnSpPr>
                <p:nvPr/>
              </p:nvCxnSpPr>
              <p:spPr>
                <a:xfrm rot="10800000" flipH="1">
                  <a:off x="1408218" y="1754984"/>
                  <a:ext cx="2015117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>
                  <a:stCxn id="8" idx="2"/>
                  <a:endCxn id="7" idx="6"/>
                </p:cNvCxnSpPr>
                <p:nvPr/>
              </p:nvCxnSpPr>
              <p:spPr>
                <a:xfrm rot="10800000" flipH="1">
                  <a:off x="1408218" y="3130166"/>
                  <a:ext cx="2015117" cy="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>
                  <a:stCxn id="6" idx="2"/>
                  <a:endCxn id="10" idx="6"/>
                </p:cNvCxnSpPr>
                <p:nvPr/>
              </p:nvCxnSpPr>
              <p:spPr>
                <a:xfrm rot="10800000" flipH="1">
                  <a:off x="1408218" y="4505347"/>
                  <a:ext cx="2015117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" name="Овал 4"/>
            <p:cNvSpPr/>
            <p:nvPr/>
          </p:nvSpPr>
          <p:spPr>
            <a:xfrm>
              <a:off x="1545859" y="1142984"/>
              <a:ext cx="1224000" cy="1224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Cl</a:t>
              </a:r>
              <a:r>
                <a:rPr lang="en-US" sz="3600" baseline="3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36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Овал 5"/>
            <p:cNvSpPr/>
            <p:nvPr/>
          </p:nvSpPr>
          <p:spPr>
            <a:xfrm>
              <a:off x="1545859" y="3893347"/>
              <a:ext cx="1224000" cy="1224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Cl</a:t>
              </a:r>
              <a:r>
                <a:rPr lang="en-US" sz="3600" baseline="3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36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3081776" y="2518165"/>
              <a:ext cx="1224000" cy="1224000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 err="1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Cl</a:t>
              </a:r>
              <a:r>
                <a:rPr lang="en-US" sz="3600" baseline="300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  <a:endParaRPr lang="ru-RU" sz="36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Овал 7"/>
            <p:cNvSpPr/>
            <p:nvPr/>
          </p:nvSpPr>
          <p:spPr>
            <a:xfrm>
              <a:off x="1545859" y="2518166"/>
              <a:ext cx="1224000" cy="1224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</a:t>
              </a:r>
              <a:r>
                <a:rPr lang="en-US" sz="3200" baseline="3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3081776" y="1142984"/>
              <a:ext cx="1224000" cy="1224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</a:t>
              </a:r>
              <a:r>
                <a:rPr lang="en-US" sz="3200" baseline="3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3081776" y="3893347"/>
              <a:ext cx="1224000" cy="1224000"/>
            </a:xfrm>
            <a:prstGeom prst="ellipse">
              <a:avLst/>
            </a:prstGeom>
            <a:solidFill>
              <a:srgbClr val="FFFFCC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Na</a:t>
              </a:r>
              <a:r>
                <a:rPr lang="en-US" sz="3200" baseline="300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+</a:t>
              </a:r>
              <a:endParaRPr lang="ru-RU" sz="3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rot="60000" flipV="1">
              <a:off x="285720" y="1754984"/>
              <a:ext cx="1260139" cy="309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60000" flipV="1">
              <a:off x="285893" y="3154241"/>
              <a:ext cx="1260139" cy="309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60000" flipV="1">
              <a:off x="285895" y="4511564"/>
              <a:ext cx="1260139" cy="309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Блок-схема: знак завершения 36"/>
          <p:cNvSpPr/>
          <p:nvPr/>
        </p:nvSpPr>
        <p:spPr>
          <a:xfrm rot="21000000">
            <a:off x="6662245" y="87102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Блок-схема: знак завершения 37"/>
          <p:cNvSpPr/>
          <p:nvPr/>
        </p:nvSpPr>
        <p:spPr>
          <a:xfrm>
            <a:off x="6662245" y="1442525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Блок-схема: знак завершения 38"/>
          <p:cNvSpPr/>
          <p:nvPr/>
        </p:nvSpPr>
        <p:spPr>
          <a:xfrm rot="600000">
            <a:off x="6662245" y="2014029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Блок-схема: знак завершения 42"/>
          <p:cNvSpPr/>
          <p:nvPr/>
        </p:nvSpPr>
        <p:spPr>
          <a:xfrm rot="21000000">
            <a:off x="6662245" y="244955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      -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Блок-схема: знак завершения 43"/>
          <p:cNvSpPr/>
          <p:nvPr/>
        </p:nvSpPr>
        <p:spPr>
          <a:xfrm>
            <a:off x="6662245" y="2942724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-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Блок-схема: знак завершения 44"/>
          <p:cNvSpPr/>
          <p:nvPr/>
        </p:nvSpPr>
        <p:spPr>
          <a:xfrm rot="600000">
            <a:off x="6662245" y="3435895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      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Блок-схема: знак завершения 47"/>
          <p:cNvSpPr/>
          <p:nvPr/>
        </p:nvSpPr>
        <p:spPr>
          <a:xfrm rot="21000000">
            <a:off x="6662245" y="3871418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Блок-схема: знак завершения 48"/>
          <p:cNvSpPr/>
          <p:nvPr/>
        </p:nvSpPr>
        <p:spPr>
          <a:xfrm>
            <a:off x="6662245" y="4442921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Блок-схема: знак завершения 49"/>
          <p:cNvSpPr/>
          <p:nvPr/>
        </p:nvSpPr>
        <p:spPr>
          <a:xfrm rot="600000">
            <a:off x="6662245" y="5014425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1928794" y="142852"/>
            <a:ext cx="535785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Механизм диссоциации</a:t>
            </a:r>
            <a:endParaRPr lang="ru-RU" sz="32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785918" y="5857892"/>
            <a:ext cx="535785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Схема диссоциации.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3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3" grpId="0" animBg="1"/>
      <p:bldP spid="44" grpId="0" animBg="1"/>
      <p:bldP spid="45" grpId="0" animBg="1"/>
      <p:bldP spid="48" grpId="0" animBg="1"/>
      <p:bldP spid="49" grpId="0" animBg="1"/>
      <p:bldP spid="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545859" y="2509236"/>
            <a:ext cx="1224000" cy="1224000"/>
          </a:xfrm>
          <a:prstGeom prst="ellipse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endParaRPr lang="ru-RU" sz="32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857884" y="2509236"/>
            <a:ext cx="1224000" cy="1224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36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36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 rot="16200000">
            <a:off x="1647108" y="1781860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 rot="16200000">
            <a:off x="6004826" y="421075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 rot="16200000">
            <a:off x="1647108" y="421075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 rot="16200000">
            <a:off x="6004826" y="171042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 rot="10800000">
            <a:off x="2857488" y="300037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Блок-схема: знак завершения 10"/>
          <p:cNvSpPr/>
          <p:nvPr/>
        </p:nvSpPr>
        <p:spPr>
          <a:xfrm rot="10800000">
            <a:off x="4714876" y="300037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знак завершения 11"/>
          <p:cNvSpPr/>
          <p:nvPr/>
        </p:nvSpPr>
        <p:spPr>
          <a:xfrm rot="10800000">
            <a:off x="7215206" y="300037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Блок-схема: знак завершения 12"/>
          <p:cNvSpPr/>
          <p:nvPr/>
        </p:nvSpPr>
        <p:spPr>
          <a:xfrm rot="10800000">
            <a:off x="428596" y="3000372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Блок-схема: знак завершения 13"/>
          <p:cNvSpPr/>
          <p:nvPr/>
        </p:nvSpPr>
        <p:spPr>
          <a:xfrm rot="18660000">
            <a:off x="2512257" y="1971531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Блок-схема: знак завершения 14"/>
          <p:cNvSpPr/>
          <p:nvPr/>
        </p:nvSpPr>
        <p:spPr>
          <a:xfrm rot="8196645" flipH="1">
            <a:off x="726307" y="3900356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Блок-схема: знак завершения 15"/>
          <p:cNvSpPr/>
          <p:nvPr/>
        </p:nvSpPr>
        <p:spPr>
          <a:xfrm rot="8196645" flipH="1">
            <a:off x="6966795" y="1948039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Блок-схема: знак завершения 16"/>
          <p:cNvSpPr/>
          <p:nvPr/>
        </p:nvSpPr>
        <p:spPr>
          <a:xfrm rot="19099775">
            <a:off x="4966530" y="3876866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Блок-схема: знак завершения 17"/>
          <p:cNvSpPr/>
          <p:nvPr/>
        </p:nvSpPr>
        <p:spPr>
          <a:xfrm rot="13532422" flipH="1">
            <a:off x="680252" y="2090915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Блок-схема: знак завершения 18"/>
          <p:cNvSpPr/>
          <p:nvPr/>
        </p:nvSpPr>
        <p:spPr>
          <a:xfrm rot="2741528" flipH="1">
            <a:off x="2527753" y="3958488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Блок-схема: знак завершения 19"/>
          <p:cNvSpPr/>
          <p:nvPr/>
        </p:nvSpPr>
        <p:spPr>
          <a:xfrm rot="2787036" flipH="1">
            <a:off x="4895094" y="2090914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Блок-схема: знак завершения 20"/>
          <p:cNvSpPr/>
          <p:nvPr/>
        </p:nvSpPr>
        <p:spPr>
          <a:xfrm rot="13472035" flipH="1">
            <a:off x="6966795" y="3805428"/>
            <a:ext cx="1008000" cy="301752"/>
          </a:xfrm>
          <a:prstGeom prst="flowChartTermina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      +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85918" y="5857892"/>
            <a:ext cx="5357850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Гидратированные</a:t>
            </a:r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 ионы.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866</Words>
  <Application>Microsoft Office PowerPoint</Application>
  <PresentationFormat>Экран (4:3)</PresentationFormat>
  <Paragraphs>199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Теория электролитической диссоциации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электролитической диссоциации</dc:title>
  <dc:creator>Политова Светлана Викторовна.</dc:creator>
  <cp:lastModifiedBy>Admin</cp:lastModifiedBy>
  <cp:revision>21</cp:revision>
  <dcterms:created xsi:type="dcterms:W3CDTF">2013-11-25T18:52:07Z</dcterms:created>
  <dcterms:modified xsi:type="dcterms:W3CDTF">2014-11-17T19:01:15Z</dcterms:modified>
</cp:coreProperties>
</file>