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70" r:id="rId10"/>
    <p:sldId id="266" r:id="rId11"/>
    <p:sldId id="271" r:id="rId12"/>
    <p:sldId id="272" r:id="rId13"/>
    <p:sldId id="273" r:id="rId14"/>
    <p:sldId id="274" r:id="rId15"/>
    <p:sldId id="267" r:id="rId16"/>
    <p:sldId id="275" r:id="rId17"/>
    <p:sldId id="262" r:id="rId18"/>
    <p:sldId id="263" r:id="rId19"/>
    <p:sldId id="264" r:id="rId20"/>
    <p:sldId id="26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2B5D-F861-4C4C-9FAB-2029AB73A90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CEE70-BCBC-4665-B61B-5075F0142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F725-3FEE-47AB-A364-73E1CDCB155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19DA-78E0-48AD-BA18-CDA14CEF7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C69F-5B9C-4FAE-A4E0-214DEFE9AF14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DAB0-2D18-4B2D-A0DF-D766BB8D5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046A-63EC-49EB-A03E-F6CBB00209B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91C8-EB15-42AE-B656-24C2E0926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B951-F936-4431-A62A-DC52462ABB5C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865E-EE23-4352-867A-928BF5B2D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A1A-0EE7-40DB-943A-8BA258E1DE3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712D-A555-49E4-BEBF-B487F4424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2629-03AF-435C-8433-DEFCB931E93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E5B6-0FF2-43DD-8A61-2CEE58568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B2D0-D2A6-43AF-B020-B8EB4AEA804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C6A7-8E9F-4FB3-AD19-46DA754F2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EAD4-249E-4682-A726-A33FEDFD08C7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A3F6-0FFA-4463-8053-B35F0D6B2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AA7C-4029-442D-BFCE-EED9227A916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81AB-8AB8-4DAC-8413-EFD5BADCC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A0A9-E290-4643-8178-1F446BE67024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3D80-9757-4C00-812C-C20779278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8CB96-15D2-4130-B67B-A65A5188001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997F0-907C-490C-9ED0-6313EB7B7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ogoom.com/other/127371-periodicheskie-tablicy-sistemy-mendeleev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Валентность</a:t>
            </a:r>
          </a:p>
        </p:txBody>
      </p:sp>
      <p:sp>
        <p:nvSpPr>
          <p:cNvPr id="2051" name="Подзаголовок 2"/>
          <p:cNvSpPr txBox="1">
            <a:spLocks/>
          </p:cNvSpPr>
          <p:nvPr/>
        </p:nvSpPr>
        <p:spPr bwMode="auto">
          <a:xfrm>
            <a:off x="1371600" y="357188"/>
            <a:ext cx="6400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>
                <a:cs typeface="Arial" charset="0"/>
              </a:rPr>
              <a:t>ГБОУ СОШ № 1352 с углубленным изучением английского языка г. Москвы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72206"/>
            <a:ext cx="6400800" cy="638173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Политова Светлана Викторовна, </a:t>
            </a:r>
            <a:endParaRPr lang="en-US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учитель химии высшей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квалификационной 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Валентность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8175" y="1071547"/>
            <a:ext cx="278765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39" y="2000240"/>
            <a:ext cx="8501122" cy="2214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Валентность – это свойство атомов химического элемента присоединять к себе определенное число атомов других элементов.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Валентность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4513" y="1000108"/>
            <a:ext cx="52149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Рассмотрим примеры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780" y="2076440"/>
            <a:ext cx="8108213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O, NH</a:t>
            </a:r>
            <a:r>
              <a:rPr lang="en-US" sz="4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en-US" sz="4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780" y="3862390"/>
            <a:ext cx="8108213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en-US" sz="4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CH</a:t>
            </a:r>
            <a:r>
              <a:rPr lang="en-US" sz="4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CaH</a:t>
            </a:r>
            <a:r>
              <a:rPr lang="en-US" sz="4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NaH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780" y="2076440"/>
            <a:ext cx="8108213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O, N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9780" y="3862390"/>
            <a:ext cx="8108213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Ca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214950"/>
            <a:ext cx="8643998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Вывод: нет вещества, в котором на один водород приходится несколько атомов другого химического элемента.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Валентность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850112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Обозначается валентность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римскими цифрами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214950"/>
            <a:ext cx="8643998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Валентность водорода равна единице!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57158" y="2678901"/>
            <a:ext cx="8108213" cy="1464479"/>
            <a:chOff x="357158" y="2678901"/>
            <a:chExt cx="8108213" cy="14644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57158" y="2786058"/>
              <a:ext cx="8108213" cy="1357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44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O, NH</a:t>
              </a:r>
              <a:r>
                <a:rPr lang="en-US" sz="44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4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H</a:t>
              </a:r>
              <a:r>
                <a:rPr lang="en-US" sz="44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S, </a:t>
              </a:r>
              <a:r>
                <a:rPr lang="en-US" sz="44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HCl</a:t>
              </a:r>
              <a:endPara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428860" y="2678901"/>
              <a:ext cx="4500594" cy="571504"/>
              <a:chOff x="2428860" y="2678901"/>
              <a:chExt cx="4500594" cy="571504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428860" y="2678901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II</a:t>
                </a:r>
                <a:endParaRPr lang="ru-RU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143240" y="2678901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III</a:t>
                </a:r>
                <a:endParaRPr lang="ru-RU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072066" y="2678901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II</a:t>
                </a:r>
                <a:endParaRPr lang="ru-RU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6286512" y="2678901"/>
                <a:ext cx="642942" cy="5715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ru-RU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валентность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01" y="1000108"/>
            <a:ext cx="86439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Низшая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валентность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894" y="3714752"/>
            <a:ext cx="8108213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Пример: 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01" y="1643050"/>
            <a:ext cx="8643998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Равна 8 минус номер группы.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неметаллов характерны две валентности: высшая и низшая.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191" y="5000636"/>
            <a:ext cx="3929090" cy="1143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8-VI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07719" y="5000636"/>
            <a:ext cx="3929090" cy="11430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8-VII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510779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58016" y="510779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11979 -4.07407E-6 C 0.17361 -4.07407E-6 0.23975 -0.06875 0.23975 -0.1243 L 0.23975 -0.24861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3594 -4.07407E-6 C -0.05208 -4.07407E-6 -0.0717 -0.06921 -0.0717 -0.125 L -0.0717 -0.24861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/>
      <p:bldP spid="27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валентность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285860"/>
            <a:ext cx="864399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Высшая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низшая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валентность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928662" y="1857364"/>
            <a:ext cx="6843754" cy="1628780"/>
            <a:chOff x="928662" y="1857364"/>
            <a:chExt cx="6843754" cy="1628780"/>
          </a:xfrm>
        </p:grpSpPr>
        <p:grpSp>
          <p:nvGrpSpPr>
            <p:cNvPr id="2" name="Группа 18"/>
            <p:cNvGrpSpPr/>
            <p:nvPr/>
          </p:nvGrpSpPr>
          <p:grpSpPr>
            <a:xfrm>
              <a:off x="928662" y="1857364"/>
              <a:ext cx="1843094" cy="1628780"/>
              <a:chOff x="928662" y="1785926"/>
              <a:chExt cx="1843094" cy="1628780"/>
            </a:xfrm>
          </p:grpSpPr>
          <p:grpSp>
            <p:nvGrpSpPr>
              <p:cNvPr id="3" name="Группа 14"/>
              <p:cNvGrpSpPr/>
              <p:nvPr/>
            </p:nvGrpSpPr>
            <p:grpSpPr>
              <a:xfrm>
                <a:off x="1064391" y="1785926"/>
                <a:ext cx="1571636" cy="571504"/>
                <a:chOff x="2428860" y="2678901"/>
                <a:chExt cx="1357322" cy="571504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242886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rPr>
                    <a:t>V</a:t>
                  </a:r>
                  <a:endParaRPr lang="ru-RU" sz="3200" b="1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14324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III</a:t>
                  </a:r>
                  <a:endParaRPr lang="ru-RU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Группа 17"/>
              <p:cNvGrpSpPr/>
              <p:nvPr/>
            </p:nvGrpSpPr>
            <p:grpSpPr>
              <a:xfrm>
                <a:off x="928662" y="2500306"/>
                <a:ext cx="1843094" cy="914400"/>
                <a:chOff x="928662" y="2143116"/>
                <a:chExt cx="1843094" cy="91440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928662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N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1857356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N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3" name="Группа 18"/>
            <p:cNvGrpSpPr/>
            <p:nvPr/>
          </p:nvGrpSpPr>
          <p:grpSpPr>
            <a:xfrm>
              <a:off x="3428992" y="1857364"/>
              <a:ext cx="1843094" cy="1628780"/>
              <a:chOff x="928662" y="1785926"/>
              <a:chExt cx="1843094" cy="1628780"/>
            </a:xfrm>
          </p:grpSpPr>
          <p:grpSp>
            <p:nvGrpSpPr>
              <p:cNvPr id="14" name="Группа 14"/>
              <p:cNvGrpSpPr/>
              <p:nvPr/>
            </p:nvGrpSpPr>
            <p:grpSpPr>
              <a:xfrm>
                <a:off x="1064391" y="1785926"/>
                <a:ext cx="1571636" cy="571504"/>
                <a:chOff x="2428860" y="2678901"/>
                <a:chExt cx="1357322" cy="571504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242886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rPr>
                    <a:t>IV</a:t>
                  </a:r>
                  <a:endParaRPr lang="ru-RU" sz="3200" b="1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314324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IV</a:t>
                  </a:r>
                  <a:endParaRPr lang="ru-RU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928662" y="2500306"/>
                <a:ext cx="1843094" cy="914400"/>
                <a:chOff x="928662" y="2143116"/>
                <a:chExt cx="1843094" cy="91440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928662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1857356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3" name="Группа 18"/>
            <p:cNvGrpSpPr/>
            <p:nvPr/>
          </p:nvGrpSpPr>
          <p:grpSpPr>
            <a:xfrm>
              <a:off x="5929322" y="1857364"/>
              <a:ext cx="1843094" cy="1628780"/>
              <a:chOff x="928662" y="1785926"/>
              <a:chExt cx="1843094" cy="1628780"/>
            </a:xfrm>
          </p:grpSpPr>
          <p:grpSp>
            <p:nvGrpSpPr>
              <p:cNvPr id="24" name="Группа 14"/>
              <p:cNvGrpSpPr/>
              <p:nvPr/>
            </p:nvGrpSpPr>
            <p:grpSpPr>
              <a:xfrm>
                <a:off x="1064391" y="1785926"/>
                <a:ext cx="1571636" cy="571504"/>
                <a:chOff x="2428860" y="2678901"/>
                <a:chExt cx="1357322" cy="571504"/>
              </a:xfrm>
            </p:grpSpPr>
            <p:sp>
              <p:nvSpPr>
                <p:cNvPr id="28" name="Прямоугольник 27"/>
                <p:cNvSpPr/>
                <p:nvPr/>
              </p:nvSpPr>
              <p:spPr>
                <a:xfrm>
                  <a:off x="242886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rPr>
                    <a:t>VII</a:t>
                  </a:r>
                  <a:endParaRPr lang="ru-RU" sz="3200" b="1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314324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I</a:t>
                  </a:r>
                  <a:endParaRPr lang="ru-RU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Группа 17"/>
              <p:cNvGrpSpPr/>
              <p:nvPr/>
            </p:nvGrpSpPr>
            <p:grpSpPr>
              <a:xfrm>
                <a:off x="928662" y="2500306"/>
                <a:ext cx="1843094" cy="914400"/>
                <a:chOff x="928662" y="2143116"/>
                <a:chExt cx="1843094" cy="91440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928662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Cl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1857356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Cl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31" name="Группа 30"/>
          <p:cNvGrpSpPr/>
          <p:nvPr/>
        </p:nvGrpSpPr>
        <p:grpSpPr>
          <a:xfrm>
            <a:off x="2400288" y="4214818"/>
            <a:ext cx="4343424" cy="1628780"/>
            <a:chOff x="928662" y="1857364"/>
            <a:chExt cx="4343424" cy="1628780"/>
          </a:xfrm>
        </p:grpSpPr>
        <p:grpSp>
          <p:nvGrpSpPr>
            <p:cNvPr id="32" name="Группа 18"/>
            <p:cNvGrpSpPr/>
            <p:nvPr/>
          </p:nvGrpSpPr>
          <p:grpSpPr>
            <a:xfrm>
              <a:off x="928662" y="1857364"/>
              <a:ext cx="1843094" cy="1628780"/>
              <a:chOff x="928662" y="1785926"/>
              <a:chExt cx="1843094" cy="1628780"/>
            </a:xfrm>
          </p:grpSpPr>
          <p:grpSp>
            <p:nvGrpSpPr>
              <p:cNvPr id="47" name="Группа 14"/>
              <p:cNvGrpSpPr/>
              <p:nvPr/>
            </p:nvGrpSpPr>
            <p:grpSpPr>
              <a:xfrm>
                <a:off x="1064391" y="1785926"/>
                <a:ext cx="1571636" cy="571504"/>
                <a:chOff x="2428860" y="2678901"/>
                <a:chExt cx="1357322" cy="571504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242886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rPr>
                    <a:t>V</a:t>
                  </a:r>
                  <a:endParaRPr lang="ru-RU" sz="3200" b="1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Прямоугольник 11"/>
                <p:cNvSpPr/>
                <p:nvPr/>
              </p:nvSpPr>
              <p:spPr>
                <a:xfrm>
                  <a:off x="314324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III</a:t>
                  </a:r>
                  <a:endParaRPr lang="ru-RU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8" name="Группа 17"/>
              <p:cNvGrpSpPr/>
              <p:nvPr/>
            </p:nvGrpSpPr>
            <p:grpSpPr>
              <a:xfrm>
                <a:off x="928662" y="2500306"/>
                <a:ext cx="1843094" cy="914400"/>
                <a:chOff x="928662" y="2143116"/>
                <a:chExt cx="1843094" cy="91440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49" name="Прямоугольник 48"/>
                <p:cNvSpPr/>
                <p:nvPr/>
              </p:nvSpPr>
              <p:spPr>
                <a:xfrm>
                  <a:off x="928662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1857356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3" name="Группа 18"/>
            <p:cNvGrpSpPr/>
            <p:nvPr/>
          </p:nvGrpSpPr>
          <p:grpSpPr>
            <a:xfrm>
              <a:off x="3428992" y="1857364"/>
              <a:ext cx="1843094" cy="1628780"/>
              <a:chOff x="928662" y="1785926"/>
              <a:chExt cx="1843094" cy="1628780"/>
            </a:xfrm>
          </p:grpSpPr>
          <p:grpSp>
            <p:nvGrpSpPr>
              <p:cNvPr id="41" name="Группа 14"/>
              <p:cNvGrpSpPr/>
              <p:nvPr/>
            </p:nvGrpSpPr>
            <p:grpSpPr>
              <a:xfrm>
                <a:off x="1064391" y="1785926"/>
                <a:ext cx="1571636" cy="571504"/>
                <a:chOff x="2428860" y="2678901"/>
                <a:chExt cx="1357322" cy="571504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242886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smtClean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rPr>
                    <a:t>VI</a:t>
                  </a:r>
                  <a:endParaRPr lang="ru-RU" sz="3200" b="1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3143240" y="2678901"/>
                  <a:ext cx="642942" cy="57150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II</a:t>
                  </a:r>
                  <a:endParaRPr lang="ru-RU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Группа 17"/>
              <p:cNvGrpSpPr/>
              <p:nvPr/>
            </p:nvGrpSpPr>
            <p:grpSpPr>
              <a:xfrm>
                <a:off x="928662" y="2500306"/>
                <a:ext cx="1843094" cy="914400"/>
                <a:chOff x="928662" y="2143116"/>
                <a:chExt cx="1843094" cy="914400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43" name="Прямоугольник 42"/>
                <p:cNvSpPr/>
                <p:nvPr/>
              </p:nvSpPr>
              <p:spPr>
                <a:xfrm>
                  <a:off x="928662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1857356" y="2143116"/>
                  <a:ext cx="914400" cy="9144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4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ru-RU" sz="4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Нахождение валентности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941" y="1071547"/>
            <a:ext cx="766211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ПСХЭ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(для элементов главных подгрупп)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39" y="2214554"/>
            <a:ext cx="8501122" cy="1357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Металлы: валентность совпадает с номером группы.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42860" y="3429000"/>
            <a:ext cx="8858280" cy="3015008"/>
            <a:chOff x="285720" y="3429000"/>
            <a:chExt cx="8858280" cy="301500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636000" y="3429000"/>
              <a:ext cx="1872000" cy="3015008"/>
              <a:chOff x="3643306" y="3429000"/>
              <a:chExt cx="1872000" cy="301500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643306" y="4572008"/>
                <a:ext cx="1872000" cy="1872000"/>
              </a:xfrm>
              <a:prstGeom prst="rect">
                <a:avLst/>
              </a:prstGeom>
              <a:solidFill>
                <a:srgbClr val="FDEADA">
                  <a:alpha val="6902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Ca</a:t>
                </a:r>
                <a:endParaRPr lang="ru-RU" sz="8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643306" y="3429000"/>
                <a:ext cx="1872000" cy="1143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II</a:t>
                </a:r>
                <a:endParaRPr lang="ru-RU" sz="800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929190" y="4071942"/>
              <a:ext cx="2500330" cy="6429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5643570" y="4572008"/>
              <a:ext cx="3500430" cy="928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№ группы, валентность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5720" y="3857628"/>
              <a:ext cx="3071834" cy="928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Символ х.э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>
              <a:stCxn id="14" idx="2"/>
            </p:cNvCxnSpPr>
            <p:nvPr/>
          </p:nvCxnSpPr>
          <p:spPr>
            <a:xfrm rot="16200000" flipH="1">
              <a:off x="2553876" y="4054082"/>
              <a:ext cx="571506" cy="203598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Валентность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00108"/>
            <a:ext cx="3714776" cy="10715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Постоянная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000108"/>
            <a:ext cx="3714776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Переменная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500306"/>
            <a:ext cx="7786742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H, O, K, Na, Ca, Mg, Al, B 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др.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2500306"/>
            <a:ext cx="7786742" cy="4071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(I, II)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II, III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II, IV, VI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II, III, VI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II, III, IV, VII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I, III, V, VII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Валентность: алгоритм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288" y="1428750"/>
            <a:ext cx="8099425" cy="143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Запишите символы химических элементов, входящих в состав соединения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75" y="2500313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Cl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88" y="3643313"/>
            <a:ext cx="8099425" cy="1439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Проставьте над знаками химических элементов их валентность римскими цифрами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50" y="5357813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Cl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50" y="4429125"/>
            <a:ext cx="2339975" cy="936625"/>
          </a:xfrm>
          <a:prstGeom prst="rect">
            <a:avLst/>
          </a:prstGeom>
          <a:noFill/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  I</a:t>
            </a:r>
            <a:endParaRPr lang="ru-RU" sz="5400" baseline="-2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288" y="214313"/>
            <a:ext cx="8099425" cy="1214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Найдите наименьшее общее кратное чисел (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НОК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выражающих валентность обоих элементов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2013" y="1428750"/>
            <a:ext cx="2339975" cy="936625"/>
          </a:xfrm>
          <a:prstGeom prst="rect">
            <a:avLst/>
          </a:prstGeom>
          <a:noFill/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Cl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288" y="3071813"/>
            <a:ext cx="8099425" cy="1357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Найдите индексы делением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НОК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валентность каждого элемента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02013" y="4214813"/>
            <a:ext cx="2339975" cy="936625"/>
          </a:xfrm>
          <a:prstGeom prst="rect">
            <a:avLst/>
          </a:prstGeom>
          <a:noFill/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 Cl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2013" y="2357438"/>
            <a:ext cx="2339975" cy="571500"/>
          </a:xfrm>
          <a:prstGeom prst="rect">
            <a:avLst/>
          </a:prstGeom>
          <a:noFill/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5313" y="5286375"/>
            <a:ext cx="2341562" cy="936625"/>
          </a:xfrm>
          <a:prstGeom prst="rect">
            <a:avLst/>
          </a:prstGeom>
          <a:noFill/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:III=1</a:t>
            </a:r>
            <a:endParaRPr lang="ru-RU" sz="54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7125" y="5286375"/>
            <a:ext cx="2341563" cy="936625"/>
          </a:xfrm>
          <a:prstGeom prst="rect">
            <a:avLst/>
          </a:prstGeom>
          <a:noFill/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3:I=3</a:t>
            </a:r>
            <a:endParaRPr lang="ru-RU" sz="54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225" name="Группа 11"/>
          <p:cNvGrpSpPr>
            <a:grpSpLocks/>
          </p:cNvGrpSpPr>
          <p:nvPr/>
        </p:nvGrpSpPr>
        <p:grpSpPr bwMode="auto">
          <a:xfrm>
            <a:off x="3286125" y="4214813"/>
            <a:ext cx="2500313" cy="2357437"/>
            <a:chOff x="3286116" y="4214818"/>
            <a:chExt cx="2500330" cy="235745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3358347" y="5393546"/>
              <a:ext cx="2357454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286116" y="5000636"/>
              <a:ext cx="250033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Определите валентность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атомов х.э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2" y="1397000"/>
          <a:ext cx="807249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4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/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sz="44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40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4000" b="0" baseline="-2500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4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4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00438" y="5143500"/>
            <a:ext cx="2143125" cy="763588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78175" y="3608388"/>
            <a:ext cx="27876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Химическая формула </a:t>
            </a:r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2608262" y="4124326"/>
            <a:ext cx="1223963" cy="252412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5311775" y="4124325"/>
            <a:ext cx="1223963" cy="252413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outerShdw dist="101600" dir="2400000" algn="ctr" rotWithShape="0">
              <a:srgbClr val="C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71938" y="2071688"/>
            <a:ext cx="64293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0" y="2071688"/>
            <a:ext cx="642938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81" name="Группа 16"/>
          <p:cNvGrpSpPr>
            <a:grpSpLocks/>
          </p:cNvGrpSpPr>
          <p:nvPr/>
        </p:nvGrpSpPr>
        <p:grpSpPr bwMode="auto">
          <a:xfrm>
            <a:off x="3697288" y="1571625"/>
            <a:ext cx="1749425" cy="785813"/>
            <a:chOff x="4214810" y="1571612"/>
            <a:chExt cx="1750231" cy="7858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072455" y="1571612"/>
              <a:ext cx="892586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ru-RU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14810" y="1571612"/>
              <a:ext cx="892586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</a:t>
              </a:r>
              <a:endParaRPr lang="ru-RU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963" y="3857625"/>
            <a:ext cx="2698750" cy="7858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Качественный состав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37288" y="3857625"/>
            <a:ext cx="2698750" cy="7858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Количественный состав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3688" y="5180013"/>
            <a:ext cx="2339975" cy="78581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 O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0338" y="5180013"/>
            <a:ext cx="2339975" cy="78581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P, </a:t>
            </a:r>
            <a:r>
              <a:rPr lang="en-US" sz="5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Определите валентность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атомов х.э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750"/>
            <a:ext cx="9144000" cy="4286250"/>
          </a:xfrm>
          <a:prstGeom prst="rect">
            <a:avLst/>
          </a:prstGeom>
          <a:noFill/>
          <a:ln w="28575">
            <a:noFill/>
            <a:prstDash val="lg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PbO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PbO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NO, N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Ссылки на информационные источники: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  <a:hlinkClick r:id="rId2"/>
              </a:rPr>
              <a:t>Таблица Менделеева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2175" y="1071563"/>
            <a:ext cx="7359650" cy="785812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Объясните, что означает запись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5072063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HClO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2488" y="5072063"/>
            <a:ext cx="2341562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Na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75" y="5072063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CaSO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88" y="3857625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ZnSO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92488" y="3857625"/>
            <a:ext cx="2341562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75" y="3857625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Cl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688" y="2643188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92488" y="2643188"/>
            <a:ext cx="2341562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7875" y="2643188"/>
            <a:ext cx="233997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 rot="20427556">
            <a:off x="20638" y="2771775"/>
            <a:ext cx="868362" cy="571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dist="76200" dir="2400000" algn="ctr" rotWithShape="0">
              <a:srgbClr val="00B05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 rot="20427556">
            <a:off x="20638" y="4022725"/>
            <a:ext cx="868362" cy="571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dist="76200" dir="2400000" algn="ctr" rotWithShape="0">
              <a:srgbClr val="00B05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427556">
            <a:off x="20638" y="5272088"/>
            <a:ext cx="868362" cy="5715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dist="76200" dir="2400000" algn="ctr" rotWithShape="0">
              <a:srgbClr val="00B05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Простые и сложные вещества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988" y="1746250"/>
            <a:ext cx="807402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Fe, K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O, Na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S, AlCl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Cl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988" y="2960688"/>
            <a:ext cx="807402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Cl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CaCO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Al, S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988" y="4175125"/>
            <a:ext cx="8074025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dist="101600" dir="2400000" algn="ctr" rotWithShape="0">
              <a:srgbClr val="FF9933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Ca, </a:t>
            </a:r>
            <a:r>
              <a:rPr lang="en-US" sz="5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NaCl</a:t>
            </a:r>
            <a:r>
              <a:rPr lang="en-US" sz="5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</a:t>
            </a:r>
            <a:r>
              <a:rPr lang="en-US" sz="5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400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6" name="Группа 11"/>
          <p:cNvGrpSpPr>
            <a:grpSpLocks/>
          </p:cNvGrpSpPr>
          <p:nvPr/>
        </p:nvGrpSpPr>
        <p:grpSpPr bwMode="auto">
          <a:xfrm>
            <a:off x="20638" y="1892300"/>
            <a:ext cx="868362" cy="3073400"/>
            <a:chOff x="20700" y="2771983"/>
            <a:chExt cx="868580" cy="3071835"/>
          </a:xfrm>
        </p:grpSpPr>
        <p:sp>
          <p:nvSpPr>
            <p:cNvPr id="9" name="Овал 8"/>
            <p:cNvSpPr/>
            <p:nvPr/>
          </p:nvSpPr>
          <p:spPr>
            <a:xfrm rot="20427556">
              <a:off x="20700" y="2771983"/>
              <a:ext cx="868580" cy="5712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dist="76200" dir="2400000" algn="ctr" rotWithShape="0">
                <a:srgbClr val="00B05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latin typeface="Arial" pitchFamily="34" charset="0"/>
                  <a:cs typeface="Arial" pitchFamily="34" charset="0"/>
                </a:rPr>
                <a:t>1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20427556">
              <a:off x="20700" y="4022296"/>
              <a:ext cx="868580" cy="5712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dist="76200" dir="2400000" algn="ctr" rotWithShape="0">
                <a:srgbClr val="00B05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latin typeface="Arial" pitchFamily="34" charset="0"/>
                  <a:cs typeface="Arial" pitchFamily="34" charset="0"/>
                </a:rPr>
                <a:t>2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20427556">
              <a:off x="20700" y="5272609"/>
              <a:ext cx="868580" cy="57120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dist="76200" dir="2400000" algn="ctr" rotWithShape="0">
                <a:srgbClr val="00B050">
                  <a:alpha val="5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latin typeface="Arial" pitchFamily="34" charset="0"/>
                  <a:cs typeface="Arial" pitchFamily="34" charset="0"/>
                </a:rPr>
                <a:t>3</a:t>
              </a:r>
              <a:endParaRPr lang="ru-RU" sz="3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Расчеты по химической формуле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40000" y="1714488"/>
            <a:ext cx="6264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(S) + 3·Ar(O)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0000" y="3071810"/>
            <a:ext cx="6264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 32 + 3·16 = 80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Расчеты по химической формуле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6000" y="1714488"/>
            <a:ext cx="7632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(PCl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000" y="2607463"/>
            <a:ext cx="7632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(K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000" y="3500438"/>
            <a:ext cx="7632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(Al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000" y="4393413"/>
            <a:ext cx="7632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(AgNO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000" y="5286388"/>
            <a:ext cx="7632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993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(Fe(OH)</a:t>
            </a:r>
            <a:r>
              <a:rPr lang="en-US" sz="4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2175" y="214313"/>
            <a:ext cx="73596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Периодическая система химических элементов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0000" y="1714488"/>
            <a:ext cx="6264000" cy="7858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 графическое выражение периодического закона Д.И. Менделеева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ogoom.com/uploads/posts/2011-05/ogoom.com_1305370963_mendele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80" y="714356"/>
            <a:ext cx="8358240" cy="590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.1 Таблица Менделеева"/>
          <p:cNvPicPr>
            <a:picLocks noChangeAspect="1" noChangeArrowheads="1"/>
          </p:cNvPicPr>
          <p:nvPr/>
        </p:nvPicPr>
        <p:blipFill>
          <a:blip r:embed="rId2" cstate="print"/>
          <a:srcRect b="27903"/>
          <a:stretch>
            <a:fillRect/>
          </a:stretch>
        </p:blipFill>
        <p:spPr bwMode="auto">
          <a:xfrm>
            <a:off x="142844" y="1214422"/>
            <a:ext cx="8753475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6200000">
            <a:off x="3714744" y="-1143032"/>
            <a:ext cx="500066" cy="65008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786058"/>
            <a:ext cx="6715172" cy="1857388"/>
          </a:xfrm>
          <a:prstGeom prst="roundRect">
            <a:avLst>
              <a:gd name="adj" fmla="val 1080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Горизонтальный ряд, начинается типичным металлом, заканчивается типичным неметаллом (кроме первого).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285728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stCxn id="5" idx="3"/>
          </p:cNvCxnSpPr>
          <p:nvPr/>
        </p:nvCxnSpPr>
        <p:spPr>
          <a:xfrm rot="5400000">
            <a:off x="242855" y="1180521"/>
            <a:ext cx="934023" cy="70541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8794" y="357166"/>
            <a:ext cx="292895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3.1 Таблица Менделеева"/>
          <p:cNvPicPr>
            <a:picLocks noChangeAspect="1" noChangeArrowheads="1"/>
          </p:cNvPicPr>
          <p:nvPr/>
        </p:nvPicPr>
        <p:blipFill>
          <a:blip r:embed="rId2" cstate="print"/>
          <a:srcRect b="27903"/>
          <a:stretch>
            <a:fillRect/>
          </a:stretch>
        </p:blipFill>
        <p:spPr bwMode="auto">
          <a:xfrm>
            <a:off x="142844" y="1214422"/>
            <a:ext cx="8753475" cy="5143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736"/>
            <a:ext cx="857256" cy="48577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22" y="1928802"/>
            <a:ext cx="5572164" cy="1857388"/>
          </a:xfrm>
          <a:prstGeom prst="roundRect">
            <a:avLst>
              <a:gd name="adj" fmla="val 1080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Вертикальный ряд. Группа делится на 2 подгруппы: главную и побочную. Главная (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IA-Li, Na, K,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Rb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Cs, Fr), 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побочная (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Б- 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Cu, Ag, Au,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Rg</a:t>
            </a:r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285728"/>
            <a:ext cx="914400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644728" y="926852"/>
            <a:ext cx="291081" cy="29471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28794" y="357166"/>
            <a:ext cx="2928958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555</Words>
  <Application>Microsoft Office PowerPoint</Application>
  <PresentationFormat>Экран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Валентность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Ссылки на информационные источники: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Валентность</dc:title>
  <dc:creator>Политова Светлана Викторовна</dc:creator>
  <cp:lastModifiedBy>Admin</cp:lastModifiedBy>
  <cp:revision>31</cp:revision>
  <dcterms:created xsi:type="dcterms:W3CDTF">2012-11-13T16:44:06Z</dcterms:created>
  <dcterms:modified xsi:type="dcterms:W3CDTF">2013-11-13T20:04:29Z</dcterms:modified>
</cp:coreProperties>
</file>