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1" r:id="rId4"/>
    <p:sldId id="264" r:id="rId5"/>
    <p:sldId id="259" r:id="rId6"/>
    <p:sldId id="257" r:id="rId7"/>
    <p:sldId id="268" r:id="rId8"/>
    <p:sldId id="266" r:id="rId9"/>
    <p:sldId id="270" r:id="rId10"/>
    <p:sldId id="269" r:id="rId11"/>
    <p:sldId id="272" r:id="rId12"/>
    <p:sldId id="275" r:id="rId13"/>
    <p:sldId id="274" r:id="rId14"/>
    <p:sldId id="276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9900"/>
    <a:srgbClr val="C6D9F1"/>
    <a:srgbClr val="E6E0E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BFEE9-8840-4D5E-92BD-4EC477937DDD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FEBFD-FBD5-4278-8673-D0A370000A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FEBFD-FBD5-4278-8673-D0A370000A8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E601F-0748-45E4-8181-EE0DF347F39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D7695-2190-4FDE-8366-EF0722C99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ramitacenter.ru/content/eksperiment-po-himii-poluchenie-etilena-i-ego-gorenie" TargetMode="External"/><Relationship Id="rId5" Type="http://schemas.openxmlformats.org/officeDocument/2006/relationships/hyperlink" Target="http://video.yandex.ru/users/auelhan20/view/61/?cauthor=auelhan20&amp;cid=1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ideo.yandex.ru/users/auelhan20/view/61/?cauthor=auelhan20&amp;cid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Получение этилена и опыты с ним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54293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  <a:hlinkClick r:id="" action="ppaction://macro?name=Практическая_работа"/>
              </a:rPr>
              <a:t>Практическая работа № 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214290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 программе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Минченкова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Е.Е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357826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учитель химии высшей категории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453" y="539734"/>
            <a:ext cx="5559093" cy="577853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14489"/>
          <a:ext cx="8429684" cy="49292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40080"/>
                <a:gridCol w="5589604"/>
              </a:tblGrid>
              <a:tr h="573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Опыт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Получение</a:t>
                      </a:r>
                      <a:r>
                        <a:rPr lang="ru-RU" sz="1800" baseline="0" dirty="0" smtClean="0">
                          <a:latin typeface="Arial" pitchFamily="34" charset="0"/>
                          <a:cs typeface="Arial" pitchFamily="34" charset="0"/>
                        </a:rPr>
                        <a:t> э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тилена</a:t>
                      </a:r>
                      <a:endParaRPr lang="ru-RU" sz="18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Исходные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вещества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Этанол, серная кислота (</a:t>
                      </a:r>
                      <a:r>
                        <a:rPr lang="ru-RU" sz="2000" dirty="0" err="1" smtClean="0">
                          <a:latin typeface="Arial" pitchFamily="34" charset="0"/>
                          <a:cs typeface="Arial" pitchFamily="34" charset="0"/>
                        </a:rPr>
                        <a:t>конц</a:t>
                      </a: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0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Условия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Нагревание</a:t>
                      </a:r>
                      <a:endParaRPr lang="ru-RU" sz="20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Признаки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Выделение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газа этилена</a:t>
                      </a:r>
                      <a:endParaRPr lang="ru-RU" sz="20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ОН=С</a:t>
                      </a:r>
                      <a:r>
                        <a:rPr lang="ru-RU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 + Н</a:t>
                      </a:r>
                      <a:r>
                        <a:rPr lang="ru-RU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1" dirty="0" smtClean="0"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32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Получили этилен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дегидратацией этанола</a:t>
                      </a:r>
                      <a:endParaRPr lang="ru-RU" sz="20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04000" y="357166"/>
            <a:ext cx="8136000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Таблица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(оформление результатов)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14489"/>
          <a:ext cx="8429684" cy="50803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40080"/>
                <a:gridCol w="5589604"/>
              </a:tblGrid>
              <a:tr h="573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Опыт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Взаимодействие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этилена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с перманганатом калия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Исходные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вещества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Этилен,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перманганат калия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Условия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Обычные</a:t>
                      </a:r>
                      <a:endParaRPr lang="ru-RU" sz="96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Признаки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Обесцвечивание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раствора перманганата калия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4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+[O]+H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O=</a:t>
                      </a:r>
                      <a:endParaRPr lang="ru-RU" sz="3200" b="1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Arial Unicode MS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HO</a:t>
                      </a:r>
                      <a:r>
                        <a:rPr lang="en-US" sz="32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-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CH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en-US" sz="32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-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CH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en-US" sz="32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-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OH</a:t>
                      </a:r>
                      <a:endParaRPr lang="ru-RU" sz="32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 обладает высокой реакционной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способностью, окисляется перманганатом калия до этиленгликоля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04000" y="357166"/>
            <a:ext cx="8136000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Таблица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(оформление результатов)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14489"/>
          <a:ext cx="8429684" cy="49292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40080"/>
                <a:gridCol w="5589604"/>
              </a:tblGrid>
              <a:tr h="573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Опыт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Взаимодействие</a:t>
                      </a:r>
                      <a:r>
                        <a:rPr lang="ru-RU" sz="2000" b="1" i="1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этилена</a:t>
                      </a:r>
                      <a:r>
                        <a:rPr lang="ru-RU" sz="2000" b="0" i="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 бромной</a:t>
                      </a:r>
                      <a:r>
                        <a:rPr lang="ru-RU" sz="2000" b="1" i="1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водой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Исходные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вещества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Этилен,</a:t>
                      </a:r>
                      <a:r>
                        <a:rPr lang="ru-RU" sz="2000" b="1" i="1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бромная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вода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Условия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Обычные</a:t>
                      </a:r>
                      <a:endParaRPr lang="ru-RU" sz="96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Признаки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Обесцвечивание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бромной воды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4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+ 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Br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= C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H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4</a:t>
                      </a:r>
                      <a:r>
                        <a:rPr lang="en-US" sz="3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Br</a:t>
                      </a:r>
                      <a:r>
                        <a:rPr lang="en-US" sz="3200" b="0" i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2</a:t>
                      </a:r>
                      <a:endParaRPr lang="ru-RU" sz="3200" b="1" i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 обладает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непредельным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характером,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способен присоединять к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себе галогены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04000" y="357166"/>
            <a:ext cx="8136000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Таблица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(оформление результатов)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14489"/>
          <a:ext cx="8429684" cy="499021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40080"/>
                <a:gridCol w="5589604"/>
              </a:tblGrid>
              <a:tr h="573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Опыт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Горение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этилена</a:t>
                      </a:r>
                      <a:endParaRPr lang="ru-RU" sz="2000" b="0" i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Исходные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вещества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Этилен,</a:t>
                      </a:r>
                      <a:r>
                        <a:rPr lang="ru-RU" sz="2000" b="1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 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кислород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Условия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/>
                          <a:cs typeface="Arial" pitchFamily="34" charset="0"/>
                        </a:rPr>
                        <a:t>Нагревание</a:t>
                      </a:r>
                      <a:endParaRPr lang="ru-RU" sz="9600" b="1" i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Признаки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Выделение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тепла и света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r>
                        <a:rPr lang="ru-RU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реакции</a:t>
                      </a:r>
                      <a:endParaRPr lang="ru-RU" sz="2400" b="1" i="1" dirty="0" smtClean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С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Н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4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+ 3О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=</a:t>
                      </a:r>
                      <a:endParaRPr lang="ru-RU" sz="3200" b="1" i="1" dirty="0" smtClean="0">
                        <a:solidFill>
                          <a:schemeClr val="tx1"/>
                        </a:solidFill>
                        <a:latin typeface="Script MT Bold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= 2СО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 + 2Н</a:t>
                      </a:r>
                      <a:r>
                        <a:rPr lang="ru-RU" sz="3200" b="0" i="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2</a:t>
                      </a:r>
                      <a:r>
                        <a:rPr lang="ru-RU" sz="3200" b="1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О</a:t>
                      </a:r>
                      <a:endParaRPr lang="ru-RU" sz="3200" b="1" i="1" dirty="0" smtClean="0">
                        <a:solidFill>
                          <a:schemeClr val="tx1"/>
                        </a:solidFill>
                        <a:latin typeface="Script MT Bol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  <a:endParaRPr lang="ru-RU" sz="2400" b="1" i="1" dirty="0">
                        <a:solidFill>
                          <a:srgbClr val="00808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Этилен горит ярким пламенем с образованием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Script MT Bold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углекислого газа и воды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  <a:latin typeface="Script MT Bol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504000" y="357166"/>
            <a:ext cx="8136000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Таблица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(оформление результатов)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448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Получили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этилен и провели опыты,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характеризующие его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свойства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Вывод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642910" y="3714752"/>
            <a:ext cx="8229600" cy="1614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копировании материалов ссылка на автора и сайт обязательна.</a:t>
            </a:r>
            <a:endParaRPr kumimoji="0" lang="ru-RU" sz="2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Цель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работы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750067" y="1428731"/>
            <a:ext cx="7884000" cy="1143000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получить этилен и провести опыты, характеризующие его свойства.</a:t>
            </a: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857356" y="2857478"/>
            <a:ext cx="6143668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Оборудование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реактивы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750067" y="3929042"/>
            <a:ext cx="7884000" cy="2571792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спиртовка, спички, штатив лабораторный,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пробка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 газоотводной трубкой, штатив с пробирками, бумага фильтровальная; этанол, речной песок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конц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бромная вода, раствор перманганата калия.</a:t>
            </a:r>
          </a:p>
          <a:p>
            <a:pPr lvl="0">
              <a:spcBef>
                <a:spcPct val="0"/>
              </a:spcBef>
              <a:defRPr/>
            </a:pP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Порядок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выполнения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750067" y="1428730"/>
            <a:ext cx="7884000" cy="2214583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2400" b="1" i="0" u="none" strike="noStrike" kern="1200" normalizeH="0" baseline="0" noProof="0" dirty="0" smtClean="0"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1.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В пробирку налейте 2 мл этилового спирта, осторожно добавьте 5 мл концентрированной серной кислоты. Затем насыпьте немного речного песка, чтобы избежать толчков жидкости при кипении. Закройте пробирку пробкой с газоотводной трубкой, закрепите ее в штативе.</a:t>
            </a: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Рисунок 26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3786190"/>
            <a:ext cx="1694548" cy="2736878"/>
          </a:xfrm>
          <a:prstGeom prst="rect">
            <a:avLst/>
          </a:prstGeom>
        </p:spPr>
      </p:pic>
      <p:sp>
        <p:nvSpPr>
          <p:cNvPr id="28" name="Цилиндр 27"/>
          <p:cNvSpPr/>
          <p:nvPr/>
        </p:nvSpPr>
        <p:spPr>
          <a:xfrm>
            <a:off x="1643042" y="4357694"/>
            <a:ext cx="1512000" cy="900000"/>
          </a:xfrm>
          <a:prstGeom prst="can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OH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задержка 29"/>
          <p:cNvSpPr/>
          <p:nvPr/>
        </p:nvSpPr>
        <p:spPr>
          <a:xfrm rot="5400000">
            <a:off x="6699993" y="4801469"/>
            <a:ext cx="857256" cy="1827094"/>
          </a:xfrm>
          <a:prstGeom prst="flowChartDelay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Цилиндр 30"/>
          <p:cNvSpPr/>
          <p:nvPr/>
        </p:nvSpPr>
        <p:spPr>
          <a:xfrm>
            <a:off x="7429520" y="3857628"/>
            <a:ext cx="1512000" cy="900000"/>
          </a:xfrm>
          <a:prstGeom prst="can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песок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>
            <a:stCxn id="31" idx="2"/>
            <a:endCxn id="30" idx="1"/>
          </p:cNvCxnSpPr>
          <p:nvPr/>
        </p:nvCxnSpPr>
        <p:spPr>
          <a:xfrm rot="10800000" flipV="1">
            <a:off x="7128622" y="4307628"/>
            <a:ext cx="300899" cy="97876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Рисунок 56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929066"/>
            <a:ext cx="2255334" cy="2608873"/>
          </a:xfrm>
          <a:prstGeom prst="rect">
            <a:avLst/>
          </a:prstGeom>
        </p:spPr>
      </p:pic>
      <p:sp>
        <p:nvSpPr>
          <p:cNvPr id="10" name="Цилиндр 9">
            <a:hlinkClick r:id="rId5"/>
          </p:cNvPr>
          <p:cNvSpPr/>
          <p:nvPr/>
        </p:nvSpPr>
        <p:spPr>
          <a:xfrm>
            <a:off x="5286380" y="6215082"/>
            <a:ext cx="3643338" cy="500066"/>
          </a:xfrm>
          <a:prstGeom prst="can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6"/>
              </a:rPr>
              <a:t>Посмотреть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6"/>
              </a:rPr>
              <a:t>видеоопыт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Порядок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выполнения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630000" y="1500174"/>
            <a:ext cx="7884000" cy="1143008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Подготовьте  две пробирки: одну с 2-3 мл раствора перманганата калия, другую с 2-3 мл бромной воды.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" name="Рисунок 39" descr="Рисунок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8656" y="3232973"/>
            <a:ext cx="3254995" cy="3090417"/>
          </a:xfrm>
          <a:prstGeom prst="rect">
            <a:avLst/>
          </a:prstGeom>
        </p:spPr>
      </p:pic>
      <p:pic>
        <p:nvPicPr>
          <p:cNvPr id="42" name="Рисунок 41" descr="Рисунок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7680" y="3214686"/>
            <a:ext cx="3297664" cy="3126990"/>
          </a:xfrm>
          <a:prstGeom prst="rect">
            <a:avLst/>
          </a:prstGeom>
        </p:spPr>
      </p:pic>
      <p:sp>
        <p:nvSpPr>
          <p:cNvPr id="6" name="Цилиндр 5">
            <a:hlinkClick r:id="rId4"/>
          </p:cNvPr>
          <p:cNvSpPr/>
          <p:nvPr/>
        </p:nvSpPr>
        <p:spPr>
          <a:xfrm>
            <a:off x="2428860" y="6215082"/>
            <a:ext cx="4286280" cy="500066"/>
          </a:xfrm>
          <a:prstGeom prst="can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Посмотреть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видеоопыт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Порядок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выполнения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630000" y="1500174"/>
            <a:ext cx="7884000" cy="2643206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Для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получения этилена нагрейте смесь в пробирке до кипения. Продолжая нагревание, опустите конец газоотводной трубки в пробирку с раствором перманганата калия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(ниже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уровня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раствора).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Пропускайте выделяющийся этилен через раствор перманганата калия до полного обесцвечивания раствора.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600076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Script MT Bold" pitchFamily="66" charset="0"/>
                <a:ea typeface="Arial Unicode MS" pitchFamily="34" charset="-128"/>
                <a:cs typeface="Times New Roman" pitchFamily="18" charset="0"/>
              </a:rPr>
              <a:t>Сделайте вывод о реакционной способности этилена. </a:t>
            </a:r>
            <a:endParaRPr lang="ru-RU" dirty="0"/>
          </a:p>
        </p:txBody>
      </p:sp>
      <p:sp>
        <p:nvSpPr>
          <p:cNvPr id="8" name="Цилиндр 7"/>
          <p:cNvSpPr/>
          <p:nvPr/>
        </p:nvSpPr>
        <p:spPr>
          <a:xfrm>
            <a:off x="2428860" y="4357694"/>
            <a:ext cx="4286280" cy="900000"/>
          </a:xfrm>
          <a:prstGeom prst="can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Рисунок установки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Капля 23"/>
          <p:cNvSpPr/>
          <p:nvPr/>
        </p:nvSpPr>
        <p:spPr>
          <a:xfrm>
            <a:off x="1285852" y="785794"/>
            <a:ext cx="6929486" cy="5929354"/>
          </a:xfrm>
          <a:prstGeom prst="teardrop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 descr="Рисунок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9687" y="743934"/>
            <a:ext cx="5784626" cy="5370132"/>
          </a:xfrm>
          <a:prstGeom prst="rect">
            <a:avLst/>
          </a:prstGeom>
        </p:spPr>
      </p:pic>
      <p:sp>
        <p:nvSpPr>
          <p:cNvPr id="14" name="Цилиндр 13"/>
          <p:cNvSpPr/>
          <p:nvPr/>
        </p:nvSpPr>
        <p:spPr>
          <a:xfrm>
            <a:off x="571472" y="1785926"/>
            <a:ext cx="1512000" cy="900000"/>
          </a:xfrm>
          <a:prstGeom prst="can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OH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Цилиндр 14"/>
          <p:cNvSpPr/>
          <p:nvPr/>
        </p:nvSpPr>
        <p:spPr>
          <a:xfrm>
            <a:off x="2357422" y="428604"/>
            <a:ext cx="1512000" cy="900000"/>
          </a:xfrm>
          <a:prstGeom prst="can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Цилиндр 20"/>
          <p:cNvSpPr/>
          <p:nvPr/>
        </p:nvSpPr>
        <p:spPr>
          <a:xfrm>
            <a:off x="7429520" y="3286124"/>
            <a:ext cx="1512000" cy="1000132"/>
          </a:xfrm>
          <a:prstGeom prst="can">
            <a:avLst>
              <a:gd name="adj" fmla="val 0"/>
            </a:avLst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KMnO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7358082" y="4286256"/>
            <a:ext cx="1041752" cy="7858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4" idx="3"/>
          </p:cNvCxnSpPr>
          <p:nvPr/>
        </p:nvCxnSpPr>
        <p:spPr>
          <a:xfrm rot="16200000" flipH="1">
            <a:off x="1863819" y="2149579"/>
            <a:ext cx="171570" cy="124426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5" idx="3"/>
          </p:cNvCxnSpPr>
          <p:nvPr/>
        </p:nvCxnSpPr>
        <p:spPr>
          <a:xfrm rot="5400000">
            <a:off x="2363885" y="1965083"/>
            <a:ext cx="1386016" cy="11305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57422" y="2571744"/>
            <a:ext cx="1643074" cy="142876"/>
          </a:xfrm>
          <a:prstGeom prst="line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Порядок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выполнения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630000" y="1500174"/>
            <a:ext cx="7884000" cy="2643206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Опустите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конец газоотводной трубки в пробирку с бромной водой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ниже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уровня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раствора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)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Пропускайте выделяющийся этилен через бромную воду до полного обесцвечивания. Сделайте вывод о непредельном характере этилена.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600076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Script MT Bold" pitchFamily="66" charset="0"/>
                <a:ea typeface="Arial Unicode MS" pitchFamily="34" charset="-128"/>
                <a:cs typeface="Times New Roman" pitchFamily="18" charset="0"/>
              </a:rPr>
              <a:t>Сделайте вывод о реакционной способности этилена. </a:t>
            </a:r>
            <a:endParaRPr lang="ru-RU" dirty="0"/>
          </a:p>
        </p:txBody>
      </p:sp>
      <p:sp>
        <p:nvSpPr>
          <p:cNvPr id="8" name="Цилиндр 7"/>
          <p:cNvSpPr/>
          <p:nvPr/>
        </p:nvSpPr>
        <p:spPr>
          <a:xfrm>
            <a:off x="2428860" y="4357694"/>
            <a:ext cx="4286280" cy="900000"/>
          </a:xfrm>
          <a:prstGeom prst="can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Рисунок установки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90100"/>
            <a:ext cx="9044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Arial Unicode MS" pitchFamily="34" charset="-128"/>
                <a:cs typeface="Times New Roman" pitchFamily="18" charset="0"/>
              </a:rPr>
              <a:t>   4.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унок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9687" y="743934"/>
            <a:ext cx="5784626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21703" y="357166"/>
            <a:ext cx="5214974" cy="785818"/>
          </a:xfrm>
          <a:prstGeom prst="rect">
            <a:avLst/>
          </a:prstGeom>
          <a:solidFill>
            <a:srgbClr val="C6D9F1"/>
          </a:solidFill>
          <a:effectLst>
            <a:outerShdw dist="101600" dir="2400000" algn="ctr" rotWithShape="0">
              <a:schemeClr val="accent2">
                <a:lumMod val="60000"/>
                <a:lumOff val="4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0" u="none" strike="noStrike" kern="1200" normalizeH="0" baseline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Порядок</a:t>
            </a:r>
            <a:r>
              <a:rPr kumimoji="0" lang="ru-RU" sz="3600" i="0" u="none" strike="noStrike" kern="1200" normalizeH="0" noProof="0" dirty="0" smtClean="0"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выполнения</a:t>
            </a:r>
            <a:endParaRPr kumimoji="0" lang="ru-RU" sz="3600" i="0" u="none" strike="noStrike" kern="1200" normalizeH="0" baseline="0" noProof="0" dirty="0"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630000" y="1500174"/>
            <a:ext cx="7884000" cy="2643206"/>
          </a:xfrm>
          <a:prstGeom prst="roundRect">
            <a:avLst>
              <a:gd name="adj" fmla="val 0"/>
            </a:avLst>
          </a:prstGeom>
          <a:solidFill>
            <a:srgbClr val="E6E0EC"/>
          </a:solidFill>
          <a:ln w="3810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Протрите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конец газоотводной трубки фильтровальной бумагой, поверните трубку вверх и подожгите лучинкой выделяющийся этилен. </a:t>
            </a:r>
            <a:endParaRPr kumimoji="0" lang="ru-RU" sz="2400" i="0" u="none" strike="noStrike" kern="1200" normalizeH="0" baseline="0" noProof="0" dirty="0">
              <a:solidFill>
                <a:schemeClr val="accent2">
                  <a:lumMod val="75000"/>
                </a:schemeClr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600076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Script MT Bold" pitchFamily="66" charset="0"/>
                <a:ea typeface="Arial Unicode MS" pitchFamily="34" charset="-128"/>
                <a:cs typeface="Times New Roman" pitchFamily="18" charset="0"/>
              </a:rPr>
              <a:t>Отметьте характер горения этилена. </a:t>
            </a:r>
            <a:endParaRPr lang="ru-RU" dirty="0"/>
          </a:p>
        </p:txBody>
      </p:sp>
      <p:sp>
        <p:nvSpPr>
          <p:cNvPr id="8" name="Цилиндр 7"/>
          <p:cNvSpPr/>
          <p:nvPr/>
        </p:nvSpPr>
        <p:spPr>
          <a:xfrm>
            <a:off x="2428860" y="4357694"/>
            <a:ext cx="4286280" cy="900000"/>
          </a:xfrm>
          <a:prstGeom prst="can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Рисунок установки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470</Words>
  <Application>Microsoft Office PowerPoint</Application>
  <PresentationFormat>Экран (4:3)</PresentationFormat>
  <Paragraphs>98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Получение этилена и опыты с ним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</cp:revision>
  <dcterms:created xsi:type="dcterms:W3CDTF">2013-11-05T07:01:10Z</dcterms:created>
  <dcterms:modified xsi:type="dcterms:W3CDTF">2013-11-05T10:04:20Z</dcterms:modified>
</cp:coreProperties>
</file>