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  <p:sldId id="261" r:id="rId7"/>
    <p:sldId id="292" r:id="rId8"/>
    <p:sldId id="278" r:id="rId9"/>
    <p:sldId id="291" r:id="rId10"/>
    <p:sldId id="279" r:id="rId11"/>
    <p:sldId id="293" r:id="rId12"/>
    <p:sldId id="280" r:id="rId13"/>
    <p:sldId id="294" r:id="rId14"/>
    <p:sldId id="281" r:id="rId15"/>
    <p:sldId id="295" r:id="rId16"/>
    <p:sldId id="282" r:id="rId17"/>
    <p:sldId id="296" r:id="rId18"/>
    <p:sldId id="283" r:id="rId19"/>
    <p:sldId id="297" r:id="rId20"/>
    <p:sldId id="284" r:id="rId21"/>
    <p:sldId id="302" r:id="rId22"/>
    <p:sldId id="285" r:id="rId23"/>
    <p:sldId id="298" r:id="rId24"/>
    <p:sldId id="286" r:id="rId25"/>
    <p:sldId id="299" r:id="rId26"/>
    <p:sldId id="288" r:id="rId27"/>
    <p:sldId id="300" r:id="rId28"/>
    <p:sldId id="289" r:id="rId29"/>
    <p:sldId id="301" r:id="rId30"/>
    <p:sldId id="276" r:id="rId31"/>
    <p:sldId id="303" r:id="rId32"/>
    <p:sldId id="305" r:id="rId33"/>
    <p:sldId id="306" r:id="rId34"/>
    <p:sldId id="304" r:id="rId35"/>
    <p:sldId id="308" r:id="rId36"/>
    <p:sldId id="309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FF"/>
    <a:srgbClr val="006600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62AC-1DE9-41BF-9EE3-C743E309B829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3154-5A7C-444C-93D3-279F3C9078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62AC-1DE9-41BF-9EE3-C743E309B829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3154-5A7C-444C-93D3-279F3C9078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62AC-1DE9-41BF-9EE3-C743E309B829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3154-5A7C-444C-93D3-279F3C9078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62AC-1DE9-41BF-9EE3-C743E309B829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3154-5A7C-444C-93D3-279F3C9078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62AC-1DE9-41BF-9EE3-C743E309B829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3154-5A7C-444C-93D3-279F3C9078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62AC-1DE9-41BF-9EE3-C743E309B829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3154-5A7C-444C-93D3-279F3C9078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62AC-1DE9-41BF-9EE3-C743E309B829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3154-5A7C-444C-93D3-279F3C9078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62AC-1DE9-41BF-9EE3-C743E309B829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3154-5A7C-444C-93D3-279F3C9078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62AC-1DE9-41BF-9EE3-C743E309B829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3154-5A7C-444C-93D3-279F3C9078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62AC-1DE9-41BF-9EE3-C743E309B829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3154-5A7C-444C-93D3-279F3C9078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62AC-1DE9-41BF-9EE3-C743E309B829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3154-5A7C-444C-93D3-279F3C9078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4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862AC-1DE9-41BF-9EE3-C743E309B829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83154-5A7C-444C-93D3-279F3C9078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3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3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3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Строение атома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57760"/>
            <a:ext cx="6400800" cy="118587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Политова </a:t>
            </a: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ветлана </a:t>
            </a: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икторовна, 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учитель химии высшей категории</a:t>
            </a:r>
            <a:endParaRPr lang="ru-RU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371600" y="428604"/>
            <a:ext cx="6400800" cy="1185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ГБОУ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СОШ № 1355 с углубленным изучением английского языка г. </a:t>
            </a: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М</a:t>
            </a:r>
            <a:r>
              <a:rPr kumimoji="0" lang="ru-RU" sz="2400" b="0" i="0" u="none" strike="noStrike" kern="120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осквы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AutoShape 4">
            <a:hlinkClick r:id="rId2" action="ppaction://hlinksldjump"/>
          </p:cNvPr>
          <p:cNvSpPr>
            <a:spLocks noChangeArrowheads="1"/>
          </p:cNvSpPr>
          <p:nvPr/>
        </p:nvSpPr>
        <p:spPr bwMode="gray">
          <a:xfrm rot="16200000">
            <a:off x="8373295" y="6057125"/>
            <a:ext cx="644527" cy="531813"/>
          </a:xfrm>
          <a:prstGeom prst="downArrow">
            <a:avLst/>
          </a:prstGeom>
          <a:solidFill>
            <a:srgbClr val="0000FF"/>
          </a:solidFill>
          <a:ln w="0" algn="ctr">
            <a:noFill/>
            <a:miter lim="800000"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8000" y="1428736"/>
            <a:ext cx="8568000" cy="4464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898" y="1600201"/>
            <a:ext cx="8186766" cy="1971676"/>
          </a:xfrm>
          <a:solidFill>
            <a:srgbClr val="FFFFCC"/>
          </a:solidFill>
          <a:ln w="28575">
            <a:solidFill>
              <a:srgbClr val="0070C0"/>
            </a:solidFill>
            <a:prstDash val="lgDash"/>
          </a:ln>
          <a:effectLst>
            <a:outerShdw dist="101600" dir="2400000" algn="ctr" rotWithShape="0">
              <a:srgbClr val="0000FF">
                <a:alpha val="49804"/>
              </a:srgbClr>
            </a:outerShd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5. Ядро атома   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40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19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К содержит: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1) 19p и 19n;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2) 40p и 19n; 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3) 19p и 40n;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4) 19p и 21n</a:t>
            </a:r>
          </a:p>
          <a:p>
            <a:pPr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Подготовка к ЕГЭ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42898" y="3786190"/>
            <a:ext cx="8186766" cy="1971676"/>
          </a:xfrm>
          <a:prstGeom prst="rect">
            <a:avLst/>
          </a:prstGeom>
          <a:solidFill>
            <a:srgbClr val="FFFFCC"/>
          </a:solidFill>
          <a:ln w="28575">
            <a:solidFill>
              <a:srgbClr val="0070C0"/>
            </a:solidFill>
            <a:prstDash val="lgDash"/>
          </a:ln>
          <a:effectLst>
            <a:outerShdw dist="101600" dir="2400000" algn="ctr" rotWithShape="0">
              <a:srgbClr val="0000FF">
                <a:alpha val="49804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6. Наименьший радиус имеет атом: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1) S; 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Al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Cl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Ar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>
            <a:hlinkClick r:id="rId2" action="ppaction://hlinksldjump"/>
          </p:cNvPr>
          <p:cNvSpPr/>
          <p:nvPr/>
        </p:nvSpPr>
        <p:spPr>
          <a:xfrm>
            <a:off x="3007511" y="6072206"/>
            <a:ext cx="3128978" cy="428628"/>
          </a:xfrm>
          <a:prstGeom prst="roundRect">
            <a:avLst/>
          </a:prstGeom>
          <a:solidFill>
            <a:srgbClr val="0000FF"/>
          </a:solidFill>
          <a:ln>
            <a:noFill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Проверка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Умножение 7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AutoShape 4">
            <a:hlinkClick r:id="rId3" action="ppaction://hlinksldjump"/>
          </p:cNvPr>
          <p:cNvSpPr>
            <a:spLocks noChangeArrowheads="1"/>
          </p:cNvSpPr>
          <p:nvPr/>
        </p:nvSpPr>
        <p:spPr bwMode="gray">
          <a:xfrm rot="16200000">
            <a:off x="8373295" y="6057125"/>
            <a:ext cx="644527" cy="531813"/>
          </a:xfrm>
          <a:prstGeom prst="downArrow">
            <a:avLst/>
          </a:prstGeom>
          <a:solidFill>
            <a:srgbClr val="0000FF"/>
          </a:solidFill>
          <a:ln w="0" algn="ctr">
            <a:noFill/>
            <a:miter lim="800000"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8000" y="1428736"/>
            <a:ext cx="8568000" cy="4464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898" y="1600201"/>
            <a:ext cx="8186766" cy="1971676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rgbClr val="FFFF0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5. 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(4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Число протонов соответствует порядковому номеру-19, число нейтронов можно найти вычтя из атомной массы порядковый номер 40-19=21 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Ответы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42898" y="3786190"/>
            <a:ext cx="8186766" cy="197167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FFFF0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6. 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(4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Все элементы находятся в одном периоде, а атомные радиусы уменьшаются слева направо. Правее всех в периодической системе находится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Ar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>
            <a:hlinkClick r:id="rId2" action="ppaction://hlinksldjump"/>
          </p:cNvPr>
          <p:cNvSpPr/>
          <p:nvPr/>
        </p:nvSpPr>
        <p:spPr>
          <a:xfrm>
            <a:off x="3007511" y="6072206"/>
            <a:ext cx="3128978" cy="428628"/>
          </a:xfrm>
          <a:prstGeom prst="roundRect">
            <a:avLst/>
          </a:prstGeom>
          <a:solidFill>
            <a:srgbClr val="006600"/>
          </a:solidFill>
          <a:ln>
            <a:solidFill>
              <a:srgbClr val="FFFF00"/>
            </a:solidFill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Возврат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Умножение 7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8000" y="1428736"/>
            <a:ext cx="8568000" cy="4464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898" y="1600201"/>
            <a:ext cx="8186766" cy="1971676"/>
          </a:xfrm>
          <a:solidFill>
            <a:srgbClr val="FFFFCC"/>
          </a:solidFill>
          <a:ln w="28575">
            <a:solidFill>
              <a:srgbClr val="0070C0"/>
            </a:solidFill>
            <a:prstDash val="lgDash"/>
          </a:ln>
          <a:effectLst>
            <a:outerShdw dist="101600" dir="2400000" algn="ctr" rotWithShape="0">
              <a:srgbClr val="0000FF">
                <a:alpha val="49804"/>
              </a:srgbClr>
            </a:outerShd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7. Наименьший радиус имеет ион: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1) Mg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2+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2) S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2-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3) Al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3+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4)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Cl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-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Подготовка к ЕГЭ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42898" y="3786190"/>
            <a:ext cx="8186766" cy="1971676"/>
          </a:xfrm>
          <a:prstGeom prst="rect">
            <a:avLst/>
          </a:prstGeom>
          <a:solidFill>
            <a:srgbClr val="FFFFCC"/>
          </a:solidFill>
          <a:ln w="28575">
            <a:solidFill>
              <a:srgbClr val="0070C0"/>
            </a:solidFill>
            <a:prstDash val="lgDash"/>
          </a:ln>
          <a:effectLst>
            <a:outerShdw dist="101600" dir="2400000" algn="ctr" rotWithShape="0">
              <a:srgbClr val="0000FF">
                <a:alpha val="49804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8. Наибольший радиус имеет атом: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2)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Mg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3)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Ca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 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4)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Sr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кругленный прямоугольник 11">
            <a:hlinkClick r:id="rId2" action="ppaction://hlinksldjump"/>
          </p:cNvPr>
          <p:cNvSpPr/>
          <p:nvPr/>
        </p:nvSpPr>
        <p:spPr>
          <a:xfrm>
            <a:off x="3007511" y="6072206"/>
            <a:ext cx="3128978" cy="428628"/>
          </a:xfrm>
          <a:prstGeom prst="roundRect">
            <a:avLst/>
          </a:prstGeom>
          <a:solidFill>
            <a:srgbClr val="0000FF"/>
          </a:solidFill>
          <a:ln>
            <a:noFill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Проверка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Умножение 7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AutoShape 4">
            <a:hlinkClick r:id="rId3" action="ppaction://hlinksldjump"/>
          </p:cNvPr>
          <p:cNvSpPr>
            <a:spLocks noChangeArrowheads="1"/>
          </p:cNvSpPr>
          <p:nvPr/>
        </p:nvSpPr>
        <p:spPr bwMode="gray">
          <a:xfrm rot="16200000">
            <a:off x="8373295" y="6057125"/>
            <a:ext cx="644527" cy="531813"/>
          </a:xfrm>
          <a:prstGeom prst="downArrow">
            <a:avLst/>
          </a:prstGeom>
          <a:solidFill>
            <a:srgbClr val="0000FF"/>
          </a:solidFill>
          <a:ln w="0" algn="ctr">
            <a:noFill/>
            <a:miter lim="800000"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8000" y="1428736"/>
            <a:ext cx="8568000" cy="4464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898" y="1600201"/>
            <a:ext cx="8186766" cy="1971676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rgbClr val="FFFF0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7. </a:t>
            </a:r>
            <a:r>
              <a:rPr lang="ru-RU" sz="2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(3</a:t>
            </a:r>
            <a:r>
              <a:rPr lang="ru-RU" sz="2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 Все ионы образованы элементами одного периода. Наименьший радиус будет иметь ион Al</a:t>
            </a:r>
            <a:r>
              <a:rPr lang="ru-RU" sz="2600" baseline="30000" dirty="0" smtClean="0">
                <a:latin typeface="Arial" pitchFamily="34" charset="0"/>
                <a:cs typeface="Arial" pitchFamily="34" charset="0"/>
              </a:rPr>
              <a:t>3+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(он принимает конфигурацию инертного газа неона, также как и Mg</a:t>
            </a:r>
            <a:r>
              <a:rPr lang="ru-RU" sz="2600" baseline="30000" dirty="0" smtClean="0">
                <a:latin typeface="Arial" pitchFamily="34" charset="0"/>
                <a:cs typeface="Arial" pitchFamily="34" charset="0"/>
              </a:rPr>
              <a:t>2+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) за счёт более сильного электростатического взаимодействия ядра с электронами( избыточный положительный заряд +3) </a:t>
            </a:r>
          </a:p>
          <a:p>
            <a:endParaRPr lang="ru-RU" sz="2400" dirty="0" smtClean="0"/>
          </a:p>
          <a:p>
            <a:pPr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Ответы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42898" y="3786190"/>
            <a:ext cx="8186766" cy="197167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FFFF0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8.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(1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Все элементы находятся в одной группе, следовательно, число электронных слоёв разное. Чем их больше, тем больше радиус атома. У бария-6. (Число слоёв соответствует номеру периода в котором расположен элемент)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>
            <a:hlinkClick r:id="rId2" action="ppaction://hlinksldjump"/>
          </p:cNvPr>
          <p:cNvSpPr/>
          <p:nvPr/>
        </p:nvSpPr>
        <p:spPr>
          <a:xfrm>
            <a:off x="3007511" y="6072206"/>
            <a:ext cx="3128978" cy="428628"/>
          </a:xfrm>
          <a:prstGeom prst="roundRect">
            <a:avLst/>
          </a:prstGeom>
          <a:solidFill>
            <a:srgbClr val="006600"/>
          </a:solidFill>
          <a:ln>
            <a:solidFill>
              <a:srgbClr val="FFFF00"/>
            </a:solidFill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Возврат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Умножение 7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8000" y="1428736"/>
            <a:ext cx="8568000" cy="4464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898" y="1600201"/>
            <a:ext cx="8186766" cy="1971676"/>
          </a:xfrm>
          <a:solidFill>
            <a:srgbClr val="FFFFCC"/>
          </a:solidFill>
          <a:ln w="28575">
            <a:solidFill>
              <a:srgbClr val="0070C0"/>
            </a:solidFill>
            <a:prstDash val="lgDash"/>
          </a:ln>
          <a:effectLst>
            <a:outerShdw dist="101600" dir="2400000" algn="ctr" rotWithShape="0">
              <a:srgbClr val="0000FF">
                <a:alpha val="49804"/>
              </a:srgbClr>
            </a:outerShdw>
          </a:effectLst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Электронную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конфигурацию внешнего электронного слоя 3s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3p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имеют соответственно атом и ионы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Ar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Cl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S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2-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                         2) Kr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K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Ca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2+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Ne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Cl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Ca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                     4) Ar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Cl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Ba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2+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Подготовка к ЕГЭ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42898" y="3786190"/>
            <a:ext cx="8186766" cy="1971676"/>
          </a:xfrm>
          <a:prstGeom prst="rect">
            <a:avLst/>
          </a:prstGeom>
          <a:solidFill>
            <a:srgbClr val="FFFFCC"/>
          </a:solidFill>
          <a:ln w="28575">
            <a:solidFill>
              <a:srgbClr val="0070C0"/>
            </a:solidFill>
            <a:prstDash val="lgDash"/>
          </a:ln>
          <a:effectLst>
            <a:outerShdw dist="101600" dir="2400000" algn="ctr" rotWithShape="0">
              <a:srgbClr val="0000FF">
                <a:alpha val="49804"/>
              </a:srgbClr>
            </a:outerShdw>
          </a:effectLst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10.Число d-электронов у атома серы в максимально возбуждённом состоянии равно: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1;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2) 2;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3) 4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 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4) 6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>
            <a:hlinkClick r:id="rId2" action="ppaction://hlinksldjump"/>
          </p:cNvPr>
          <p:cNvSpPr/>
          <p:nvPr/>
        </p:nvSpPr>
        <p:spPr>
          <a:xfrm>
            <a:off x="3007511" y="6072206"/>
            <a:ext cx="3128978" cy="428628"/>
          </a:xfrm>
          <a:prstGeom prst="roundRect">
            <a:avLst/>
          </a:prstGeom>
          <a:solidFill>
            <a:srgbClr val="0000FF"/>
          </a:solidFill>
          <a:ln>
            <a:noFill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Проверка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Умножение 8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AutoShape 4">
            <a:hlinkClick r:id="rId3" action="ppaction://hlinksldjump"/>
          </p:cNvPr>
          <p:cNvSpPr>
            <a:spLocks noChangeArrowheads="1"/>
          </p:cNvSpPr>
          <p:nvPr/>
        </p:nvSpPr>
        <p:spPr bwMode="gray">
          <a:xfrm rot="16200000">
            <a:off x="8373295" y="6057125"/>
            <a:ext cx="644527" cy="531813"/>
          </a:xfrm>
          <a:prstGeom prst="downArrow">
            <a:avLst/>
          </a:prstGeom>
          <a:solidFill>
            <a:srgbClr val="0000FF"/>
          </a:solidFill>
          <a:ln w="0" algn="ctr">
            <a:noFill/>
            <a:miter lim="800000"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8000" y="1428736"/>
            <a:ext cx="8568000" cy="4464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898" y="1600201"/>
            <a:ext cx="8186766" cy="1971676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rgbClr val="FFFF0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9. 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(1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У всех заполнен внешний слой до 8 электронов (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и p-подуровни)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Ответы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42898" y="3786190"/>
            <a:ext cx="8186766" cy="197167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FFFF0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10.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Электронная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конфигурация третьего слоя серы в невозбуждённом состоянии имеет вид: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В возбуждённом состоянии один из спаренных электронов с 3s и 3p- подуровня переходит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переходит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на 3d-подуровень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>
            <a:hlinkClick r:id="rId2" action="ppaction://hlinksldjump"/>
          </p:cNvPr>
          <p:cNvSpPr/>
          <p:nvPr/>
        </p:nvSpPr>
        <p:spPr>
          <a:xfrm>
            <a:off x="3007511" y="6072206"/>
            <a:ext cx="3128978" cy="428628"/>
          </a:xfrm>
          <a:prstGeom prst="roundRect">
            <a:avLst/>
          </a:prstGeom>
          <a:solidFill>
            <a:srgbClr val="006600"/>
          </a:solidFill>
          <a:ln>
            <a:solidFill>
              <a:srgbClr val="FFFF00"/>
            </a:solidFill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Возврат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Умножение 8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8000" y="1428736"/>
            <a:ext cx="8568000" cy="4464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898" y="1600201"/>
            <a:ext cx="8186766" cy="1971676"/>
          </a:xfrm>
          <a:solidFill>
            <a:srgbClr val="FFFFCC"/>
          </a:solidFill>
          <a:ln w="28575">
            <a:solidFill>
              <a:srgbClr val="0070C0"/>
            </a:solidFill>
            <a:prstDash val="lgDash"/>
          </a:ln>
          <a:effectLst>
            <a:outerShdw dist="101600" dir="2400000" algn="ctr" rotWithShape="0">
              <a:srgbClr val="0000FF">
                <a:alpha val="49804"/>
              </a:srgbClr>
            </a:outerShdw>
          </a:effectLst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11. Распределение электронов в нормальном состоянии в атоме серы по энергетическим уровням соответствует ряду цифр: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1) 2,8,6;  2) 2,8,8;  3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6,8,8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  4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2,8,2,4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Подготовка к ЕГЭ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42898" y="3786190"/>
            <a:ext cx="8186766" cy="1971676"/>
          </a:xfrm>
          <a:prstGeom prst="rect">
            <a:avLst/>
          </a:prstGeom>
          <a:solidFill>
            <a:srgbClr val="FFFFCC"/>
          </a:solidFill>
          <a:ln w="28575">
            <a:solidFill>
              <a:srgbClr val="0070C0"/>
            </a:solidFill>
            <a:prstDash val="lgDash"/>
          </a:ln>
          <a:effectLst>
            <a:outerShdw dist="101600" dir="2400000" algn="ctr" rotWithShape="0">
              <a:srgbClr val="0000FF">
                <a:alpha val="49804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12. Наибольшую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электроотрицательность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имеет атом: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1) кислорода;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2) серы;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селена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теллура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>
            <a:hlinkClick r:id="rId2" action="ppaction://hlinksldjump"/>
          </p:cNvPr>
          <p:cNvSpPr/>
          <p:nvPr/>
        </p:nvSpPr>
        <p:spPr>
          <a:xfrm>
            <a:off x="3007511" y="6072206"/>
            <a:ext cx="3128978" cy="428628"/>
          </a:xfrm>
          <a:prstGeom prst="roundRect">
            <a:avLst/>
          </a:prstGeom>
          <a:solidFill>
            <a:srgbClr val="0000FF"/>
          </a:solidFill>
          <a:ln>
            <a:noFill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Проверка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Умножение 10">
            <a:hlinkClick r:id="" action="ppaction://hlinkshowjump?jump=endshow"/>
          </p:cNvPr>
          <p:cNvSpPr/>
          <p:nvPr/>
        </p:nvSpPr>
        <p:spPr>
          <a:xfrm>
            <a:off x="0" y="6748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AutoShape 4">
            <a:hlinkClick r:id="rId3" action="ppaction://hlinksldjump"/>
          </p:cNvPr>
          <p:cNvSpPr>
            <a:spLocks noChangeArrowheads="1"/>
          </p:cNvSpPr>
          <p:nvPr/>
        </p:nvSpPr>
        <p:spPr bwMode="gray">
          <a:xfrm rot="16200000">
            <a:off x="8373295" y="6057125"/>
            <a:ext cx="644527" cy="531813"/>
          </a:xfrm>
          <a:prstGeom prst="downArrow">
            <a:avLst/>
          </a:prstGeom>
          <a:solidFill>
            <a:srgbClr val="0000FF"/>
          </a:solidFill>
          <a:ln w="0" algn="ctr">
            <a:noFill/>
            <a:miter lim="800000"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8000" y="1428736"/>
            <a:ext cx="8568000" cy="4464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898" y="1600201"/>
            <a:ext cx="8186766" cy="1971676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rgbClr val="FFFF0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11. Распределение электронов в нормальном состоянии в атоме серы по энергетическим уровням соответствует ряду цифр: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1) 2,8,6;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2) 2,8,8;  3) 6,8,8;  4) 2,8,2,4</a:t>
            </a:r>
          </a:p>
          <a:p>
            <a:pPr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Ответы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42898" y="3786190"/>
            <a:ext cx="8186766" cy="197167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FFFF0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12. 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(1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Все элементы находятся в одной группе периодической системы.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Электроотрицательность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сверху вниз уменьшается, т.е, чем выше химический элемент в группе, тем выше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электроотрицательность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>
            <a:hlinkClick r:id="rId2" action="ppaction://hlinksldjump"/>
          </p:cNvPr>
          <p:cNvSpPr/>
          <p:nvPr/>
        </p:nvSpPr>
        <p:spPr>
          <a:xfrm>
            <a:off x="3007511" y="6072206"/>
            <a:ext cx="3128978" cy="428628"/>
          </a:xfrm>
          <a:prstGeom prst="roundRect">
            <a:avLst/>
          </a:prstGeom>
          <a:solidFill>
            <a:srgbClr val="006600"/>
          </a:solidFill>
          <a:ln>
            <a:solidFill>
              <a:srgbClr val="FFFF00"/>
            </a:solidFill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Возврат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Умножение 9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8000" y="1428736"/>
            <a:ext cx="8568000" cy="4464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898" y="1600201"/>
            <a:ext cx="8186766" cy="1971676"/>
          </a:xfrm>
          <a:solidFill>
            <a:srgbClr val="FFFFCC"/>
          </a:solidFill>
          <a:ln w="28575">
            <a:solidFill>
              <a:srgbClr val="0070C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13. Элементы расположены в порядке убывания восстановительных свойств: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Li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K,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Rb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Rb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K,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Li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Rb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K,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Li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Mg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K,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Li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Подготовка к ЕГЭ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42898" y="3786190"/>
            <a:ext cx="8186766" cy="1971676"/>
          </a:xfrm>
          <a:prstGeom prst="rect">
            <a:avLst/>
          </a:prstGeom>
          <a:solidFill>
            <a:srgbClr val="FFFFCC"/>
          </a:solidFill>
          <a:ln w="28575">
            <a:solidFill>
              <a:srgbClr val="0070C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14. Атому фосфора в возбуждённом состоянии соответствует электронная конфигурация внешнего электронного уровня: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3s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3p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3s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3p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3d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3s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3p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3d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3s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3p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3d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>
            <a:hlinkClick r:id="rId2" action="ppaction://hlinksldjump"/>
          </p:cNvPr>
          <p:cNvSpPr/>
          <p:nvPr/>
        </p:nvSpPr>
        <p:spPr>
          <a:xfrm>
            <a:off x="3007511" y="6072206"/>
            <a:ext cx="3128978" cy="428628"/>
          </a:xfrm>
          <a:prstGeom prst="roundRect">
            <a:avLst/>
          </a:prstGeom>
          <a:solidFill>
            <a:srgbClr val="0000FF"/>
          </a:solidFill>
          <a:ln>
            <a:noFill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Проверка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Умножение 9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AutoShape 4">
            <a:hlinkClick r:id="rId3" action="ppaction://hlinksldjump"/>
          </p:cNvPr>
          <p:cNvSpPr>
            <a:spLocks noChangeArrowheads="1"/>
          </p:cNvSpPr>
          <p:nvPr/>
        </p:nvSpPr>
        <p:spPr bwMode="gray">
          <a:xfrm rot="16200000">
            <a:off x="8373295" y="6057125"/>
            <a:ext cx="644527" cy="531813"/>
          </a:xfrm>
          <a:prstGeom prst="downArrow">
            <a:avLst/>
          </a:prstGeom>
          <a:solidFill>
            <a:srgbClr val="0000FF"/>
          </a:solidFill>
          <a:ln w="0" algn="ctr">
            <a:noFill/>
            <a:miter lim="800000"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8000" y="1428736"/>
            <a:ext cx="8568000" cy="4464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898" y="1600201"/>
            <a:ext cx="8186766" cy="1971676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rgbClr val="FFFF0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13. Элементы расположены в порядке убывания восстановительных свойств: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1)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Li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K,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Rb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2)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Rb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K,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Li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3)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Rb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K,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Li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4)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Mg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K,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Li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Ответы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42898" y="3786190"/>
            <a:ext cx="8186766" cy="197167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FFFF0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14.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(2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>
            <a:hlinkClick r:id="rId2" action="ppaction://hlinksldjump"/>
          </p:cNvPr>
          <p:cNvSpPr/>
          <p:nvPr/>
        </p:nvSpPr>
        <p:spPr>
          <a:xfrm>
            <a:off x="3007511" y="6072206"/>
            <a:ext cx="3128978" cy="428628"/>
          </a:xfrm>
          <a:prstGeom prst="roundRect">
            <a:avLst/>
          </a:prstGeom>
          <a:solidFill>
            <a:srgbClr val="006600"/>
          </a:solidFill>
          <a:ln>
            <a:solidFill>
              <a:srgbClr val="FFFF00"/>
            </a:solidFill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Возврат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Умножение 7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Группа 23"/>
          <p:cNvGrpSpPr/>
          <p:nvPr/>
        </p:nvGrpSpPr>
        <p:grpSpPr>
          <a:xfrm>
            <a:off x="8286776" y="1000108"/>
            <a:ext cx="781831" cy="960440"/>
            <a:chOff x="8286776" y="1000108"/>
            <a:chExt cx="781831" cy="960440"/>
          </a:xfrm>
        </p:grpSpPr>
        <p:sp>
          <p:nvSpPr>
            <p:cNvPr id="8195" name="Freeform 21"/>
            <p:cNvSpPr>
              <a:spLocks/>
            </p:cNvSpPr>
            <p:nvPr/>
          </p:nvSpPr>
          <p:spPr bwMode="gray">
            <a:xfrm flipH="1">
              <a:off x="8505045" y="1000108"/>
              <a:ext cx="563562" cy="531813"/>
            </a:xfrm>
            <a:custGeom>
              <a:avLst/>
              <a:gdLst>
                <a:gd name="T0" fmla="*/ 111578 w 596"/>
                <a:gd name="T1" fmla="*/ 0 h 598"/>
                <a:gd name="T2" fmla="*/ 0 w 596"/>
                <a:gd name="T3" fmla="*/ 104940 h 598"/>
                <a:gd name="T4" fmla="*/ 0 w 596"/>
                <a:gd name="T5" fmla="*/ 523809 h 598"/>
                <a:gd name="T6" fmla="*/ 152237 w 596"/>
                <a:gd name="T7" fmla="*/ 154742 h 598"/>
                <a:gd name="T8" fmla="*/ 556943 w 596"/>
                <a:gd name="T9" fmla="*/ 0 h 598"/>
                <a:gd name="T10" fmla="*/ 111578 w 596"/>
                <a:gd name="T11" fmla="*/ 0 h 5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6"/>
                <a:gd name="T19" fmla="*/ 0 h 598"/>
                <a:gd name="T20" fmla="*/ 596 w 596"/>
                <a:gd name="T21" fmla="*/ 598 h 59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solidFill>
              <a:srgbClr val="C00000"/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/>
            <a:lstStyle/>
            <a:p>
              <a:endParaRPr lang="ru-RU"/>
            </a:p>
          </p:txBody>
        </p:sp>
        <p:sp>
          <p:nvSpPr>
            <p:cNvPr id="8196" name="Freeform 21"/>
            <p:cNvSpPr>
              <a:spLocks/>
            </p:cNvSpPr>
            <p:nvPr/>
          </p:nvSpPr>
          <p:spPr bwMode="gray">
            <a:xfrm flipH="1" flipV="1">
              <a:off x="8286776" y="1428736"/>
              <a:ext cx="563562" cy="531812"/>
            </a:xfrm>
            <a:custGeom>
              <a:avLst/>
              <a:gdLst>
                <a:gd name="T0" fmla="*/ 111578 w 596"/>
                <a:gd name="T1" fmla="*/ 0 h 598"/>
                <a:gd name="T2" fmla="*/ 0 w 596"/>
                <a:gd name="T3" fmla="*/ 104939 h 598"/>
                <a:gd name="T4" fmla="*/ 0 w 596"/>
                <a:gd name="T5" fmla="*/ 523808 h 598"/>
                <a:gd name="T6" fmla="*/ 152237 w 596"/>
                <a:gd name="T7" fmla="*/ 154741 h 598"/>
                <a:gd name="T8" fmla="*/ 556943 w 596"/>
                <a:gd name="T9" fmla="*/ 0 h 598"/>
                <a:gd name="T10" fmla="*/ 111578 w 596"/>
                <a:gd name="T11" fmla="*/ 0 h 5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6"/>
                <a:gd name="T19" fmla="*/ 0 h 598"/>
                <a:gd name="T20" fmla="*/ 596 w 596"/>
                <a:gd name="T21" fmla="*/ 598 h 59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solidFill>
              <a:srgbClr val="C00000"/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/>
            <a:lstStyle/>
            <a:p>
              <a:endParaRPr lang="ru-RU"/>
            </a:p>
          </p:txBody>
        </p:sp>
        <p:sp>
          <p:nvSpPr>
            <p:cNvPr id="8197" name="Freeform 21"/>
            <p:cNvSpPr>
              <a:spLocks/>
            </p:cNvSpPr>
            <p:nvPr/>
          </p:nvSpPr>
          <p:spPr bwMode="gray">
            <a:xfrm>
              <a:off x="8505045" y="1214422"/>
              <a:ext cx="563562" cy="531812"/>
            </a:xfrm>
            <a:custGeom>
              <a:avLst/>
              <a:gdLst>
                <a:gd name="T0" fmla="*/ 111578 w 596"/>
                <a:gd name="T1" fmla="*/ 0 h 598"/>
                <a:gd name="T2" fmla="*/ 0 w 596"/>
                <a:gd name="T3" fmla="*/ 104939 h 598"/>
                <a:gd name="T4" fmla="*/ 0 w 596"/>
                <a:gd name="T5" fmla="*/ 523808 h 598"/>
                <a:gd name="T6" fmla="*/ 152237 w 596"/>
                <a:gd name="T7" fmla="*/ 154741 h 598"/>
                <a:gd name="T8" fmla="*/ 556943 w 596"/>
                <a:gd name="T9" fmla="*/ 0 h 598"/>
                <a:gd name="T10" fmla="*/ 111578 w 596"/>
                <a:gd name="T11" fmla="*/ 0 h 5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6"/>
                <a:gd name="T19" fmla="*/ 0 h 598"/>
                <a:gd name="T20" fmla="*/ 596 w 596"/>
                <a:gd name="T21" fmla="*/ 598 h 59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solidFill>
              <a:srgbClr val="C00000"/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3" name="AutoShape 21"/>
          <p:cNvSpPr>
            <a:spLocks noChangeArrowheads="1"/>
          </p:cNvSpPr>
          <p:nvPr/>
        </p:nvSpPr>
        <p:spPr bwMode="gray">
          <a:xfrm>
            <a:off x="809625" y="285750"/>
            <a:ext cx="7524750" cy="1295400"/>
          </a:xfrm>
          <a:prstGeom prst="roundRect">
            <a:avLst>
              <a:gd name="adj" fmla="val 10641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prstDash val="lgDash"/>
            <a:headEnd/>
            <a:tailEnd/>
          </a:ln>
          <a:effectLst>
            <a:outerShdw dist="114300" dir="2400000" rotWithShape="0">
              <a:srgbClr val="C0000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Порядок заполнения электронной </a:t>
            </a:r>
          </a:p>
          <a:p>
            <a:pPr algn="ctr">
              <a:defRPr/>
            </a:pP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оболочки атома в основном состоянии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45"/>
          <p:cNvGrpSpPr>
            <a:grpSpLocks/>
          </p:cNvGrpSpPr>
          <p:nvPr/>
        </p:nvGrpSpPr>
        <p:grpSpPr bwMode="auto">
          <a:xfrm>
            <a:off x="2268000" y="1928803"/>
            <a:ext cx="4608000" cy="1138475"/>
            <a:chOff x="3006000" y="2743733"/>
            <a:chExt cx="3132000" cy="3514251"/>
          </a:xfrm>
        </p:grpSpPr>
        <p:sp>
          <p:nvSpPr>
            <p:cNvPr id="44" name="AutoShape 5"/>
            <p:cNvSpPr>
              <a:spLocks noChangeArrowheads="1"/>
            </p:cNvSpPr>
            <p:nvPr/>
          </p:nvSpPr>
          <p:spPr bwMode="auto">
            <a:xfrm>
              <a:off x="3006000" y="2743733"/>
              <a:ext cx="3132000" cy="2667000"/>
            </a:xfrm>
            <a:prstGeom prst="cub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tx2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tx2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 w="9525">
              <a:solidFill>
                <a:srgbClr val="C00000"/>
              </a:solidFill>
              <a:round/>
              <a:headEnd/>
              <a:tailEnd/>
            </a:ln>
            <a:effectLst>
              <a:outerShdw dist="114300" dir="2400000" algn="ctr" rotWithShape="0">
                <a:srgbClr val="C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ru-RU">
                <a:latin typeface="Verdana" pitchFamily="34" charset="0"/>
              </a:endParaRPr>
            </a:p>
          </p:txBody>
        </p:sp>
        <p:sp>
          <p:nvSpPr>
            <p:cNvPr id="45" name="Text Box 6"/>
            <p:cNvSpPr txBox="1">
              <a:spLocks noChangeArrowheads="1"/>
            </p:cNvSpPr>
            <p:nvPr/>
          </p:nvSpPr>
          <p:spPr bwMode="auto">
            <a:xfrm>
              <a:off x="3093001" y="2849394"/>
              <a:ext cx="3023733" cy="3408590"/>
            </a:xfrm>
            <a:prstGeom prst="cube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ru-RU" sz="2400" dirty="0" smtClean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Принцип минимума энергии</a:t>
              </a:r>
              <a:endParaRPr lang="en-US" sz="2400" dirty="0">
                <a:solidFill>
                  <a:schemeClr val="bg2">
                    <a:lumMod val="10000"/>
                  </a:schemeClr>
                </a:solidFill>
                <a:latin typeface="Arial" charset="0"/>
              </a:endParaRPr>
            </a:p>
          </p:txBody>
        </p:sp>
      </p:grpSp>
      <p:sp>
        <p:nvSpPr>
          <p:cNvPr id="26" name="AutoShape 3"/>
          <p:cNvSpPr>
            <a:spLocks noChangeArrowheads="1"/>
          </p:cNvSpPr>
          <p:nvPr/>
        </p:nvSpPr>
        <p:spPr bwMode="ltGray">
          <a:xfrm flipH="1">
            <a:off x="1857356" y="2928934"/>
            <a:ext cx="7092000" cy="1044000"/>
          </a:xfrm>
          <a:prstGeom prst="wave">
            <a:avLst>
              <a:gd name="adj1" fmla="val 3955"/>
              <a:gd name="adj2" fmla="val 0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dist="114300" dir="2400000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Электрон в основном состоянии всегда 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занимает подуровень с наименьшей энергией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AutoShape 4"/>
          <p:cNvSpPr>
            <a:spLocks noChangeArrowheads="1"/>
          </p:cNvSpPr>
          <p:nvPr/>
        </p:nvSpPr>
        <p:spPr bwMode="gray">
          <a:xfrm rot="-2520000">
            <a:off x="2095383" y="2576204"/>
            <a:ext cx="644527" cy="531813"/>
          </a:xfrm>
          <a:prstGeom prst="downArrow">
            <a:avLst/>
          </a:prstGeom>
          <a:solidFill>
            <a:srgbClr val="C00000"/>
          </a:solidFill>
          <a:ln w="0" algn="ctr">
            <a:noFill/>
            <a:miter lim="800000"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7" name="Группа 103"/>
          <p:cNvGrpSpPr>
            <a:grpSpLocks noGrp="1"/>
          </p:cNvGrpSpPr>
          <p:nvPr>
            <p:ph type="title"/>
          </p:nvPr>
        </p:nvGrpSpPr>
        <p:grpSpPr>
          <a:xfrm>
            <a:off x="714348" y="4357694"/>
            <a:ext cx="8229600" cy="980636"/>
            <a:chOff x="857224" y="4000503"/>
            <a:chExt cx="7740000" cy="2625325"/>
          </a:xfrm>
        </p:grpSpPr>
        <p:grpSp>
          <p:nvGrpSpPr>
            <p:cNvPr id="28" name="Group 3"/>
            <p:cNvGrpSpPr>
              <a:grpSpLocks/>
            </p:cNvGrpSpPr>
            <p:nvPr/>
          </p:nvGrpSpPr>
          <p:grpSpPr bwMode="auto">
            <a:xfrm>
              <a:off x="857224" y="4000503"/>
              <a:ext cx="7740000" cy="2625325"/>
              <a:chOff x="912" y="1008"/>
              <a:chExt cx="4327" cy="912"/>
            </a:xfrm>
            <a:effectLst>
              <a:outerShdw dist="114300" dir="2400000" algn="ctr" rotWithShape="0">
                <a:schemeClr val="accent6">
                  <a:lumMod val="75000"/>
                  <a:alpha val="50000"/>
                </a:schemeClr>
              </a:outerShdw>
            </a:effectLst>
          </p:grpSpPr>
          <p:sp>
            <p:nvSpPr>
              <p:cNvPr id="30" name="AutoShape 4"/>
              <p:cNvSpPr>
                <a:spLocks noChangeArrowheads="1"/>
              </p:cNvSpPr>
              <p:nvPr/>
            </p:nvSpPr>
            <p:spPr bwMode="gray">
              <a:xfrm>
                <a:off x="912" y="1008"/>
                <a:ext cx="4327" cy="912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DDDDDD">
                      <a:gamma/>
                      <a:tint val="36471"/>
                      <a:invGamma/>
                    </a:srgbClr>
                  </a:gs>
                  <a:gs pos="100000">
                    <a:srgbClr val="DDDDDD"/>
                  </a:gs>
                </a:gsLst>
                <a:lin ang="2700000" scaled="1"/>
              </a:gradFill>
              <a:ln w="9525">
                <a:solidFill>
                  <a:schemeClr val="accent6">
                    <a:lumMod val="50000"/>
                  </a:schemeClr>
                </a:solidFill>
                <a:round/>
                <a:headEnd/>
                <a:tailEnd/>
              </a:ln>
              <a:effectLst>
                <a:outerShdw dist="135003" dir="292884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" name="Text Box 9"/>
              <p:cNvSpPr txBox="1">
                <a:spLocks noChangeArrowheads="1"/>
              </p:cNvSpPr>
              <p:nvPr/>
            </p:nvSpPr>
            <p:spPr bwMode="gray">
              <a:xfrm>
                <a:off x="1872" y="1149"/>
                <a:ext cx="2928" cy="259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/>
                <a:endParaRPr lang="en-US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9" name="Прямоугольник 28"/>
            <p:cNvSpPr/>
            <p:nvPr/>
          </p:nvSpPr>
          <p:spPr>
            <a:xfrm>
              <a:off x="2283172" y="4143381"/>
              <a:ext cx="5628737" cy="222471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lvl="0"/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Эта зависимость установлена </a:t>
              </a:r>
              <a:r>
                <a:rPr lang="ru-RU" sz="2400" dirty="0" err="1" smtClean="0">
                  <a:latin typeface="Arial" pitchFamily="34" charset="0"/>
                  <a:cs typeface="Arial" pitchFamily="34" charset="0"/>
                </a:rPr>
                <a:t>Клечковским</a:t>
              </a:r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 (правило </a:t>
              </a:r>
              <a:r>
                <a:rPr lang="ru-RU" sz="2400" dirty="0" err="1">
                  <a:latin typeface="Arial" pitchFamily="34" charset="0"/>
                  <a:cs typeface="Arial" pitchFamily="34" charset="0"/>
                </a:rPr>
                <a:t>К</a:t>
              </a:r>
              <a:r>
                <a:rPr lang="ru-RU" sz="2400" dirty="0" err="1" smtClean="0">
                  <a:latin typeface="Arial" pitchFamily="34" charset="0"/>
                  <a:cs typeface="Arial" pitchFamily="34" charset="0"/>
                </a:rPr>
                <a:t>лечковского</a:t>
              </a:r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)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7" name="AutoShape 3"/>
          <p:cNvSpPr>
            <a:spLocks noChangeArrowheads="1"/>
          </p:cNvSpPr>
          <p:nvPr/>
        </p:nvSpPr>
        <p:spPr bwMode="ltGray">
          <a:xfrm rot="20460000" flipH="1">
            <a:off x="5069932" y="5499196"/>
            <a:ext cx="2407769" cy="828668"/>
          </a:xfrm>
          <a:prstGeom prst="rightArrow">
            <a:avLst>
              <a:gd name="adj1" fmla="val 79306"/>
              <a:gd name="adj2" fmla="val 32395"/>
            </a:avLst>
          </a:prstGeom>
          <a:solidFill>
            <a:srgbClr val="FFFFCC"/>
          </a:solidFill>
          <a:ln w="28575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14300" dir="2400000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1951 г.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4">
            <a:hlinkClick r:id="rId2" action="ppaction://hlinksldjump"/>
          </p:cNvPr>
          <p:cNvSpPr>
            <a:spLocks noChangeArrowheads="1"/>
          </p:cNvSpPr>
          <p:nvPr/>
        </p:nvSpPr>
        <p:spPr bwMode="gray">
          <a:xfrm rot="16200000">
            <a:off x="8373295" y="6057125"/>
            <a:ext cx="644527" cy="531813"/>
          </a:xfrm>
          <a:prstGeom prst="downArrow">
            <a:avLst/>
          </a:prstGeom>
          <a:solidFill>
            <a:srgbClr val="0000FF"/>
          </a:solidFill>
          <a:ln w="0" algn="ctr">
            <a:noFill/>
            <a:miter lim="800000"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9" name="Умножение 18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25" grpId="0" animBg="1"/>
      <p:bldP spid="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8000" y="1428736"/>
            <a:ext cx="8568000" cy="4464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898" y="1600201"/>
            <a:ext cx="8186766" cy="1971676"/>
          </a:xfrm>
          <a:solidFill>
            <a:srgbClr val="FFFFCC"/>
          </a:solidFill>
          <a:ln w="28575">
            <a:solidFill>
              <a:srgbClr val="0070C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15.Чему равно число электронов в атоме кислорода: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6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 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8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 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10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Подготовка к ЕГЭ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42898" y="3786190"/>
            <a:ext cx="8186766" cy="1971676"/>
          </a:xfrm>
          <a:prstGeom prst="rect">
            <a:avLst/>
          </a:prstGeom>
          <a:solidFill>
            <a:srgbClr val="FFFFCC"/>
          </a:solidFill>
          <a:ln w="28575">
            <a:solidFill>
              <a:srgbClr val="0070C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16. Валентные возможности атома хлора в нормальном и возбуждённом состоянии: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1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2, 3, 4; 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1,2,5,7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 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1,3,5,7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 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3,4,5,7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>
            <a:hlinkClick r:id="rId2" action="ppaction://hlinksldjump"/>
          </p:cNvPr>
          <p:cNvSpPr/>
          <p:nvPr/>
        </p:nvSpPr>
        <p:spPr>
          <a:xfrm>
            <a:off x="3007511" y="6072206"/>
            <a:ext cx="3128978" cy="428628"/>
          </a:xfrm>
          <a:prstGeom prst="roundRect">
            <a:avLst/>
          </a:prstGeom>
          <a:solidFill>
            <a:srgbClr val="0000FF"/>
          </a:solidFill>
          <a:ln>
            <a:noFill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Проверка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Умножение 9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AutoShape 4">
            <a:hlinkClick r:id="rId3" action="ppaction://hlinksldjump"/>
          </p:cNvPr>
          <p:cNvSpPr>
            <a:spLocks noChangeArrowheads="1"/>
          </p:cNvSpPr>
          <p:nvPr/>
        </p:nvSpPr>
        <p:spPr bwMode="gray">
          <a:xfrm rot="16200000">
            <a:off x="8373295" y="6057125"/>
            <a:ext cx="644527" cy="531813"/>
          </a:xfrm>
          <a:prstGeom prst="downArrow">
            <a:avLst/>
          </a:prstGeom>
          <a:solidFill>
            <a:srgbClr val="0000FF"/>
          </a:solidFill>
          <a:ln w="0" algn="ctr">
            <a:noFill/>
            <a:miter lim="800000"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8000" y="1428736"/>
            <a:ext cx="8568000" cy="4464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898" y="1600201"/>
            <a:ext cx="8186766" cy="1971676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rgbClr val="FFFF0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15.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3)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Число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электронов в атоме соответствует порядковому номеру химического элемента в периодической системы, порядковый номер кислорода-8</a:t>
            </a:r>
          </a:p>
          <a:p>
            <a:pPr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Ответы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42898" y="3786190"/>
            <a:ext cx="8186766" cy="197167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FFFF0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16. 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(3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1) 1, 2, 3, 4; 2) 1,2,5,7; 3) 1,3,5,7; 4) 3,4,5,7</a:t>
            </a:r>
          </a:p>
        </p:txBody>
      </p:sp>
      <p:sp>
        <p:nvSpPr>
          <p:cNvPr id="9" name="Скругленный прямоугольник 8">
            <a:hlinkClick r:id="rId2" action="ppaction://hlinksldjump"/>
          </p:cNvPr>
          <p:cNvSpPr/>
          <p:nvPr/>
        </p:nvSpPr>
        <p:spPr>
          <a:xfrm>
            <a:off x="3007511" y="6072206"/>
            <a:ext cx="3128978" cy="428628"/>
          </a:xfrm>
          <a:prstGeom prst="roundRect">
            <a:avLst/>
          </a:prstGeom>
          <a:solidFill>
            <a:srgbClr val="006600"/>
          </a:solidFill>
          <a:ln>
            <a:solidFill>
              <a:srgbClr val="FFFF00"/>
            </a:solidFill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Возврат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Умножение 7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8000" y="1428736"/>
            <a:ext cx="8568000" cy="4464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898" y="1600201"/>
            <a:ext cx="8186766" cy="1971676"/>
          </a:xfrm>
          <a:solidFill>
            <a:srgbClr val="FFFFCC"/>
          </a:solidFill>
          <a:ln w="28575">
            <a:solidFill>
              <a:srgbClr val="0070C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17. Какова наивысшая валентность атома серы: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1) 2; 2) 3; 3) 4; 4) 6</a:t>
            </a:r>
          </a:p>
          <a:p>
            <a:pPr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Подготовка к ЕГЭ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42898" y="3786190"/>
            <a:ext cx="8186766" cy="1971676"/>
          </a:xfrm>
          <a:prstGeom prst="rect">
            <a:avLst/>
          </a:prstGeom>
          <a:solidFill>
            <a:srgbClr val="FFFFCC"/>
          </a:solidFill>
          <a:ln w="28575">
            <a:solidFill>
              <a:srgbClr val="0070C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18. Распределение электронов по энергетическим уровням в ионе Fe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3+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соответствует ряду чисел: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2,8,12,2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2,8,13,0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2,8,11,2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2,8,10,3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>
            <a:hlinkClick r:id="rId2" action="ppaction://hlinksldjump"/>
          </p:cNvPr>
          <p:cNvSpPr/>
          <p:nvPr/>
        </p:nvSpPr>
        <p:spPr>
          <a:xfrm>
            <a:off x="3007511" y="6072206"/>
            <a:ext cx="3128978" cy="428628"/>
          </a:xfrm>
          <a:prstGeom prst="roundRect">
            <a:avLst/>
          </a:prstGeom>
          <a:solidFill>
            <a:srgbClr val="0000FF"/>
          </a:solidFill>
          <a:ln>
            <a:noFill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Проверка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Умножение 10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AutoShape 4">
            <a:hlinkClick r:id="rId3" action="ppaction://hlinksldjump"/>
          </p:cNvPr>
          <p:cNvSpPr>
            <a:spLocks noChangeArrowheads="1"/>
          </p:cNvSpPr>
          <p:nvPr/>
        </p:nvSpPr>
        <p:spPr bwMode="gray">
          <a:xfrm rot="16200000">
            <a:off x="8373295" y="6057125"/>
            <a:ext cx="644527" cy="531813"/>
          </a:xfrm>
          <a:prstGeom prst="downArrow">
            <a:avLst/>
          </a:prstGeom>
          <a:solidFill>
            <a:srgbClr val="0000FF"/>
          </a:solidFill>
          <a:ln w="0" algn="ctr">
            <a:noFill/>
            <a:miter lim="800000"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8000" y="1428736"/>
            <a:ext cx="8568000" cy="4464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898" y="1600201"/>
            <a:ext cx="8186766" cy="1971676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rgbClr val="FFFF0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17. 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4)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Сера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находится в VI группе, следовательно, высшая валентность равна 6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Ответы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42898" y="3786190"/>
            <a:ext cx="8186766" cy="197167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FFFF0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18.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(2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 атоме железа распределение электронов следующее: 2,8,14,2. В ионе железа Fe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3+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в отличии от атома электронов на 3 меньше. Атом железа их отдал с четвёртого слоя 2, и с третьего-1.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2,8,12,2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2,8,13,0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2,8,11,2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2,8,10,3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8" name="Скругленный прямоугольник 7">
            <a:hlinkClick r:id="rId2" action="ppaction://hlinksldjump"/>
          </p:cNvPr>
          <p:cNvSpPr/>
          <p:nvPr/>
        </p:nvSpPr>
        <p:spPr>
          <a:xfrm>
            <a:off x="3007511" y="6072206"/>
            <a:ext cx="3128978" cy="428628"/>
          </a:xfrm>
          <a:prstGeom prst="roundRect">
            <a:avLst/>
          </a:prstGeom>
          <a:solidFill>
            <a:srgbClr val="006600"/>
          </a:solidFill>
          <a:ln>
            <a:solidFill>
              <a:srgbClr val="FFFF00"/>
            </a:solidFill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Возврат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Умножение 8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8000" y="1428736"/>
            <a:ext cx="8568000" cy="4464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898" y="1600201"/>
            <a:ext cx="8186766" cy="1971676"/>
          </a:xfrm>
          <a:solidFill>
            <a:srgbClr val="FFFFCC"/>
          </a:solidFill>
          <a:ln w="28575">
            <a:solidFill>
              <a:srgbClr val="0070C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19.Электронная конфигурация 1s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2s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2p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3s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3p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соответствует частице: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Li</a:t>
            </a:r>
            <a:r>
              <a:rPr lang="ru-RU" sz="2400" baseline="30000" dirty="0" err="1" smtClean="0">
                <a:latin typeface="Arial" pitchFamily="34" charset="0"/>
                <a:cs typeface="Arial" pitchFamily="34" charset="0"/>
              </a:rPr>
              <a:t>+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 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K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Cs</a:t>
            </a:r>
            <a:r>
              <a:rPr lang="ru-RU" sz="2400" baseline="30000" dirty="0" err="1" smtClean="0">
                <a:latin typeface="Arial" pitchFamily="34" charset="0"/>
                <a:cs typeface="Arial" pitchFamily="34" charset="0"/>
              </a:rPr>
              <a:t>+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ru-RU" sz="2400" baseline="30000" dirty="0" err="1" smtClean="0">
                <a:latin typeface="Arial" pitchFamily="34" charset="0"/>
                <a:cs typeface="Arial" pitchFamily="34" charset="0"/>
              </a:rPr>
              <a:t>+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Подготовка к ЕГЭ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42898" y="3786190"/>
            <a:ext cx="8186766" cy="1971676"/>
          </a:xfrm>
          <a:prstGeom prst="rect">
            <a:avLst/>
          </a:prstGeom>
          <a:solidFill>
            <a:srgbClr val="FFFFCC"/>
          </a:solidFill>
          <a:ln w="28575">
            <a:solidFill>
              <a:srgbClr val="0070C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20.Число энергетических уровней и число внешних электронов атома фосфора равны соответственно: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1) 3,5;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2) 5,3;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3) 3,3;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4) 3,4</a:t>
            </a:r>
          </a:p>
        </p:txBody>
      </p:sp>
      <p:sp>
        <p:nvSpPr>
          <p:cNvPr id="8" name="Скругленный прямоугольник 7">
            <a:hlinkClick r:id="rId2" action="ppaction://hlinksldjump"/>
          </p:cNvPr>
          <p:cNvSpPr/>
          <p:nvPr/>
        </p:nvSpPr>
        <p:spPr>
          <a:xfrm>
            <a:off x="3007511" y="6072206"/>
            <a:ext cx="3128978" cy="428628"/>
          </a:xfrm>
          <a:prstGeom prst="roundRect">
            <a:avLst/>
          </a:prstGeom>
          <a:solidFill>
            <a:srgbClr val="0000FF"/>
          </a:solidFill>
          <a:ln>
            <a:noFill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Проверка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Умножение 9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AutoShape 4">
            <a:hlinkClick r:id="rId3" action="ppaction://hlinksldjump"/>
          </p:cNvPr>
          <p:cNvSpPr>
            <a:spLocks noChangeArrowheads="1"/>
          </p:cNvSpPr>
          <p:nvPr/>
        </p:nvSpPr>
        <p:spPr bwMode="gray">
          <a:xfrm rot="16200000">
            <a:off x="8373295" y="6057125"/>
            <a:ext cx="644527" cy="531813"/>
          </a:xfrm>
          <a:prstGeom prst="downArrow">
            <a:avLst/>
          </a:prstGeom>
          <a:solidFill>
            <a:srgbClr val="0000FF"/>
          </a:solidFill>
          <a:ln w="0" algn="ctr">
            <a:noFill/>
            <a:miter lim="800000"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8000" y="1428736"/>
            <a:ext cx="8568000" cy="4464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898" y="1600201"/>
            <a:ext cx="8186766" cy="1971676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rgbClr val="FFFF0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19. 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(2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В данной конфигурации 1s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2s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2p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3s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3p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18 электронов, а так как все ионы имеют заряд+1, следовательно, в атоме должно быть 19 электронов. Этим атомом является калий. 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Li</a:t>
            </a:r>
            <a:r>
              <a:rPr lang="ru-RU" sz="2400" baseline="30000" dirty="0" err="1" smtClean="0">
                <a:latin typeface="Arial" pitchFamily="34" charset="0"/>
                <a:cs typeface="Arial" pitchFamily="34" charset="0"/>
              </a:rPr>
              <a:t>+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 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K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 3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Cs</a:t>
            </a:r>
            <a:r>
              <a:rPr lang="ru-RU" sz="2400" baseline="30000" dirty="0" err="1" smtClean="0">
                <a:latin typeface="Arial" pitchFamily="34" charset="0"/>
                <a:cs typeface="Arial" pitchFamily="34" charset="0"/>
              </a:rPr>
              <a:t>+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 4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ru-RU" sz="2400" baseline="30000" dirty="0" err="1" smtClean="0">
                <a:latin typeface="Arial" pitchFamily="34" charset="0"/>
                <a:cs typeface="Arial" pitchFamily="34" charset="0"/>
              </a:rPr>
              <a:t>+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Ответы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42898" y="3786190"/>
            <a:ext cx="8186766" cy="197167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FFFF0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20. 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1)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Фосфор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находится в третьем периоде, следовательно, число слоёв равно 3, и в главной подгруппе пятой группы , значит, число внешних электронов равно 5. 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1) 3,5;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2) 5,3;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3) 3,3;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4) 3,4</a:t>
            </a:r>
          </a:p>
        </p:txBody>
      </p:sp>
      <p:sp>
        <p:nvSpPr>
          <p:cNvPr id="9" name="Скругленный прямоугольник 8">
            <a:hlinkClick r:id="rId2" action="ppaction://hlinksldjump"/>
          </p:cNvPr>
          <p:cNvSpPr/>
          <p:nvPr/>
        </p:nvSpPr>
        <p:spPr>
          <a:xfrm>
            <a:off x="3007511" y="6072206"/>
            <a:ext cx="3128978" cy="428628"/>
          </a:xfrm>
          <a:prstGeom prst="roundRect">
            <a:avLst/>
          </a:prstGeom>
          <a:solidFill>
            <a:srgbClr val="006600"/>
          </a:solidFill>
          <a:ln>
            <a:solidFill>
              <a:srgbClr val="FFFF00"/>
            </a:solidFill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Возврат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Умножение 7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8000" y="1428736"/>
            <a:ext cx="8568000" cy="4464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898" y="1600201"/>
            <a:ext cx="8186766" cy="1971676"/>
          </a:xfrm>
          <a:solidFill>
            <a:srgbClr val="FFFFCC"/>
          </a:solidFill>
          <a:ln w="28575">
            <a:solidFill>
              <a:srgbClr val="0070C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21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Число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электронов на внешнем электронном уровне в атоме алюминия: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1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 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 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3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4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Подготовка к ЕГЭ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42898" y="3786190"/>
            <a:ext cx="8186766" cy="1971676"/>
          </a:xfrm>
          <a:prstGeom prst="rect">
            <a:avLst/>
          </a:prstGeom>
          <a:solidFill>
            <a:srgbClr val="FFFFCC"/>
          </a:solidFill>
          <a:ln w="28575">
            <a:solidFill>
              <a:srgbClr val="0070C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22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Два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электронных слоя имеются у элементов: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Li,Na,K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Na,Mg,Al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Na,Mg,B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B;C;N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>
            <a:hlinkClick r:id="rId2" action="ppaction://hlinksldjump"/>
          </p:cNvPr>
          <p:cNvSpPr/>
          <p:nvPr/>
        </p:nvSpPr>
        <p:spPr>
          <a:xfrm>
            <a:off x="3007511" y="6072206"/>
            <a:ext cx="3128978" cy="428628"/>
          </a:xfrm>
          <a:prstGeom prst="roundRect">
            <a:avLst/>
          </a:prstGeom>
          <a:solidFill>
            <a:srgbClr val="0000FF"/>
          </a:solidFill>
          <a:ln>
            <a:noFill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Проверка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Умножение 9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AutoShape 4">
            <a:hlinkClick r:id="rId3" action="ppaction://hlinksldjump"/>
          </p:cNvPr>
          <p:cNvSpPr>
            <a:spLocks noChangeArrowheads="1"/>
          </p:cNvSpPr>
          <p:nvPr/>
        </p:nvSpPr>
        <p:spPr bwMode="gray">
          <a:xfrm rot="16200000">
            <a:off x="8373295" y="6057125"/>
            <a:ext cx="644527" cy="531813"/>
          </a:xfrm>
          <a:prstGeom prst="downArrow">
            <a:avLst/>
          </a:prstGeom>
          <a:solidFill>
            <a:srgbClr val="0000FF"/>
          </a:solidFill>
          <a:ln w="0" algn="ctr">
            <a:noFill/>
            <a:miter lim="800000"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8000" y="1428736"/>
            <a:ext cx="8568000" cy="4464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898" y="1600201"/>
            <a:ext cx="8186766" cy="1971676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rgbClr val="FFFF0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21.Число электронов на внешнем электронном уровне в атоме алюминия: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1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 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 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 3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;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4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Ответы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42898" y="3786190"/>
            <a:ext cx="8186766" cy="197167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FFFF0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22.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(4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Два электронных слоя будет у элементов, находящихся во втором периоде, это B;C;N.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>
            <a:hlinkClick r:id="rId2" action="ppaction://hlinksldjump"/>
          </p:cNvPr>
          <p:cNvSpPr/>
          <p:nvPr/>
        </p:nvSpPr>
        <p:spPr>
          <a:xfrm>
            <a:off x="3007511" y="6072206"/>
            <a:ext cx="3128978" cy="428628"/>
          </a:xfrm>
          <a:prstGeom prst="roundRect">
            <a:avLst/>
          </a:prstGeom>
          <a:solidFill>
            <a:srgbClr val="006600"/>
          </a:solidFill>
          <a:ln>
            <a:solidFill>
              <a:srgbClr val="FFFF00"/>
            </a:solidFill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Возврат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Умножение 7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8000" y="1428736"/>
            <a:ext cx="8568000" cy="4464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898" y="1600201"/>
            <a:ext cx="8186766" cy="1971676"/>
          </a:xfrm>
          <a:solidFill>
            <a:srgbClr val="FFFFCC"/>
          </a:solidFill>
          <a:ln w="28575">
            <a:solidFill>
              <a:srgbClr val="0070C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23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d-элементами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являются: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1) алюминий, бор, фосфор;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кремний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фосфор, сера;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титан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ванадий, хром;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магний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скандий, германий</a:t>
            </a:r>
          </a:p>
          <a:p>
            <a:pPr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Подготовка к ЕГЭ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>
            <a:hlinkClick r:id="rId2" action="ppaction://hlinksldjump"/>
          </p:cNvPr>
          <p:cNvSpPr/>
          <p:nvPr/>
        </p:nvSpPr>
        <p:spPr>
          <a:xfrm>
            <a:off x="3007511" y="6072206"/>
            <a:ext cx="3128978" cy="428628"/>
          </a:xfrm>
          <a:prstGeom prst="roundRect">
            <a:avLst/>
          </a:prstGeom>
          <a:solidFill>
            <a:srgbClr val="0000FF"/>
          </a:solidFill>
          <a:ln>
            <a:noFill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Проверка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Умножение 9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8000" y="1428736"/>
            <a:ext cx="8568000" cy="4464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898" y="1600201"/>
            <a:ext cx="8186766" cy="1971676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rgbClr val="FFFF0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23.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(3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Ответы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>
            <a:hlinkClick r:id="rId2" action="ppaction://hlinksldjump"/>
          </p:cNvPr>
          <p:cNvSpPr/>
          <p:nvPr/>
        </p:nvSpPr>
        <p:spPr>
          <a:xfrm>
            <a:off x="3007511" y="6072206"/>
            <a:ext cx="3128978" cy="428628"/>
          </a:xfrm>
          <a:prstGeom prst="roundRect">
            <a:avLst/>
          </a:prstGeom>
          <a:solidFill>
            <a:srgbClr val="006600"/>
          </a:solidFill>
          <a:ln>
            <a:solidFill>
              <a:srgbClr val="FFFF00"/>
            </a:solidFill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Возврат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Умножение 8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828000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Правило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Клечковского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71604" y="1714488"/>
            <a:ext cx="6230842" cy="15716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6600"/>
            </a:solidFill>
            <a:prstDash val="lgDash"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Сначала заполняется тот подуровень, для которого меньше значение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При равных значениях энергии заполняется тот, у которого меньше значение 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endParaRPr lang="ru-RU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ltGray">
          <a:xfrm flipH="1">
            <a:off x="607207" y="3714752"/>
            <a:ext cx="7929586" cy="2044132"/>
          </a:xfrm>
          <a:prstGeom prst="wave">
            <a:avLst>
              <a:gd name="adj1" fmla="val 3955"/>
              <a:gd name="adj2" fmla="val 0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dist="114300" dir="2400000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Исключения: из-за стабильности наполовину и 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полностью заполненных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d-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подуровней и по ряду 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других причин у некоторых элементов происходит 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провал электрона с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s-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подуровня на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d-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подуровень </a:t>
            </a:r>
          </a:p>
          <a:p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предвнешнего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уровня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4">
            <a:hlinkClick r:id="rId2" action="ppaction://hlinksldjump"/>
          </p:cNvPr>
          <p:cNvSpPr>
            <a:spLocks noChangeArrowheads="1"/>
          </p:cNvSpPr>
          <p:nvPr/>
        </p:nvSpPr>
        <p:spPr bwMode="gray">
          <a:xfrm rot="16200000">
            <a:off x="8373295" y="6057125"/>
            <a:ext cx="644527" cy="531813"/>
          </a:xfrm>
          <a:prstGeom prst="downArrow">
            <a:avLst/>
          </a:prstGeom>
          <a:solidFill>
            <a:srgbClr val="0000FF"/>
          </a:solidFill>
          <a:ln w="0" algn="ctr">
            <a:noFill/>
            <a:miter lim="800000"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Text Box 17">
            <a:hlinkClick r:id="rId3" action="ppaction://hlinksldjump"/>
          </p:cNvPr>
          <p:cNvSpPr txBox="1">
            <a:spLocks noChangeArrowheads="1"/>
          </p:cNvSpPr>
          <p:nvPr/>
        </p:nvSpPr>
        <p:spPr bwMode="gray">
          <a:xfrm>
            <a:off x="1928794" y="6000768"/>
            <a:ext cx="5786437" cy="510778"/>
          </a:xfrm>
          <a:prstGeom prst="round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Квантовые числа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множение 6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2" grpId="0" animBg="1"/>
      <p:bldP spid="5" grpId="0" animBg="1"/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Состояние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каждого электрона в атоме обычно описывают с помощью четырех квантовых чисел: главного (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n</a:t>
            </a:r>
            <a:r>
              <a:rPr lang="ru-RU" dirty="0">
                <a:latin typeface="Arial" pitchFamily="34" charset="0"/>
                <a:cs typeface="Arial" pitchFamily="34" charset="0"/>
              </a:rPr>
              <a:t>), орбитального (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l</a:t>
            </a:r>
            <a:r>
              <a:rPr lang="ru-RU" dirty="0">
                <a:latin typeface="Arial" pitchFamily="34" charset="0"/>
                <a:cs typeface="Arial" pitchFamily="34" charset="0"/>
              </a:rPr>
              <a:t>), магнитного (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m</a:t>
            </a:r>
            <a:r>
              <a:rPr lang="ru-RU" dirty="0">
                <a:latin typeface="Arial" pitchFamily="34" charset="0"/>
                <a:cs typeface="Arial" pitchFamily="34" charset="0"/>
              </a:rPr>
              <a:t>) и спинового (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s</a:t>
            </a:r>
            <a:r>
              <a:rPr lang="ru-RU" dirty="0">
                <a:latin typeface="Arial" pitchFamily="34" charset="0"/>
                <a:cs typeface="Arial" pitchFamily="34" charset="0"/>
              </a:rPr>
              <a:t>). Первые три характеризуют движение электрона в пространстве, а четвертое - вокруг собственной оси.</a:t>
            </a:r>
          </a:p>
          <a:p>
            <a:pPr>
              <a:buNone/>
            </a:pPr>
            <a:r>
              <a:rPr lang="ru-RU" b="1" dirty="0">
                <a:latin typeface="Arial" pitchFamily="34" charset="0"/>
                <a:cs typeface="Arial" pitchFamily="34" charset="0"/>
              </a:rPr>
              <a:t>Главное квантовое число (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n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).</a:t>
            </a:r>
            <a:r>
              <a:rPr lang="ru-RU" dirty="0">
                <a:latin typeface="Arial" pitchFamily="34" charset="0"/>
                <a:cs typeface="Arial" pitchFamily="34" charset="0"/>
              </a:rPr>
              <a:t> Определяет энергетический уровень электрона, удаленность уровня от ядра, размер электронного облака. Принимает целые значения (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n</a:t>
            </a:r>
            <a:r>
              <a:rPr lang="ru-RU" dirty="0">
                <a:latin typeface="Arial" pitchFamily="34" charset="0"/>
                <a:cs typeface="Arial" pitchFamily="34" charset="0"/>
              </a:rPr>
              <a:t> = 1, 2, 3 ...) и соответствует номеру периода. Из периодической системы для любого элемента по номеру периода можно определить число энергетических уровней атома и какой энергетический уровень является внешним.</a:t>
            </a:r>
          </a:p>
          <a:p>
            <a:pPr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Пример.</a:t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r>
              <a:rPr lang="ru-RU" dirty="0">
                <a:latin typeface="Arial" pitchFamily="34" charset="0"/>
                <a:cs typeface="Arial" pitchFamily="34" charset="0"/>
              </a:rPr>
              <a:t>Элемент кадмий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Cd</a:t>
            </a:r>
            <a:r>
              <a:rPr lang="ru-RU" dirty="0">
                <a:latin typeface="Arial" pitchFamily="34" charset="0"/>
                <a:cs typeface="Arial" pitchFamily="34" charset="0"/>
              </a:rPr>
              <a:t> расположен в пятом периоде, значит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n</a:t>
            </a:r>
            <a:r>
              <a:rPr lang="ru-RU" dirty="0">
                <a:latin typeface="Arial" pitchFamily="34" charset="0"/>
                <a:cs typeface="Arial" pitchFamily="34" charset="0"/>
              </a:rPr>
              <a:t> = 5. В его атоме электроны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раcпределены</a:t>
            </a:r>
            <a:r>
              <a:rPr lang="ru-RU" dirty="0">
                <a:latin typeface="Arial" pitchFamily="34" charset="0"/>
                <a:cs typeface="Arial" pitchFamily="34" charset="0"/>
              </a:rPr>
              <a:t> по пяти энергетическим уровням (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n</a:t>
            </a:r>
            <a:r>
              <a:rPr lang="ru-RU" dirty="0">
                <a:latin typeface="Arial" pitchFamily="34" charset="0"/>
                <a:cs typeface="Arial" pitchFamily="34" charset="0"/>
              </a:rPr>
              <a:t> = 1,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n</a:t>
            </a:r>
            <a:r>
              <a:rPr lang="ru-RU" dirty="0">
                <a:latin typeface="Arial" pitchFamily="34" charset="0"/>
                <a:cs typeface="Arial" pitchFamily="34" charset="0"/>
              </a:rPr>
              <a:t> = 2,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n</a:t>
            </a:r>
            <a:r>
              <a:rPr lang="ru-RU" dirty="0">
                <a:latin typeface="Arial" pitchFamily="34" charset="0"/>
                <a:cs typeface="Arial" pitchFamily="34" charset="0"/>
              </a:rPr>
              <a:t> = 3,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n</a:t>
            </a:r>
            <a:r>
              <a:rPr lang="ru-RU" dirty="0">
                <a:latin typeface="Arial" pitchFamily="34" charset="0"/>
                <a:cs typeface="Arial" pitchFamily="34" charset="0"/>
              </a:rPr>
              <a:t> = 4,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n</a:t>
            </a:r>
            <a:r>
              <a:rPr lang="ru-RU" dirty="0">
                <a:latin typeface="Arial" pitchFamily="34" charset="0"/>
                <a:cs typeface="Arial" pitchFamily="34" charset="0"/>
              </a:rPr>
              <a:t> = 5); внешним будет пятый уровень (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n</a:t>
            </a:r>
            <a:r>
              <a:rPr lang="ru-RU" dirty="0">
                <a:latin typeface="Arial" pitchFamily="34" charset="0"/>
                <a:cs typeface="Arial" pitchFamily="34" charset="0"/>
              </a:rPr>
              <a:t> = 5).</a:t>
            </a:r>
          </a:p>
          <a:p>
            <a:endParaRPr lang="ru-RU" dirty="0"/>
          </a:p>
        </p:txBody>
      </p:sp>
      <p:sp>
        <p:nvSpPr>
          <p:cNvPr id="4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Квантовые числа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4">
            <a:hlinkClick r:id="rId2" action="ppaction://hlinksldjump"/>
          </p:cNvPr>
          <p:cNvSpPr>
            <a:spLocks noChangeArrowheads="1"/>
          </p:cNvSpPr>
          <p:nvPr/>
        </p:nvSpPr>
        <p:spPr bwMode="gray">
          <a:xfrm rot="16200000">
            <a:off x="8373295" y="6057125"/>
            <a:ext cx="644527" cy="531813"/>
          </a:xfrm>
          <a:prstGeom prst="downArrow">
            <a:avLst/>
          </a:prstGeom>
          <a:solidFill>
            <a:srgbClr val="0000FF"/>
          </a:solidFill>
          <a:ln w="0" algn="ctr">
            <a:noFill/>
            <a:miter lim="800000"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Умножение 5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Орбитальное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квантовое число (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l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) 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характеризует геометрическую форму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орбитали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 Принимает значение целых чисел от 0 до (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n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- 1). Независимо от номера энергетического уровня, каждому значению орбитального квантового числа соответствует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орбиталь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особой формы. Набор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орбиталей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с одинаковыми значениями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n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называется энергетическим уровнем,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c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одинаковыми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n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и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l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-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подуровнем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Квантовые числа: орбитальное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4">
            <a:hlinkClick r:id="rId2" action="ppaction://hlinksldjump"/>
          </p:cNvPr>
          <p:cNvSpPr>
            <a:spLocks noChangeArrowheads="1"/>
          </p:cNvSpPr>
          <p:nvPr/>
        </p:nvSpPr>
        <p:spPr bwMode="gray">
          <a:xfrm rot="16200000">
            <a:off x="8373295" y="6057125"/>
            <a:ext cx="644527" cy="531813"/>
          </a:xfrm>
          <a:prstGeom prst="downArrow">
            <a:avLst/>
          </a:prstGeom>
          <a:solidFill>
            <a:srgbClr val="0000FF"/>
          </a:solidFill>
          <a:ln w="0" algn="ctr">
            <a:noFill/>
            <a:miter lim="800000"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Умножение 5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Для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l=0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s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- подуровень,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s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-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орбиталь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–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орбиталь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сфера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l=1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p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- подуровень,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p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-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орбиталь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–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орбиталь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гантель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l=2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d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- подуровень,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d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-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орбиталь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–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орбиталь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сложной формы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f-подуровень,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f-орбиталь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–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орбиталь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еще более сложной формы</a:t>
            </a:r>
          </a:p>
          <a:p>
            <a:pPr>
              <a:buNone/>
            </a:pPr>
            <a:r>
              <a:rPr lang="ru-RU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s-облако </a:t>
            </a:r>
            <a:r>
              <a:rPr lang="ru-RU" sz="24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ru-RU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 облака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d-облака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4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Квантовые числа: орбитальное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4">
            <a:hlinkClick r:id="rId2" action="ppaction://hlinksldjump"/>
          </p:cNvPr>
          <p:cNvSpPr>
            <a:spLocks noChangeArrowheads="1"/>
          </p:cNvSpPr>
          <p:nvPr/>
        </p:nvSpPr>
        <p:spPr bwMode="gray">
          <a:xfrm rot="16200000">
            <a:off x="8373295" y="6057125"/>
            <a:ext cx="644527" cy="531813"/>
          </a:xfrm>
          <a:prstGeom prst="downArrow">
            <a:avLst/>
          </a:prstGeom>
          <a:solidFill>
            <a:srgbClr val="0000FF"/>
          </a:solidFill>
          <a:ln w="0" algn="ctr">
            <a:noFill/>
            <a:miter lim="800000"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Умножение 5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На первом энергетическом уровне (</a:t>
            </a:r>
            <a:r>
              <a:rPr lang="ru-RU" sz="3800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 = 1) орбитальное квантовое число </a:t>
            </a:r>
            <a:r>
              <a:rPr lang="ru-RU" sz="3800" dirty="0" err="1" smtClean="0">
                <a:latin typeface="Arial" pitchFamily="34" charset="0"/>
                <a:cs typeface="Arial" pitchFamily="34" charset="0"/>
              </a:rPr>
              <a:t>l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 принимает единственное значение </a:t>
            </a:r>
            <a:r>
              <a:rPr lang="ru-RU" sz="3800" dirty="0" err="1" smtClean="0">
                <a:latin typeface="Arial" pitchFamily="34" charset="0"/>
                <a:cs typeface="Arial" pitchFamily="34" charset="0"/>
              </a:rPr>
              <a:t>l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 = (</a:t>
            </a:r>
            <a:r>
              <a:rPr lang="ru-RU" sz="3800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 - 1) = 0. Форма обитали - сферическая; на первом энергетическом только один подуровень - 1s. Для второго энергетического уровня (</a:t>
            </a:r>
            <a:r>
              <a:rPr lang="ru-RU" sz="3800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 = 2) орбитальное квантовое число может принимать два значения: </a:t>
            </a:r>
            <a:r>
              <a:rPr lang="ru-RU" sz="3800" dirty="0" err="1" smtClean="0">
                <a:latin typeface="Arial" pitchFamily="34" charset="0"/>
                <a:cs typeface="Arial" pitchFamily="34" charset="0"/>
              </a:rPr>
              <a:t>l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 = 0, </a:t>
            </a:r>
            <a:r>
              <a:rPr lang="ru-RU" sz="3800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3800" dirty="0" err="1" smtClean="0">
                <a:latin typeface="Arial" pitchFamily="34" charset="0"/>
                <a:cs typeface="Arial" pitchFamily="34" charset="0"/>
              </a:rPr>
              <a:t>орбиталь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 - сфера большего размера, чем на первом энергетическом уровне; </a:t>
            </a:r>
            <a:r>
              <a:rPr lang="ru-RU" sz="3800" dirty="0" err="1" smtClean="0">
                <a:latin typeface="Arial" pitchFamily="34" charset="0"/>
                <a:cs typeface="Arial" pitchFamily="34" charset="0"/>
              </a:rPr>
              <a:t>l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 =  1, </a:t>
            </a:r>
            <a:r>
              <a:rPr lang="ru-RU" sz="3800" dirty="0" err="1" smtClean="0">
                <a:latin typeface="Arial" pitchFamily="34" charset="0"/>
                <a:cs typeface="Arial" pitchFamily="34" charset="0"/>
              </a:rPr>
              <a:t>p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3800" dirty="0" err="1" smtClean="0">
                <a:latin typeface="Arial" pitchFamily="34" charset="0"/>
                <a:cs typeface="Arial" pitchFamily="34" charset="0"/>
              </a:rPr>
              <a:t>орбиталь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 - гантель. Таким образом, на втором энергетическом уровне имеются два подуровня - 2s и 2p. Для третьего энергетического уровня (</a:t>
            </a:r>
            <a:r>
              <a:rPr lang="ru-RU" sz="3800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 = 3) орбитальное квантовое число </a:t>
            </a:r>
            <a:r>
              <a:rPr lang="ru-RU" sz="3800" dirty="0" err="1" smtClean="0">
                <a:latin typeface="Arial" pitchFamily="34" charset="0"/>
                <a:cs typeface="Arial" pitchFamily="34" charset="0"/>
              </a:rPr>
              <a:t>l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 принимает три значения: </a:t>
            </a:r>
            <a:r>
              <a:rPr lang="ru-RU" sz="3800" dirty="0" err="1" smtClean="0">
                <a:latin typeface="Arial" pitchFamily="34" charset="0"/>
                <a:cs typeface="Arial" pitchFamily="34" charset="0"/>
              </a:rPr>
              <a:t>l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 = 0, </a:t>
            </a:r>
            <a:r>
              <a:rPr lang="ru-RU" sz="3800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3800" dirty="0" err="1" smtClean="0">
                <a:latin typeface="Arial" pitchFamily="34" charset="0"/>
                <a:cs typeface="Arial" pitchFamily="34" charset="0"/>
              </a:rPr>
              <a:t>орбиталь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 - сфера большего размера, чем на втором энергетическом уровне; </a:t>
            </a:r>
            <a:r>
              <a:rPr lang="ru-RU" sz="3800" dirty="0" err="1" smtClean="0">
                <a:latin typeface="Arial" pitchFamily="34" charset="0"/>
                <a:cs typeface="Arial" pitchFamily="34" charset="0"/>
              </a:rPr>
              <a:t>l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 = 1, </a:t>
            </a:r>
            <a:r>
              <a:rPr lang="ru-RU" sz="3800" dirty="0" err="1" smtClean="0">
                <a:latin typeface="Arial" pitchFamily="34" charset="0"/>
                <a:cs typeface="Arial" pitchFamily="34" charset="0"/>
              </a:rPr>
              <a:t>p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3800" dirty="0" err="1" smtClean="0">
                <a:latin typeface="Arial" pitchFamily="34" charset="0"/>
                <a:cs typeface="Arial" pitchFamily="34" charset="0"/>
              </a:rPr>
              <a:t>орбиталь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 - гантель большего размера, чем на втором энергетическом уровне; </a:t>
            </a:r>
            <a:r>
              <a:rPr lang="ru-RU" sz="3800" dirty="0" err="1" smtClean="0">
                <a:latin typeface="Arial" pitchFamily="34" charset="0"/>
                <a:cs typeface="Arial" pitchFamily="34" charset="0"/>
              </a:rPr>
              <a:t>l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 = 2, </a:t>
            </a:r>
            <a:r>
              <a:rPr lang="ru-RU" sz="3800" dirty="0" err="1" smtClean="0">
                <a:latin typeface="Arial" pitchFamily="34" charset="0"/>
                <a:cs typeface="Arial" pitchFamily="34" charset="0"/>
              </a:rPr>
              <a:t>d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3800" dirty="0" err="1" smtClean="0">
                <a:latin typeface="Arial" pitchFamily="34" charset="0"/>
                <a:cs typeface="Arial" pitchFamily="34" charset="0"/>
              </a:rPr>
              <a:t>орбиталь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 сложной формы.</a:t>
            </a:r>
            <a:br>
              <a:rPr lang="ru-RU" sz="3800" dirty="0" smtClean="0">
                <a:latin typeface="Arial" pitchFamily="34" charset="0"/>
                <a:cs typeface="Arial" pitchFamily="34" charset="0"/>
              </a:rPr>
            </a:br>
            <a:r>
              <a:rPr lang="ru-RU" sz="3800" dirty="0" smtClean="0">
                <a:latin typeface="Arial" pitchFamily="34" charset="0"/>
                <a:cs typeface="Arial" pitchFamily="34" charset="0"/>
              </a:rPr>
              <a:t>Таким образом, на третьем энергетическом уровне могут быть три энергетических подуровня - 3s, 3p и 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3d</a:t>
            </a:r>
            <a:endParaRPr lang="ru-RU" sz="38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Квантовые числа: орбитальное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>
            <a:hlinkClick r:id="rId2" action="ppaction://hlinksldjump"/>
          </p:cNvPr>
          <p:cNvSpPr>
            <a:spLocks noChangeArrowheads="1"/>
          </p:cNvSpPr>
          <p:nvPr/>
        </p:nvSpPr>
        <p:spPr bwMode="gray">
          <a:xfrm rot="16200000">
            <a:off x="8373295" y="6057125"/>
            <a:ext cx="644527" cy="531813"/>
          </a:xfrm>
          <a:prstGeom prst="downArrow">
            <a:avLst/>
          </a:prstGeom>
          <a:solidFill>
            <a:srgbClr val="0000FF"/>
          </a:solidFill>
          <a:ln w="0" algn="ctr">
            <a:noFill/>
            <a:miter lim="800000"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Умножение 6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u="sng" dirty="0" smtClean="0">
                <a:latin typeface="Arial" pitchFamily="34" charset="0"/>
                <a:cs typeface="Arial" pitchFamily="34" charset="0"/>
              </a:rPr>
              <a:t>Магнитное </a:t>
            </a:r>
            <a:r>
              <a:rPr lang="ru-RU" b="1" u="sng" dirty="0">
                <a:latin typeface="Arial" pitchFamily="34" charset="0"/>
                <a:cs typeface="Arial" pitchFamily="34" charset="0"/>
              </a:rPr>
              <a:t>квантовое число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 (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m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)</a:t>
            </a:r>
            <a:r>
              <a:rPr lang="ru-RU" dirty="0">
                <a:latin typeface="Arial" pitchFamily="34" charset="0"/>
                <a:cs typeface="Arial" pitchFamily="34" charset="0"/>
              </a:rPr>
              <a:t> характеризует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положение электронной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орбитали</a:t>
            </a:r>
            <a:r>
              <a:rPr lang="ru-RU" dirty="0">
                <a:latin typeface="Arial" pitchFamily="34" charset="0"/>
                <a:cs typeface="Arial" pitchFamily="34" charset="0"/>
              </a:rPr>
              <a:t> в пространстве и принимает целочисленные значения от -I до +I, включая 0. Это означает, что для каждой формы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орбитали</a:t>
            </a:r>
            <a:r>
              <a:rPr lang="ru-RU" dirty="0">
                <a:latin typeface="Arial" pitchFamily="34" charset="0"/>
                <a:cs typeface="Arial" pitchFamily="34" charset="0"/>
              </a:rPr>
              <a:t> существует (2l + 1) энергетически равноценных ориентации в пространстве.</a:t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r>
              <a:rPr lang="ru-RU" dirty="0">
                <a:latin typeface="Arial" pitchFamily="34" charset="0"/>
                <a:cs typeface="Arial" pitchFamily="34" charset="0"/>
              </a:rPr>
              <a:t>Для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s</a:t>
            </a:r>
            <a:r>
              <a:rPr lang="ru-RU" dirty="0">
                <a:latin typeface="Arial" pitchFamily="34" charset="0"/>
                <a:cs typeface="Arial" pitchFamily="34" charset="0"/>
              </a:rPr>
              <a:t>-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орбитали</a:t>
            </a:r>
            <a:r>
              <a:rPr lang="ru-RU" dirty="0">
                <a:latin typeface="Arial" pitchFamily="34" charset="0"/>
                <a:cs typeface="Arial" pitchFamily="34" charset="0"/>
              </a:rPr>
              <a:t> (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l</a:t>
            </a:r>
            <a:r>
              <a:rPr lang="ru-RU" dirty="0">
                <a:latin typeface="Arial" pitchFamily="34" charset="0"/>
                <a:cs typeface="Arial" pitchFamily="34" charset="0"/>
              </a:rPr>
              <a:t> = 0) такое положение одно и соответствует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m</a:t>
            </a:r>
            <a:r>
              <a:rPr lang="ru-RU" dirty="0">
                <a:latin typeface="Arial" pitchFamily="34" charset="0"/>
                <a:cs typeface="Arial" pitchFamily="34" charset="0"/>
              </a:rPr>
              <a:t> = 0. Сфера не может иметь разные ориентации в пространстве.</a:t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r>
              <a:rPr lang="ru-RU" dirty="0">
                <a:latin typeface="Arial" pitchFamily="34" charset="0"/>
                <a:cs typeface="Arial" pitchFamily="34" charset="0"/>
              </a:rPr>
              <a:t>Для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p</a:t>
            </a:r>
            <a:r>
              <a:rPr lang="ru-RU" dirty="0">
                <a:latin typeface="Arial" pitchFamily="34" charset="0"/>
                <a:cs typeface="Arial" pitchFamily="34" charset="0"/>
              </a:rPr>
              <a:t>-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орбитали</a:t>
            </a:r>
            <a:r>
              <a:rPr lang="ru-RU" dirty="0">
                <a:latin typeface="Arial" pitchFamily="34" charset="0"/>
                <a:cs typeface="Arial" pitchFamily="34" charset="0"/>
              </a:rPr>
              <a:t> (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l</a:t>
            </a:r>
            <a:r>
              <a:rPr lang="ru-RU" dirty="0">
                <a:latin typeface="Arial" pitchFamily="34" charset="0"/>
                <a:cs typeface="Arial" pitchFamily="34" charset="0"/>
              </a:rPr>
              <a:t> = 1) - три равноценные ориентации в пространстве (2l + 1 = 3):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m</a:t>
            </a:r>
            <a:r>
              <a:rPr lang="ru-RU" dirty="0">
                <a:latin typeface="Arial" pitchFamily="34" charset="0"/>
                <a:cs typeface="Arial" pitchFamily="34" charset="0"/>
              </a:rPr>
              <a:t> = -1, 0, +1.</a:t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r>
              <a:rPr lang="ru-RU" dirty="0">
                <a:latin typeface="Arial" pitchFamily="34" charset="0"/>
                <a:cs typeface="Arial" pitchFamily="34" charset="0"/>
              </a:rPr>
              <a:t>Для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d</a:t>
            </a:r>
            <a:r>
              <a:rPr lang="ru-RU" dirty="0">
                <a:latin typeface="Arial" pitchFamily="34" charset="0"/>
                <a:cs typeface="Arial" pitchFamily="34" charset="0"/>
              </a:rPr>
              <a:t>-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орбитали</a:t>
            </a:r>
            <a:r>
              <a:rPr lang="ru-RU" dirty="0">
                <a:latin typeface="Arial" pitchFamily="34" charset="0"/>
                <a:cs typeface="Arial" pitchFamily="34" charset="0"/>
              </a:rPr>
              <a:t> (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l</a:t>
            </a:r>
            <a:r>
              <a:rPr lang="ru-RU" dirty="0">
                <a:latin typeface="Arial" pitchFamily="34" charset="0"/>
                <a:cs typeface="Arial" pitchFamily="34" charset="0"/>
              </a:rPr>
              <a:t> = 2) - пять равноценных ориентаций в пространстве (2l + 1 = 5):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m</a:t>
            </a:r>
            <a:r>
              <a:rPr lang="ru-RU" dirty="0">
                <a:latin typeface="Arial" pitchFamily="34" charset="0"/>
                <a:cs typeface="Arial" pitchFamily="34" charset="0"/>
              </a:rPr>
              <a:t> = -2, -1, 0, +1, +2.</a:t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r>
              <a:rPr lang="ru-RU" dirty="0">
                <a:latin typeface="Arial" pitchFamily="34" charset="0"/>
                <a:cs typeface="Arial" pitchFamily="34" charset="0"/>
              </a:rPr>
              <a:t>Таким образом, на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s</a:t>
            </a:r>
            <a:r>
              <a:rPr lang="ru-RU" dirty="0">
                <a:latin typeface="Arial" pitchFamily="34" charset="0"/>
                <a:cs typeface="Arial" pitchFamily="34" charset="0"/>
              </a:rPr>
              <a:t>- подуровне - одна, на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p</a:t>
            </a:r>
            <a:r>
              <a:rPr lang="ru-RU" dirty="0">
                <a:latin typeface="Arial" pitchFamily="34" charset="0"/>
                <a:cs typeface="Arial" pitchFamily="34" charset="0"/>
              </a:rPr>
              <a:t>- подуровне - три, на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d</a:t>
            </a:r>
            <a:r>
              <a:rPr lang="ru-RU" dirty="0">
                <a:latin typeface="Arial" pitchFamily="34" charset="0"/>
                <a:cs typeface="Arial" pitchFamily="34" charset="0"/>
              </a:rPr>
              <a:t>- подуровне - пять, на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f</a:t>
            </a:r>
            <a:r>
              <a:rPr lang="ru-RU" dirty="0">
                <a:latin typeface="Arial" pitchFamily="34" charset="0"/>
                <a:cs typeface="Arial" pitchFamily="34" charset="0"/>
              </a:rPr>
              <a:t>- подуровне - 7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орбиталей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Квантовые числа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4">
            <a:hlinkClick r:id="rId2" action="ppaction://hlinksldjump"/>
          </p:cNvPr>
          <p:cNvSpPr>
            <a:spLocks noChangeArrowheads="1"/>
          </p:cNvSpPr>
          <p:nvPr/>
        </p:nvSpPr>
        <p:spPr bwMode="gray">
          <a:xfrm rot="16200000">
            <a:off x="8373295" y="6057125"/>
            <a:ext cx="644527" cy="531813"/>
          </a:xfrm>
          <a:prstGeom prst="downArrow">
            <a:avLst/>
          </a:prstGeom>
          <a:solidFill>
            <a:srgbClr val="0000FF"/>
          </a:solidFill>
          <a:ln w="0" algn="ctr">
            <a:noFill/>
            <a:miter lim="800000"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Умножение 5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  Спиновое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квантовое число (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s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) характеризует магнитный момент, возникающий при вращении электрона вокруг своей оси. Принимает только два значения +1/2 и –1/2 соответствующие противоположным </a:t>
            </a:r>
            <a:r>
              <a:rPr lang="ru-RU" sz="2400">
                <a:latin typeface="Arial" pitchFamily="34" charset="0"/>
                <a:cs typeface="Arial" pitchFamily="34" charset="0"/>
              </a:rPr>
              <a:t>направлениям 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вращения.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  <p:sp>
        <p:nvSpPr>
          <p:cNvPr id="4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Квантовые числа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4">
            <a:hlinkClick r:id="rId2" action="ppaction://hlinksldjump"/>
          </p:cNvPr>
          <p:cNvSpPr>
            <a:spLocks noChangeArrowheads="1"/>
          </p:cNvSpPr>
          <p:nvPr/>
        </p:nvSpPr>
        <p:spPr bwMode="gray">
          <a:xfrm rot="16200000">
            <a:off x="8373295" y="6057125"/>
            <a:ext cx="644527" cy="531813"/>
          </a:xfrm>
          <a:prstGeom prst="downArrow">
            <a:avLst/>
          </a:prstGeom>
          <a:solidFill>
            <a:srgbClr val="0000FF"/>
          </a:solidFill>
          <a:ln w="0" algn="ctr">
            <a:noFill/>
            <a:miter lim="800000"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Умножение 5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Принципы заполнения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орбиталей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Принцип Паули.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В атоме не может быть двух электронов, у которых значения всех квантовых чисел (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l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 были бы одинаковы, т.е. на каждой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орбитали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может находиться не более двух электронов (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противоположными спинами).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Правило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Клечковского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(принцип наименьшей энергии).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В основном состоянии каждый электрон располагается так, чтобы его энергия была минимальной. Чем меньше сумма (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l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), тем меньше энергия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орбитали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При заданном значении (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l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 наименьшую энергию имеет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орбиталь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с меньшим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Энергия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орбиталей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возрастает в ряду:1S &lt; 2s &lt; 2p &lt; 3s &lt; 3p &lt; 4s &lt; 3d &lt; 4p &lt; 5s &lt; 4d &lt; 5p &lt; 6s &lt; 5d » 4f &lt; 6p &lt; 7s.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Правило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Хунда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Атом в основном состоянии должен иметь максимально возможное число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неспаренных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электронов в пределах определенного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подуровня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ru-RU" dirty="0"/>
          </a:p>
        </p:txBody>
      </p:sp>
      <p:sp>
        <p:nvSpPr>
          <p:cNvPr id="4" name="AutoShape 4">
            <a:hlinkClick r:id="rId2" action="ppaction://hlinksldjump"/>
          </p:cNvPr>
          <p:cNvSpPr>
            <a:spLocks noChangeArrowheads="1"/>
          </p:cNvSpPr>
          <p:nvPr/>
        </p:nvSpPr>
        <p:spPr bwMode="gray">
          <a:xfrm rot="5400000" flipH="1">
            <a:off x="8373295" y="6057125"/>
            <a:ext cx="644527" cy="531813"/>
          </a:xfrm>
          <a:prstGeom prst="downArrow">
            <a:avLst/>
          </a:prstGeom>
          <a:solidFill>
            <a:srgbClr val="0000FF"/>
          </a:solidFill>
          <a:ln w="0" algn="ctr">
            <a:noFill/>
            <a:miter lim="800000"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Умножение 4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«Провал» электрона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Группа 11"/>
          <p:cNvGrpSpPr/>
          <p:nvPr/>
        </p:nvGrpSpPr>
        <p:grpSpPr>
          <a:xfrm>
            <a:off x="1214414" y="1785926"/>
            <a:ext cx="6948000" cy="1064809"/>
            <a:chOff x="2857492" y="4572008"/>
            <a:chExt cx="3832843" cy="1064809"/>
          </a:xfrm>
          <a:solidFill>
            <a:schemeClr val="accent2">
              <a:lumMod val="20000"/>
              <a:lumOff val="80000"/>
            </a:schemeClr>
          </a:solidFill>
          <a:effectLst>
            <a:outerShdw dist="101600" dir="2400000" algn="ctr" rotWithShape="0">
              <a:srgbClr val="C00000">
                <a:alpha val="50000"/>
              </a:srgbClr>
            </a:outerShdw>
          </a:effectLst>
        </p:grpSpPr>
        <p:sp>
          <p:nvSpPr>
            <p:cNvPr id="6" name="AutoShape 6"/>
            <p:cNvSpPr>
              <a:spLocks noChangeArrowheads="1"/>
            </p:cNvSpPr>
            <p:nvPr/>
          </p:nvSpPr>
          <p:spPr bwMode="gray">
            <a:xfrm>
              <a:off x="2857492" y="4572008"/>
              <a:ext cx="3832843" cy="1064809"/>
            </a:xfrm>
            <a:prstGeom prst="roundRect">
              <a:avLst>
                <a:gd name="adj" fmla="val 11921"/>
              </a:avLst>
            </a:prstGeom>
            <a:grpFill/>
            <a:ln w="28575">
              <a:solidFill>
                <a:srgbClr val="C00000"/>
              </a:solidFill>
              <a:prstDash val="lg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indent="360000"/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4 </a:t>
              </a:r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период: </a:t>
              </a:r>
              <a:r>
                <a:rPr lang="ru-RU" sz="3200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С</a:t>
              </a:r>
              <a:r>
                <a:rPr lang="en-US" sz="3200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3200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, Cu</a:t>
              </a:r>
              <a:endPara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gray">
            <a:xfrm>
              <a:off x="2919787" y="4640521"/>
              <a:ext cx="218452" cy="532405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solidFill>
              <a:srgbClr val="C00000"/>
            </a:solidFill>
            <a:ln w="28575">
              <a:noFill/>
              <a:prstDash val="lgDash"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/>
            <a:lstStyle/>
            <a:p>
              <a:pPr indent="360000"/>
              <a:endParaRPr lang="ru-RU"/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1214414" y="3071810"/>
            <a:ext cx="6948000" cy="1064809"/>
            <a:chOff x="2857492" y="4572008"/>
            <a:chExt cx="3832843" cy="1064809"/>
          </a:xfrm>
          <a:solidFill>
            <a:schemeClr val="accent2">
              <a:lumMod val="20000"/>
              <a:lumOff val="80000"/>
            </a:schemeClr>
          </a:solidFill>
          <a:effectLst>
            <a:outerShdw dist="101600" dir="2400000" algn="ctr" rotWithShape="0">
              <a:srgbClr val="C00000">
                <a:alpha val="50000"/>
              </a:srgbClr>
            </a:outerShdw>
          </a:effectLst>
        </p:grpSpPr>
        <p:sp>
          <p:nvSpPr>
            <p:cNvPr id="10" name="AutoShape 6"/>
            <p:cNvSpPr>
              <a:spLocks noChangeArrowheads="1"/>
            </p:cNvSpPr>
            <p:nvPr/>
          </p:nvSpPr>
          <p:spPr bwMode="gray">
            <a:xfrm>
              <a:off x="2857492" y="4572008"/>
              <a:ext cx="3832843" cy="1064809"/>
            </a:xfrm>
            <a:prstGeom prst="roundRect">
              <a:avLst>
                <a:gd name="adj" fmla="val 11921"/>
              </a:avLst>
            </a:prstGeom>
            <a:grpFill/>
            <a:ln w="28575">
              <a:solidFill>
                <a:srgbClr val="C00000"/>
              </a:solidFill>
              <a:prstDash val="lg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indent="360000"/>
              <a:r>
                <a:rPr lang="ru-RU" sz="2400" dirty="0">
                  <a:latin typeface="Arial" pitchFamily="34" charset="0"/>
                  <a:cs typeface="Arial" pitchFamily="34" charset="0"/>
                </a:rPr>
                <a:t>5</a:t>
              </a:r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 период</a:t>
              </a:r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: </a:t>
              </a:r>
              <a:r>
                <a:rPr lang="en-US" sz="3200" b="1" dirty="0" err="1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Nb</a:t>
              </a:r>
              <a:r>
                <a:rPr lang="en-US" sz="3200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, Mo, </a:t>
              </a:r>
              <a:r>
                <a:rPr lang="en-US" sz="3200" b="1" dirty="0" err="1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Ru</a:t>
              </a:r>
              <a:r>
                <a:rPr lang="en-US" sz="3200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3200" b="1" dirty="0" err="1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Rh</a:t>
              </a:r>
              <a:r>
                <a:rPr lang="en-US" sz="3200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, Pd, Ag</a:t>
              </a:r>
              <a:endPara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gray">
            <a:xfrm>
              <a:off x="2919787" y="4640521"/>
              <a:ext cx="218452" cy="532405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solidFill>
              <a:srgbClr val="C00000"/>
            </a:solidFill>
            <a:ln w="28575">
              <a:noFill/>
              <a:prstDash val="lgDash"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/>
            <a:lstStyle/>
            <a:p>
              <a:pPr indent="360000"/>
              <a:endParaRPr lang="ru-RU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214414" y="4500570"/>
            <a:ext cx="6948000" cy="1064809"/>
            <a:chOff x="2857492" y="4572008"/>
            <a:chExt cx="3832843" cy="1064809"/>
          </a:xfrm>
          <a:solidFill>
            <a:schemeClr val="accent2">
              <a:lumMod val="20000"/>
              <a:lumOff val="80000"/>
            </a:schemeClr>
          </a:solidFill>
          <a:effectLst>
            <a:outerShdw dist="101600" dir="2400000" algn="ctr" rotWithShape="0">
              <a:srgbClr val="C00000">
                <a:alpha val="50000"/>
              </a:srgbClr>
            </a:outerShdw>
          </a:effectLst>
        </p:grpSpPr>
        <p:sp>
          <p:nvSpPr>
            <p:cNvPr id="13" name="AutoShape 6"/>
            <p:cNvSpPr>
              <a:spLocks noChangeArrowheads="1"/>
            </p:cNvSpPr>
            <p:nvPr/>
          </p:nvSpPr>
          <p:spPr bwMode="gray">
            <a:xfrm>
              <a:off x="2857492" y="4572008"/>
              <a:ext cx="3832843" cy="1064809"/>
            </a:xfrm>
            <a:prstGeom prst="roundRect">
              <a:avLst>
                <a:gd name="adj" fmla="val 11921"/>
              </a:avLst>
            </a:prstGeom>
            <a:grpFill/>
            <a:ln w="28575">
              <a:solidFill>
                <a:srgbClr val="C00000"/>
              </a:solidFill>
              <a:prstDash val="lg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indent="360000"/>
              <a:r>
                <a:rPr lang="ru-RU" sz="2400" dirty="0">
                  <a:latin typeface="Arial" pitchFamily="34" charset="0"/>
                  <a:cs typeface="Arial" pitchFamily="34" charset="0"/>
                </a:rPr>
                <a:t>6</a:t>
              </a:r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 период: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Pt, Au</a:t>
              </a:r>
              <a:endPara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gray">
            <a:xfrm>
              <a:off x="2919787" y="4640521"/>
              <a:ext cx="218452" cy="532405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solidFill>
              <a:srgbClr val="C00000"/>
            </a:solidFill>
            <a:ln w="28575">
              <a:noFill/>
              <a:prstDash val="lgDash"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/>
            <a:lstStyle/>
            <a:p>
              <a:pPr indent="360000"/>
              <a:endParaRPr lang="ru-RU"/>
            </a:p>
          </p:txBody>
        </p:sp>
      </p:grpSp>
      <p:sp>
        <p:nvSpPr>
          <p:cNvPr id="15" name="AutoShape 4">
            <a:hlinkClick r:id="rId2" action="ppaction://hlinksldjump"/>
          </p:cNvPr>
          <p:cNvSpPr>
            <a:spLocks noChangeArrowheads="1"/>
          </p:cNvSpPr>
          <p:nvPr/>
        </p:nvSpPr>
        <p:spPr bwMode="gray">
          <a:xfrm rot="16200000">
            <a:off x="8373295" y="6057125"/>
            <a:ext cx="644527" cy="531813"/>
          </a:xfrm>
          <a:prstGeom prst="downArrow">
            <a:avLst/>
          </a:prstGeom>
          <a:solidFill>
            <a:srgbClr val="0000FF"/>
          </a:solidFill>
          <a:ln w="0" algn="ctr">
            <a:noFill/>
            <a:miter lim="800000"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Умножение 15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903327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Порядок заполнения электронной оболочки (1-5 период)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500034" y="1857364"/>
            <a:ext cx="8358246" cy="2143140"/>
          </a:xfrm>
          <a:prstGeom prst="cube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9525">
            <a:solidFill>
              <a:srgbClr val="C00000"/>
            </a:solidFill>
            <a:round/>
            <a:headEnd/>
            <a:tailEnd/>
          </a:ln>
          <a:effectLst>
            <a:outerShdw dist="114300" dir="2400000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1s</a:t>
            </a:r>
            <a:r>
              <a:rPr lang="en-US" sz="32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  <a:sym typeface="Symbol"/>
              </a:rPr>
              <a:t>2s</a:t>
            </a:r>
            <a:r>
              <a:rPr lang="en-US" sz="3200" baseline="30000" dirty="0" smtClean="0"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  <a:sym typeface="Symbol"/>
              </a:rPr>
              <a:t>2p</a:t>
            </a:r>
            <a:r>
              <a:rPr lang="en-US" sz="3200" baseline="30000" dirty="0" smtClean="0">
                <a:latin typeface="Arial" pitchFamily="34" charset="0"/>
                <a:cs typeface="Arial" pitchFamily="34" charset="0"/>
                <a:sym typeface="Symbol"/>
              </a:rPr>
              <a:t>6</a:t>
            </a:r>
            <a:r>
              <a:rPr lang="en-US" sz="3200" dirty="0" smtClean="0">
                <a:latin typeface="Arial" pitchFamily="34" charset="0"/>
                <a:cs typeface="Arial" pitchFamily="34" charset="0"/>
                <a:sym typeface="Symbol"/>
              </a:rPr>
              <a:t>3s</a:t>
            </a:r>
            <a:r>
              <a:rPr lang="en-US" sz="3200" baseline="30000" dirty="0" smtClean="0"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  <a:sym typeface="Symbol"/>
              </a:rPr>
              <a:t>3p</a:t>
            </a:r>
            <a:r>
              <a:rPr lang="en-US" sz="3200" baseline="30000" dirty="0" smtClean="0">
                <a:latin typeface="Arial" pitchFamily="34" charset="0"/>
                <a:cs typeface="Arial" pitchFamily="34" charset="0"/>
                <a:sym typeface="Symbol"/>
              </a:rPr>
              <a:t>6</a:t>
            </a:r>
            <a:r>
              <a:rPr lang="en-US" sz="3200" dirty="0" smtClean="0">
                <a:latin typeface="Arial" pitchFamily="34" charset="0"/>
                <a:cs typeface="Arial" pitchFamily="34" charset="0"/>
                <a:sym typeface="Symbol"/>
              </a:rPr>
              <a:t>4s</a:t>
            </a:r>
            <a:r>
              <a:rPr lang="en-US" sz="3200" baseline="30000" dirty="0" smtClean="0"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</a:p>
          <a:p>
            <a:pPr algn="ctr" eaLnBrk="0" hangingPunct="0"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  <a:sym typeface="Symbol"/>
              </a:rPr>
              <a:t>3d</a:t>
            </a:r>
            <a:r>
              <a:rPr lang="en-US" sz="3200" baseline="30000" dirty="0" smtClean="0">
                <a:latin typeface="Arial" pitchFamily="34" charset="0"/>
                <a:cs typeface="Arial" pitchFamily="34" charset="0"/>
                <a:sym typeface="Symbol"/>
              </a:rPr>
              <a:t>10</a:t>
            </a:r>
            <a:r>
              <a:rPr lang="en-US" sz="3200" dirty="0" smtClean="0">
                <a:latin typeface="Arial" pitchFamily="34" charset="0"/>
                <a:cs typeface="Arial" pitchFamily="34" charset="0"/>
                <a:sym typeface="Symbol"/>
              </a:rPr>
              <a:t>4p</a:t>
            </a:r>
            <a:r>
              <a:rPr lang="en-US" sz="3200" baseline="30000" dirty="0" smtClean="0">
                <a:latin typeface="Arial" pitchFamily="34" charset="0"/>
                <a:cs typeface="Arial" pitchFamily="34" charset="0"/>
                <a:sym typeface="Symbol"/>
              </a:rPr>
              <a:t>6</a:t>
            </a:r>
            <a:r>
              <a:rPr lang="en-US" sz="3200" dirty="0" smtClean="0">
                <a:latin typeface="Arial" pitchFamily="34" charset="0"/>
                <a:cs typeface="Arial" pitchFamily="34" charset="0"/>
                <a:sym typeface="Symbol"/>
              </a:rPr>
              <a:t>5s</a:t>
            </a:r>
            <a:r>
              <a:rPr lang="en-US" sz="3200" baseline="30000" dirty="0" smtClean="0"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  <a:sym typeface="Symbol"/>
              </a:rPr>
              <a:t>4d</a:t>
            </a:r>
            <a:r>
              <a:rPr lang="en-US" sz="3200" baseline="30000" dirty="0" smtClean="0">
                <a:latin typeface="Arial" pitchFamily="34" charset="0"/>
                <a:cs typeface="Arial" pitchFamily="34" charset="0"/>
                <a:sym typeface="Symbol"/>
              </a:rPr>
              <a:t>10</a:t>
            </a:r>
            <a:r>
              <a:rPr lang="en-US" sz="3200" dirty="0" smtClean="0">
                <a:latin typeface="Arial" pitchFamily="34" charset="0"/>
                <a:cs typeface="Arial" pitchFamily="34" charset="0"/>
                <a:sym typeface="Symbol"/>
              </a:rPr>
              <a:t>5p</a:t>
            </a:r>
            <a:r>
              <a:rPr lang="en-US" sz="3200" baseline="30000" dirty="0" smtClean="0">
                <a:latin typeface="Arial" pitchFamily="34" charset="0"/>
                <a:cs typeface="Arial" pitchFamily="34" charset="0"/>
                <a:sym typeface="Symbol"/>
              </a:rPr>
              <a:t>6</a:t>
            </a:r>
            <a:endParaRPr lang="ru-RU" sz="32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4">
            <a:hlinkClick r:id="rId2" action="ppaction://hlinksldjump"/>
          </p:cNvPr>
          <p:cNvSpPr>
            <a:spLocks noChangeArrowheads="1"/>
          </p:cNvSpPr>
          <p:nvPr/>
        </p:nvSpPr>
        <p:spPr bwMode="gray">
          <a:xfrm rot="16200000">
            <a:off x="8373295" y="6057125"/>
            <a:ext cx="644527" cy="531813"/>
          </a:xfrm>
          <a:prstGeom prst="downArrow">
            <a:avLst/>
          </a:prstGeom>
          <a:solidFill>
            <a:srgbClr val="0000FF"/>
          </a:solidFill>
          <a:ln w="0" algn="ctr">
            <a:noFill/>
            <a:miter lim="800000"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Умножение 7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88000" y="1428736"/>
            <a:ext cx="8568000" cy="4464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898" y="1600201"/>
            <a:ext cx="8186766" cy="1971676"/>
          </a:xfrm>
          <a:solidFill>
            <a:srgbClr val="FFFFCC"/>
          </a:solidFill>
          <a:ln w="28575">
            <a:solidFill>
              <a:srgbClr val="0070C0"/>
            </a:solidFill>
            <a:prstDash val="lgDash"/>
          </a:ln>
          <a:effectLst>
            <a:outerShdw dist="101600" dir="2400000" algn="ctr" rotWithShape="0">
              <a:srgbClr val="0000FF">
                <a:alpha val="49804"/>
              </a:srgbClr>
            </a:outerShd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1. Заряд ядра атома железа равен: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+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8;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+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56; 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3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+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26;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4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+16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Подготовка к ЕГЭ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42898" y="3786190"/>
            <a:ext cx="8186766" cy="1971676"/>
          </a:xfrm>
          <a:prstGeom prst="rect">
            <a:avLst/>
          </a:prstGeom>
          <a:solidFill>
            <a:srgbClr val="FFFFCC"/>
          </a:solidFill>
          <a:ln w="28575">
            <a:solidFill>
              <a:srgbClr val="0070C0"/>
            </a:solidFill>
            <a:prstDash val="lgDash"/>
          </a:ln>
          <a:effectLst>
            <a:outerShdw dist="101600" dir="2400000" algn="ctr" rotWithShape="0">
              <a:srgbClr val="0000FF">
                <a:alpha val="49804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2.Электронная конфигурация атома германия: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1) 1s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2s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2p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3s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3p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3d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4s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4p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2) 1s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2s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2p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3s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3p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3d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4s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4p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3) 1s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2s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2p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3s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3p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3d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4s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4p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4) 1s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2s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2p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3s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3p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3d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4p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4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>
            <a:hlinkClick r:id="rId2" action="ppaction://hlinksldjump"/>
          </p:cNvPr>
          <p:cNvSpPr/>
          <p:nvPr/>
        </p:nvSpPr>
        <p:spPr>
          <a:xfrm>
            <a:off x="3007511" y="6072206"/>
            <a:ext cx="3128978" cy="428628"/>
          </a:xfrm>
          <a:prstGeom prst="roundRect">
            <a:avLst/>
          </a:prstGeom>
          <a:solidFill>
            <a:srgbClr val="0000FF"/>
          </a:solidFill>
          <a:ln>
            <a:noFill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Проверка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Умножение 7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AutoShape 4">
            <a:hlinkClick r:id="rId3" action="ppaction://hlinksldjump"/>
          </p:cNvPr>
          <p:cNvSpPr>
            <a:spLocks noChangeArrowheads="1"/>
          </p:cNvSpPr>
          <p:nvPr/>
        </p:nvSpPr>
        <p:spPr bwMode="gray">
          <a:xfrm rot="16200000">
            <a:off x="8373295" y="6057125"/>
            <a:ext cx="644527" cy="531813"/>
          </a:xfrm>
          <a:prstGeom prst="downArrow">
            <a:avLst/>
          </a:prstGeom>
          <a:solidFill>
            <a:srgbClr val="0000FF"/>
          </a:solidFill>
          <a:ln w="0" algn="ctr">
            <a:noFill/>
            <a:miter lim="800000"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8000" y="1428736"/>
            <a:ext cx="8568000" cy="4464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898" y="1600201"/>
            <a:ext cx="8186766" cy="1971676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rgbClr val="FFFF0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1. 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(3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Заряд ядра соответствует порядковому номеру химического элемента периодической системы, взятому со знаком "+" 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Ответы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42898" y="3786190"/>
            <a:ext cx="8186766" cy="197167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FFFF0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(3)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Германий является p-элементом, на 4p-подуровне у него 2 электрона (второй p-элемент 4 периода), у p-элементов полностью заполнены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предвнешний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d-подуровень, в данном случае 3d-подуровень (10 электронов) и заполнен внешний s-подуровень 4s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>
            <a:hlinkClick r:id="rId2" action="ppaction://hlinksldjump"/>
          </p:cNvPr>
          <p:cNvSpPr/>
          <p:nvPr/>
        </p:nvSpPr>
        <p:spPr>
          <a:xfrm>
            <a:off x="3007511" y="6072206"/>
            <a:ext cx="3128978" cy="428628"/>
          </a:xfrm>
          <a:prstGeom prst="roundRect">
            <a:avLst/>
          </a:prstGeom>
          <a:solidFill>
            <a:srgbClr val="006600"/>
          </a:solidFill>
          <a:ln>
            <a:solidFill>
              <a:srgbClr val="FFFF00"/>
            </a:solidFill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Возврат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Умножение 7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8000" y="1428736"/>
            <a:ext cx="8568000" cy="4464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898" y="1600201"/>
            <a:ext cx="8186766" cy="1971676"/>
          </a:xfrm>
          <a:solidFill>
            <a:srgbClr val="FFFFCC"/>
          </a:solidFill>
          <a:ln w="28575">
            <a:solidFill>
              <a:srgbClr val="0070C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3. Электронную конфигурацию, идентичную конфигурации атома аргона, имеет ион: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1)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ru-RU" baseline="30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; 2) Cu</a:t>
            </a:r>
            <a:r>
              <a:rPr lang="ru-RU" baseline="30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2+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; 3) S</a:t>
            </a:r>
            <a:r>
              <a:rPr lang="ru-RU" baseline="30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2-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; 4) F</a:t>
            </a:r>
            <a:r>
              <a:rPr lang="ru-RU" baseline="30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Подготовка к ЕГЭ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42898" y="3786190"/>
            <a:ext cx="8186766" cy="1971676"/>
          </a:xfrm>
          <a:prstGeom prst="rect">
            <a:avLst/>
          </a:prstGeom>
          <a:solidFill>
            <a:srgbClr val="FFFFCC"/>
          </a:solidFill>
          <a:ln w="28575">
            <a:solidFill>
              <a:srgbClr val="0070C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4. Общее число электронов у иона </a:t>
            </a:r>
            <a:r>
              <a:rPr lang="ru-RU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Mn</a:t>
            </a:r>
            <a:r>
              <a:rPr lang="ru-RU" sz="3200" baseline="30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2+</a:t>
            </a:r>
            <a:r>
              <a:rPr lang="ru-RU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1) 23;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2) 25;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3) 27; 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4) 55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>
            <a:hlinkClick r:id="rId2" action="ppaction://hlinksldjump"/>
          </p:cNvPr>
          <p:cNvSpPr/>
          <p:nvPr/>
        </p:nvSpPr>
        <p:spPr>
          <a:xfrm>
            <a:off x="3007511" y="6072206"/>
            <a:ext cx="3128978" cy="428628"/>
          </a:xfrm>
          <a:prstGeom prst="roundRect">
            <a:avLst/>
          </a:prstGeom>
          <a:solidFill>
            <a:srgbClr val="0000FF"/>
          </a:solidFill>
          <a:ln>
            <a:noFill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Проверка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Умножение 9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AutoShape 4">
            <a:hlinkClick r:id="rId3" action="ppaction://hlinksldjump"/>
          </p:cNvPr>
          <p:cNvSpPr>
            <a:spLocks noChangeArrowheads="1"/>
          </p:cNvSpPr>
          <p:nvPr/>
        </p:nvSpPr>
        <p:spPr bwMode="gray">
          <a:xfrm rot="16200000">
            <a:off x="8373295" y="6057125"/>
            <a:ext cx="644527" cy="531813"/>
          </a:xfrm>
          <a:prstGeom prst="downArrow">
            <a:avLst/>
          </a:prstGeom>
          <a:solidFill>
            <a:srgbClr val="0000FF"/>
          </a:solidFill>
          <a:ln w="0" algn="ctr">
            <a:noFill/>
            <a:miter lim="800000"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8000" y="1428736"/>
            <a:ext cx="8568000" cy="4464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898" y="1600201"/>
            <a:ext cx="8186766" cy="1971676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rgbClr val="FFFF0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(3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У аргона 18 электронов, они распределены по слоям: 2,8,8. У атома серы 16 электронов: 2,8,6. У иона S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2-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число электронов равно 18, за счёт присоединения 2 электронов на внешний электронный слой 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gray">
          <a:xfrm>
            <a:off x="1678782" y="357166"/>
            <a:ext cx="5786437" cy="501848"/>
          </a:xfrm>
          <a:prstGeom prst="snip1Rect">
            <a:avLst/>
          </a:prstGeom>
          <a:solidFill>
            <a:srgbClr val="FFFFCC"/>
          </a:solidFill>
          <a:ln w="28575" algn="ctr">
            <a:solidFill>
              <a:srgbClr val="0070C0"/>
            </a:solidFill>
            <a:prstDash val="lgDash"/>
            <a:miter lim="800000"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Ответы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42898" y="3786190"/>
            <a:ext cx="8186766" cy="197167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FFFF00"/>
            </a:solidFill>
            <a:prstDash val="lgDash"/>
          </a:ln>
          <a:effectLst>
            <a:outerShdw dist="101600" dir="2400000" algn="ctr" rotWithShape="0">
              <a:srgbClr val="FFFF00">
                <a:alpha val="50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4. 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(1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 атоме марганца 25 электронов (число соответствует порядковому номеру химического элемента в периодической системе). Атом марганца превратился в ион Mn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2+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за счёт отдачи 2 электронов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>
            <a:hlinkClick r:id="rId2" action="ppaction://hlinksldjump"/>
          </p:cNvPr>
          <p:cNvSpPr/>
          <p:nvPr/>
        </p:nvSpPr>
        <p:spPr>
          <a:xfrm>
            <a:off x="3007511" y="6072206"/>
            <a:ext cx="3128978" cy="428628"/>
          </a:xfrm>
          <a:prstGeom prst="roundRect">
            <a:avLst/>
          </a:prstGeom>
          <a:solidFill>
            <a:srgbClr val="006600"/>
          </a:solidFill>
          <a:ln>
            <a:solidFill>
              <a:srgbClr val="FFFF00"/>
            </a:solidFill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Возврат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Умножение 7">
            <a:hlinkClick r:id="" action="ppaction://hlinkshowjump?jump=endshow"/>
          </p:cNvPr>
          <p:cNvSpPr/>
          <p:nvPr/>
        </p:nvSpPr>
        <p:spPr>
          <a:xfrm>
            <a:off x="0" y="0"/>
            <a:ext cx="504000" cy="504000"/>
          </a:xfrm>
          <a:prstGeom prst="mathMultiply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787</Words>
  <Application>Microsoft Office PowerPoint</Application>
  <PresentationFormat>Экран (4:3)</PresentationFormat>
  <Paragraphs>139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Тема Office</vt:lpstr>
      <vt:lpstr>Строение атома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Принципы заполнения орбиталей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Политова Светлана Викторовна</dc:creator>
  <cp:lastModifiedBy>Admin</cp:lastModifiedBy>
  <cp:revision>24</cp:revision>
  <dcterms:created xsi:type="dcterms:W3CDTF">2012-09-18T17:13:34Z</dcterms:created>
  <dcterms:modified xsi:type="dcterms:W3CDTF">2012-09-22T16:28:25Z</dcterms:modified>
</cp:coreProperties>
</file>