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4" r:id="rId5"/>
    <p:sldId id="265" r:id="rId6"/>
    <p:sldId id="267" r:id="rId7"/>
    <p:sldId id="269" r:id="rId8"/>
    <p:sldId id="271" r:id="rId9"/>
    <p:sldId id="272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CCFFCC"/>
    <a:srgbClr val="CCCCFF"/>
    <a:srgbClr val="006600"/>
    <a:srgbClr val="0000FF"/>
    <a:srgbClr val="66CCFF"/>
    <a:srgbClr val="99CCFF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D02B-AB49-4AC9-9DBD-AB86DA5E9E32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975B-F10A-4124-8148-066AFC52B6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D02B-AB49-4AC9-9DBD-AB86DA5E9E32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975B-F10A-4124-8148-066AFC52B6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D02B-AB49-4AC9-9DBD-AB86DA5E9E32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975B-F10A-4124-8148-066AFC52B6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D02B-AB49-4AC9-9DBD-AB86DA5E9E32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975B-F10A-4124-8148-066AFC52B6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D02B-AB49-4AC9-9DBD-AB86DA5E9E32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975B-F10A-4124-8148-066AFC52B6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D02B-AB49-4AC9-9DBD-AB86DA5E9E32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975B-F10A-4124-8148-066AFC52B6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D02B-AB49-4AC9-9DBD-AB86DA5E9E32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975B-F10A-4124-8148-066AFC52B6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D02B-AB49-4AC9-9DBD-AB86DA5E9E32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975B-F10A-4124-8148-066AFC52B6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D02B-AB49-4AC9-9DBD-AB86DA5E9E32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975B-F10A-4124-8148-066AFC52B6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D02B-AB49-4AC9-9DBD-AB86DA5E9E32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975B-F10A-4124-8148-066AFC52B6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D02B-AB49-4AC9-9DBD-AB86DA5E9E32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975B-F10A-4124-8148-066AFC52B6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AD02B-AB49-4AC9-9DBD-AB86DA5E9E32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5975B-F10A-4124-8148-066AFC52B6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2.jpeg"/><Relationship Id="rId7" Type="http://schemas.openxmlformats.org/officeDocument/2006/relationships/slide" Target="slide6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3.xml"/><Relationship Id="rId10" Type="http://schemas.openxmlformats.org/officeDocument/2006/relationships/slide" Target="slide10.xml"/><Relationship Id="rId4" Type="http://schemas.openxmlformats.org/officeDocument/2006/relationships/slide" Target="slide2.xml"/><Relationship Id="rId9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spolitova.ucoz.ru/8/risunok2.png" TargetMode="External"/><Relationship Id="rId3" Type="http://schemas.openxmlformats.org/officeDocument/2006/relationships/hyperlink" Target="http://spolitova.ucoz.ru/fon/14.jpg" TargetMode="External"/><Relationship Id="rId7" Type="http://schemas.openxmlformats.org/officeDocument/2006/relationships/hyperlink" Target="http://spolitova.ucoz.ru/8/risunok1.png" TargetMode="External"/><Relationship Id="rId2" Type="http://schemas.openxmlformats.org/officeDocument/2006/relationships/hyperlink" Target="http://www.it-n.ru/about.aspx?cat_no=24651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kolesnikova.ucoz.ru/N-butane_3D.png" TargetMode="External"/><Relationship Id="rId11" Type="http://schemas.openxmlformats.org/officeDocument/2006/relationships/hyperlink" Target="http://spolitova.ucoz.ru/8/risunok5.png" TargetMode="External"/><Relationship Id="rId5" Type="http://schemas.openxmlformats.org/officeDocument/2006/relationships/hyperlink" Target="http://hiraike.sakura.ne.jp/venus/harima/takuwa/pic/water_molecule.png" TargetMode="External"/><Relationship Id="rId10" Type="http://schemas.openxmlformats.org/officeDocument/2006/relationships/hyperlink" Target="http://spolitova.ucoz.ru/8/risunok4.png" TargetMode="External"/><Relationship Id="rId4" Type="http://schemas.openxmlformats.org/officeDocument/2006/relationships/hyperlink" Target="http://plahutab.edublogs.org/files/2011/01/641px-Phosphoric-acid-3D-vdW-2fxl1rx-300x280.png" TargetMode="External"/><Relationship Id="rId9" Type="http://schemas.openxmlformats.org/officeDocument/2006/relationships/hyperlink" Target="http://spolitova.ucoz.ru/8/risunok3.pn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1.xml"/><Relationship Id="rId7" Type="http://schemas.openxmlformats.org/officeDocument/2006/relationships/slide" Target="slide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3.xml"/><Relationship Id="rId4" Type="http://schemas.openxmlformats.org/officeDocument/2006/relationships/slide" Target="slide2.xml"/><Relationship Id="rId9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5.jpeg"/><Relationship Id="rId7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11" Type="http://schemas.openxmlformats.org/officeDocument/2006/relationships/slide" Target="slide8.xml"/><Relationship Id="rId5" Type="http://schemas.openxmlformats.org/officeDocument/2006/relationships/slide" Target="slide1.xml"/><Relationship Id="rId10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1.xml"/><Relationship Id="rId7" Type="http://schemas.openxmlformats.org/officeDocument/2006/relationships/slide" Target="slide6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3.xml"/><Relationship Id="rId4" Type="http://schemas.openxmlformats.org/officeDocument/2006/relationships/slide" Target="slide2.xml"/><Relationship Id="rId9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7.xml"/><Relationship Id="rId7" Type="http://schemas.openxmlformats.org/officeDocument/2006/relationships/slide" Target="slide3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8.png"/><Relationship Id="rId7" Type="http://schemas.openxmlformats.org/officeDocument/2006/relationships/slide" Target="slide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slide" Target="slide2.xml"/><Relationship Id="rId10" Type="http://schemas.openxmlformats.org/officeDocument/2006/relationships/slide" Target="slide8.xml"/><Relationship Id="rId4" Type="http://schemas.openxmlformats.org/officeDocument/2006/relationships/slide" Target="slide1.xml"/><Relationship Id="rId9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10.jpeg"/><Relationship Id="rId7" Type="http://schemas.openxmlformats.org/officeDocument/2006/relationships/slide" Target="slide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slide" Target="slide2.xml"/><Relationship Id="rId10" Type="http://schemas.openxmlformats.org/officeDocument/2006/relationships/slide" Target="slide8.xml"/><Relationship Id="rId4" Type="http://schemas.openxmlformats.org/officeDocument/2006/relationships/slide" Target="slide1.xml"/><Relationship Id="rId9" Type="http://schemas.openxmlformats.org/officeDocument/2006/relationships/slide" Target="slid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12.png"/><Relationship Id="rId7" Type="http://schemas.openxmlformats.org/officeDocument/2006/relationships/slide" Target="slide5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slide" Target="slide2.xml"/><Relationship Id="rId10" Type="http://schemas.openxmlformats.org/officeDocument/2006/relationships/slide" Target="slide8.xml"/><Relationship Id="rId4" Type="http://schemas.openxmlformats.org/officeDocument/2006/relationships/slide" Target="slide1.xml"/><Relationship Id="rId9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6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politova.ucoz.ru/" TargetMode="External"/><Relationship Id="rId5" Type="http://schemas.openxmlformats.org/officeDocument/2006/relationships/hyperlink" Target="mailto:Politova11@yandex.ru" TargetMode="Externa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2214554"/>
            <a:ext cx="7058020" cy="1470025"/>
          </a:xfrm>
        </p:spPr>
        <p:txBody>
          <a:bodyPr/>
          <a:lstStyle/>
          <a:p>
            <a:r>
              <a:rPr lang="ru-RU" b="1" cap="all" dirty="0" smtClean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Химические формулы</a:t>
            </a:r>
            <a:endParaRPr lang="ru-RU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>
            <a:hlinkClick r:id="rId2" action="ppaction://hlinksldjump"/>
          </p:cNvPr>
          <p:cNvSpPr/>
          <p:nvPr/>
        </p:nvSpPr>
        <p:spPr>
          <a:xfrm>
            <a:off x="2428860" y="5464983"/>
            <a:ext cx="2571768" cy="571504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Информация об авторе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857356" y="0"/>
            <a:ext cx="7286644" cy="900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57150"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1" i="0" u="none" strike="noStrike" kern="1200" cap="all" normalizeH="0" baseline="0" noProof="0" dirty="0" smtClean="0">
              <a:ln w="9000" cmpd="sng">
                <a:solidFill>
                  <a:srgbClr val="C00000"/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>
            <a:hlinkClick r:id="rId4" action="ppaction://hlinksldjump"/>
          </p:cNvPr>
          <p:cNvSpPr/>
          <p:nvPr/>
        </p:nvSpPr>
        <p:spPr>
          <a:xfrm>
            <a:off x="0" y="125014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Химическая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>
            <a:hlinkClick r:id="rId5" action="ppaction://hlinksldjump"/>
          </p:cNvPr>
          <p:cNvSpPr/>
          <p:nvPr/>
        </p:nvSpPr>
        <p:spPr>
          <a:xfrm>
            <a:off x="0" y="214311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Простейшая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>
            <a:hlinkClick r:id="rId6" action="ppaction://hlinksldjump"/>
          </p:cNvPr>
          <p:cNvSpPr/>
          <p:nvPr/>
        </p:nvSpPr>
        <p:spPr>
          <a:xfrm>
            <a:off x="0" y="303609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Молекулярная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>
            <a:hlinkClick r:id="rId7" action="ppaction://hlinksldjump"/>
          </p:cNvPr>
          <p:cNvSpPr/>
          <p:nvPr/>
        </p:nvSpPr>
        <p:spPr>
          <a:xfrm>
            <a:off x="0" y="392906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воды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>
            <a:hlinkClick r:id="rId8" action="ppaction://hlinksldjump"/>
          </p:cNvPr>
          <p:cNvSpPr/>
          <p:nvPr/>
        </p:nvSpPr>
        <p:spPr>
          <a:xfrm>
            <a:off x="0" y="482204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фосфорной кислоты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>
            <a:hlinkClick r:id="rId9" action="ppaction://hlinksldjump"/>
          </p:cNvPr>
          <p:cNvSpPr/>
          <p:nvPr/>
        </p:nvSpPr>
        <p:spPr>
          <a:xfrm>
            <a:off x="0" y="571501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бутана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>
            <a:hlinkClick r:id="rId10" action="ppaction://hlinksldjump"/>
          </p:cNvPr>
          <p:cNvSpPr/>
          <p:nvPr/>
        </p:nvSpPr>
        <p:spPr>
          <a:xfrm>
            <a:off x="5429256" y="5464983"/>
            <a:ext cx="2571768" cy="571504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Информационные источники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1857356" y="1142984"/>
            <a:ext cx="7286644" cy="900000"/>
          </a:xfrm>
          <a:prstGeom prst="rect">
            <a:avLst/>
          </a:prstGeom>
          <a:noFill/>
          <a:ln w="57150"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i="0" u="none" strike="noStrike" kern="1200" normalizeH="0" baseline="0" noProof="0" dirty="0" smtClean="0">
                <a:uLnTx/>
                <a:uFillTx/>
                <a:latin typeface="Arial" pitchFamily="34" charset="0"/>
                <a:cs typeface="Arial" pitchFamily="34" charset="0"/>
              </a:rPr>
              <a:t>Сеть</a:t>
            </a:r>
            <a:r>
              <a:rPr kumimoji="0" lang="ru-RU" sz="2400" i="0" u="none" strike="noStrike" kern="1200" normalizeH="0" noProof="0" dirty="0" smtClean="0">
                <a:uLnTx/>
                <a:uFillTx/>
                <a:latin typeface="Arial" pitchFamily="34" charset="0"/>
                <a:cs typeface="Arial" pitchFamily="34" charset="0"/>
              </a:rPr>
              <a:t> творческих учителей</a:t>
            </a:r>
            <a:endParaRPr kumimoji="0" lang="ru-RU" sz="2400" i="0" u="none" strike="noStrike" kern="1200" normalizeH="0" baseline="0" noProof="0" dirty="0" smtClean="0"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857356" y="928670"/>
          <a:ext cx="3643322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22"/>
              </a:tblGrid>
              <a:tr h="1857388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hlinkClick r:id="rId2"/>
                        </a:rPr>
                        <a:t>баннер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hlinkClick r:id="rId2"/>
                        </a:rPr>
                        <a:t> портала</a:t>
                      </a:r>
                      <a:endParaRPr lang="en-US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hlinkClick r:id="rId3"/>
                        </a:rPr>
                        <a:t>фон</a:t>
                      </a:r>
                      <a:endParaRPr lang="ru-RU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hlinkClick r:id="rId4"/>
                        </a:rPr>
                        <a:t>фосфорная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hlinkClick r:id="rId4"/>
                        </a:rPr>
                        <a:t> кислота</a:t>
                      </a:r>
                      <a:endParaRPr lang="ru-RU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hlinkClick r:id="rId5"/>
                        </a:rPr>
                        <a:t>молекула воды</a:t>
                      </a:r>
                      <a:endParaRPr lang="ru-RU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hlinkClick r:id="rId6"/>
                        </a:rPr>
                        <a:t>бутан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hlinkClick r:id="rId7"/>
                        </a:rPr>
                        <a:t>рисунок 1</a:t>
                      </a:r>
                      <a:endParaRPr lang="ru-RU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hlinkClick r:id="rId8"/>
                        </a:rPr>
                        <a:t>рисунок 2</a:t>
                      </a:r>
                      <a:endParaRPr lang="ru-RU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hlinkClick r:id="rId9"/>
                        </a:rPr>
                        <a:t>рисунок 3</a:t>
                      </a:r>
                      <a:endParaRPr lang="ru-RU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hlinkClick r:id="rId10"/>
                        </a:rPr>
                        <a:t>рисунок 4</a:t>
                      </a:r>
                      <a:endParaRPr lang="ru-RU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hlinkClick r:id="rId11"/>
                        </a:rPr>
                        <a:t>рисунок 5</a:t>
                      </a:r>
                      <a:endParaRPr lang="ru-RU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857356" y="0"/>
            <a:ext cx="7286644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Информационные источники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Умножение 3">
            <a:hlinkClick r:id="" action="ppaction://hlinkshowjump?jump=endshow"/>
          </p:cNvPr>
          <p:cNvSpPr/>
          <p:nvPr/>
        </p:nvSpPr>
        <p:spPr>
          <a:xfrm>
            <a:off x="8640000" y="0"/>
            <a:ext cx="504000" cy="504000"/>
          </a:xfrm>
          <a:prstGeom prst="mathMultiply">
            <a:avLst/>
          </a:prstGeom>
          <a:solidFill>
            <a:srgbClr val="0033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 начало 6">
            <a:hlinkClick r:id="" action="ppaction://hlinkshowjump?jump=firstslide" highlightClick="1"/>
          </p:cNvPr>
          <p:cNvSpPr/>
          <p:nvPr/>
        </p:nvSpPr>
        <p:spPr>
          <a:xfrm>
            <a:off x="8358214" y="6143644"/>
            <a:ext cx="500034" cy="470912"/>
          </a:xfrm>
          <a:prstGeom prst="actionButtonBeginning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57356" y="0"/>
            <a:ext cx="6786610" cy="857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Химическая формула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00232" y="1000108"/>
            <a:ext cx="7000924" cy="2714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обозначения химических веществ используют химические формулы.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Информация о веществе может быть разной, поэтому существуют разные типы химических формул.</a:t>
            </a:r>
            <a:b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зависимости от полноты информации химические формулы делятся на четыре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основных типа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 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простейшие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 молекулярные, структурные и 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пространственные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71670" y="50006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Простейшая формула воды (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dirty="0">
                <a:latin typeface="Arial" pitchFamily="34" charset="0"/>
                <a:cs typeface="Arial" pitchFamily="34" charset="0"/>
              </a:rPr>
              <a:t>) показывает, что в состав воды входит элемент водород (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dirty="0">
                <a:latin typeface="Arial" pitchFamily="34" charset="0"/>
                <a:cs typeface="Arial" pitchFamily="34" charset="0"/>
              </a:rPr>
              <a:t>) и элемент кислород (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</a:t>
            </a:r>
            <a:r>
              <a:rPr lang="ru-RU" dirty="0"/>
              <a:t> </a:t>
            </a:r>
          </a:p>
        </p:txBody>
      </p:sp>
      <p:grpSp>
        <p:nvGrpSpPr>
          <p:cNvPr id="25" name="Группа 24"/>
          <p:cNvGrpSpPr/>
          <p:nvPr/>
        </p:nvGrpSpPr>
        <p:grpSpPr>
          <a:xfrm>
            <a:off x="2428860" y="3214686"/>
            <a:ext cx="6429420" cy="3429024"/>
            <a:chOff x="2428860" y="3214686"/>
            <a:chExt cx="6429420" cy="3429024"/>
          </a:xfrm>
        </p:grpSpPr>
        <p:pic>
          <p:nvPicPr>
            <p:cNvPr id="17410" name="Picture 2" descr="http://mynews-in.net/upload/news/2012/05/25/3180997_1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29454" y="4500570"/>
              <a:ext cx="1714511" cy="1285884"/>
            </a:xfrm>
            <a:prstGeom prst="rect">
              <a:avLst/>
            </a:prstGeom>
            <a:noFill/>
            <a:ln w="76200">
              <a:solidFill>
                <a:srgbClr val="0000FF"/>
              </a:solidFill>
            </a:ln>
            <a:effectLst>
              <a:outerShdw dist="101600" dir="2400000" algn="ctr" rotWithShape="0">
                <a:schemeClr val="bg1">
                  <a:alpha val="50000"/>
                </a:schemeClr>
              </a:outerShdw>
            </a:effectLst>
          </p:spPr>
        </p:pic>
        <p:cxnSp>
          <p:nvCxnSpPr>
            <p:cNvPr id="9" name="Прямая со стрелкой 8"/>
            <p:cNvCxnSpPr>
              <a:stCxn id="10" idx="3"/>
              <a:endCxn id="17410" idx="1"/>
            </p:cNvCxnSpPr>
            <p:nvPr/>
          </p:nvCxnSpPr>
          <p:spPr>
            <a:xfrm>
              <a:off x="5000628" y="4071942"/>
              <a:ext cx="1928826" cy="107157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Прямоугольник 9"/>
            <p:cNvSpPr/>
            <p:nvPr/>
          </p:nvSpPr>
          <p:spPr>
            <a:xfrm>
              <a:off x="2428860" y="3786190"/>
              <a:ext cx="2571768" cy="57150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Простейшая формула воды</a:t>
              </a:r>
              <a:endPara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500826" y="3214686"/>
              <a:ext cx="2286016" cy="57150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Символ водорода</a:t>
              </a:r>
              <a:endPara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7" name="Прямая со стрелкой 16"/>
            <p:cNvCxnSpPr>
              <a:stCxn id="14" idx="2"/>
            </p:cNvCxnSpPr>
            <p:nvPr/>
          </p:nvCxnSpPr>
          <p:spPr>
            <a:xfrm rot="5400000">
              <a:off x="6929454" y="4286256"/>
              <a:ext cx="1214446" cy="214314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Прямоугольник 19"/>
            <p:cNvSpPr/>
            <p:nvPr/>
          </p:nvSpPr>
          <p:spPr>
            <a:xfrm>
              <a:off x="6572264" y="6072206"/>
              <a:ext cx="2286016" cy="57150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Символ кислорода</a:t>
              </a:r>
              <a:endPara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" name="Прямая со стрелкой 20"/>
            <p:cNvCxnSpPr>
              <a:stCxn id="20" idx="0"/>
            </p:cNvCxnSpPr>
            <p:nvPr/>
          </p:nvCxnSpPr>
          <p:spPr>
            <a:xfrm rot="5400000" flipH="1" flipV="1">
              <a:off x="7465239" y="5250669"/>
              <a:ext cx="1071570" cy="571504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Прямоугольник 26">
            <a:hlinkClick r:id="rId3" action="ppaction://hlinksldjump"/>
          </p:cNvPr>
          <p:cNvSpPr/>
          <p:nvPr/>
        </p:nvSpPr>
        <p:spPr>
          <a:xfrm>
            <a:off x="0" y="35716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Титульный слайд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>
            <a:hlinkClick r:id="rId4" action="ppaction://hlinksldjump"/>
          </p:cNvPr>
          <p:cNvSpPr/>
          <p:nvPr/>
        </p:nvSpPr>
        <p:spPr>
          <a:xfrm>
            <a:off x="0" y="125014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Химическая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>
            <a:hlinkClick r:id="rId5" action="ppaction://hlinksldjump"/>
          </p:cNvPr>
          <p:cNvSpPr/>
          <p:nvPr/>
        </p:nvSpPr>
        <p:spPr>
          <a:xfrm>
            <a:off x="0" y="214311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Простейшая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>
            <a:hlinkClick r:id="rId6" action="ppaction://hlinksldjump"/>
          </p:cNvPr>
          <p:cNvSpPr/>
          <p:nvPr/>
        </p:nvSpPr>
        <p:spPr>
          <a:xfrm>
            <a:off x="0" y="303609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Молекулярная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>
            <a:hlinkClick r:id="rId7" action="ppaction://hlinksldjump"/>
          </p:cNvPr>
          <p:cNvSpPr/>
          <p:nvPr/>
        </p:nvSpPr>
        <p:spPr>
          <a:xfrm>
            <a:off x="0" y="392906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воды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>
            <a:hlinkClick r:id="rId8" action="ppaction://hlinksldjump"/>
          </p:cNvPr>
          <p:cNvSpPr/>
          <p:nvPr/>
        </p:nvSpPr>
        <p:spPr>
          <a:xfrm>
            <a:off x="0" y="482204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фосфорной кислоты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>
            <a:hlinkClick r:id="rId9" action="ppaction://hlinksldjump"/>
          </p:cNvPr>
          <p:cNvSpPr/>
          <p:nvPr/>
        </p:nvSpPr>
        <p:spPr>
          <a:xfrm>
            <a:off x="0" y="571501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бутана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Умножение 21">
            <a:hlinkClick r:id="" action="ppaction://hlinkshowjump?jump=endshow"/>
          </p:cNvPr>
          <p:cNvSpPr/>
          <p:nvPr/>
        </p:nvSpPr>
        <p:spPr>
          <a:xfrm>
            <a:off x="8640000" y="0"/>
            <a:ext cx="504000" cy="504000"/>
          </a:xfrm>
          <a:prstGeom prst="mathMultiply">
            <a:avLst/>
          </a:prstGeom>
          <a:solidFill>
            <a:srgbClr val="0033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0000" y="2700000"/>
            <a:ext cx="5406705" cy="383406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857356" y="0"/>
            <a:ext cx="6786610" cy="857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Простейшая формула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00232" y="1000108"/>
            <a:ext cx="7000924" cy="1785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ростейшая формула – 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химическая формула, составленная из символов химических элементов и таких подстрочных индексов, отношение которых равно отношению чисел атомов соответствующих элементов в этом веществе.</a:t>
            </a:r>
          </a:p>
          <a:p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4" descr="http://1.i2g.ru/0/images/diet/dobavki/e3/38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39052" y="2071678"/>
            <a:ext cx="1404948" cy="1053711"/>
          </a:xfrm>
          <a:prstGeom prst="rect">
            <a:avLst/>
          </a:prstGeom>
          <a:noFill/>
        </p:spPr>
      </p:pic>
      <p:sp useBgFill="1">
        <p:nvSpPr>
          <p:cNvPr id="9" name="Пятиугольник 8">
            <a:hlinkClick r:id="rId4" action="ppaction://hlinksldjump"/>
          </p:cNvPr>
          <p:cNvSpPr/>
          <p:nvPr/>
        </p:nvSpPr>
        <p:spPr>
          <a:xfrm rot="20180692" flipH="1">
            <a:off x="6888634" y="4449216"/>
            <a:ext cx="2000264" cy="571504"/>
          </a:xfrm>
          <a:prstGeom prst="homePlat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Разъяснения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Умножение 9">
            <a:hlinkClick r:id="" action="ppaction://hlinkshowjump?jump=endshow"/>
          </p:cNvPr>
          <p:cNvSpPr/>
          <p:nvPr/>
        </p:nvSpPr>
        <p:spPr>
          <a:xfrm>
            <a:off x="8640000" y="0"/>
            <a:ext cx="504000" cy="504000"/>
          </a:xfrm>
          <a:prstGeom prst="mathMultiply">
            <a:avLst/>
          </a:prstGeom>
          <a:solidFill>
            <a:srgbClr val="0033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5" action="ppaction://hlinksldjump"/>
          </p:cNvPr>
          <p:cNvSpPr/>
          <p:nvPr/>
        </p:nvSpPr>
        <p:spPr>
          <a:xfrm>
            <a:off x="0" y="35716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Титульный слайд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>
            <a:hlinkClick r:id="rId6" action="ppaction://hlinksldjump"/>
          </p:cNvPr>
          <p:cNvSpPr/>
          <p:nvPr/>
        </p:nvSpPr>
        <p:spPr>
          <a:xfrm>
            <a:off x="0" y="125014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Химическая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>
            <a:hlinkClick r:id="rId7" action="ppaction://hlinksldjump"/>
          </p:cNvPr>
          <p:cNvSpPr/>
          <p:nvPr/>
        </p:nvSpPr>
        <p:spPr>
          <a:xfrm>
            <a:off x="0" y="214311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Простейшая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>
            <a:hlinkClick r:id="rId8" action="ppaction://hlinksldjump"/>
          </p:cNvPr>
          <p:cNvSpPr/>
          <p:nvPr/>
        </p:nvSpPr>
        <p:spPr>
          <a:xfrm>
            <a:off x="0" y="303609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Молекулярная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>
            <a:hlinkClick r:id="rId9" action="ppaction://hlinksldjump"/>
          </p:cNvPr>
          <p:cNvSpPr/>
          <p:nvPr/>
        </p:nvSpPr>
        <p:spPr>
          <a:xfrm>
            <a:off x="0" y="392906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воды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>
            <a:hlinkClick r:id="rId10" action="ppaction://hlinksldjump"/>
          </p:cNvPr>
          <p:cNvSpPr/>
          <p:nvPr/>
        </p:nvSpPr>
        <p:spPr>
          <a:xfrm>
            <a:off x="0" y="482204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фосфорной кислоты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>
            <a:hlinkClick r:id="rId11" action="ppaction://hlinksldjump"/>
          </p:cNvPr>
          <p:cNvSpPr/>
          <p:nvPr/>
        </p:nvSpPr>
        <p:spPr>
          <a:xfrm>
            <a:off x="0" y="571501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бутана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0000" y="2700000"/>
            <a:ext cx="5406705" cy="383406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857356" y="0"/>
            <a:ext cx="6786610" cy="857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Простейшая формула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 useBgFill="1">
        <p:nvSpPr>
          <p:cNvPr id="6" name="Стрелка вниз 5"/>
          <p:cNvSpPr/>
          <p:nvPr/>
        </p:nvSpPr>
        <p:spPr>
          <a:xfrm flipH="1">
            <a:off x="4143372" y="2214554"/>
            <a:ext cx="3000396" cy="785818"/>
          </a:xfrm>
          <a:prstGeom prst="downArrow">
            <a:avLst>
              <a:gd name="adj1" fmla="val 82653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Разъяснения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00232" y="1000108"/>
            <a:ext cx="7000924" cy="1785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Простейшая формула фосфорной кислоты (Н</a:t>
            </a:r>
            <a:r>
              <a:rPr lang="ru-RU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РО</a:t>
            </a:r>
            <a:r>
              <a:rPr lang="ru-RU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показывает, что в состав фосфорной кислоты входят атомы </a:t>
            </a: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водорода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атомы </a:t>
            </a: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фосфора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и атомы </a:t>
            </a: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кислорода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причем отношение чисел атомов этих элементов в любой порции фосфорной кислоты равно 3:1:4, то есть</a:t>
            </a:r>
          </a:p>
          <a:p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множение 6">
            <a:hlinkClick r:id="" action="ppaction://hlinkshowjump?jump=endshow"/>
          </p:cNvPr>
          <p:cNvSpPr/>
          <p:nvPr/>
        </p:nvSpPr>
        <p:spPr>
          <a:xfrm>
            <a:off x="8640000" y="0"/>
            <a:ext cx="504000" cy="504000"/>
          </a:xfrm>
          <a:prstGeom prst="mathMultiply">
            <a:avLst/>
          </a:prstGeom>
          <a:solidFill>
            <a:srgbClr val="0033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rId3" action="ppaction://hlinksldjump"/>
          </p:cNvPr>
          <p:cNvSpPr/>
          <p:nvPr/>
        </p:nvSpPr>
        <p:spPr>
          <a:xfrm>
            <a:off x="0" y="35716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Титульный слайд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>
            <a:hlinkClick r:id="rId4" action="ppaction://hlinksldjump"/>
          </p:cNvPr>
          <p:cNvSpPr/>
          <p:nvPr/>
        </p:nvSpPr>
        <p:spPr>
          <a:xfrm>
            <a:off x="0" y="125014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Химическая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>
            <a:hlinkClick r:id="rId5" action="ppaction://hlinksldjump"/>
          </p:cNvPr>
          <p:cNvSpPr/>
          <p:nvPr/>
        </p:nvSpPr>
        <p:spPr>
          <a:xfrm>
            <a:off x="0" y="214311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Простейшая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>
            <a:hlinkClick r:id="rId6" action="ppaction://hlinksldjump"/>
          </p:cNvPr>
          <p:cNvSpPr/>
          <p:nvPr/>
        </p:nvSpPr>
        <p:spPr>
          <a:xfrm>
            <a:off x="0" y="303609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Молекулярная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>
            <a:hlinkClick r:id="rId7" action="ppaction://hlinksldjump"/>
          </p:cNvPr>
          <p:cNvSpPr/>
          <p:nvPr/>
        </p:nvSpPr>
        <p:spPr>
          <a:xfrm>
            <a:off x="0" y="392906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воды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>
            <a:hlinkClick r:id="rId8" action="ppaction://hlinksldjump"/>
          </p:cNvPr>
          <p:cNvSpPr/>
          <p:nvPr/>
        </p:nvSpPr>
        <p:spPr>
          <a:xfrm>
            <a:off x="0" y="482204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фосфорной кислоты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>
            <a:hlinkClick r:id="rId9" action="ppaction://hlinksldjump"/>
          </p:cNvPr>
          <p:cNvSpPr/>
          <p:nvPr/>
        </p:nvSpPr>
        <p:spPr>
          <a:xfrm>
            <a:off x="0" y="571501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бутана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57356" y="0"/>
            <a:ext cx="6786610" cy="857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Молекулярная формула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00232" y="1000108"/>
            <a:ext cx="7000924" cy="1785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4C3C28"/>
                </a:solidFill>
                <a:latin typeface="san-seriff"/>
              </a:rPr>
              <a:t>Молекулярная формула</a:t>
            </a:r>
            <a:r>
              <a:rPr lang="ru-RU" dirty="0" smtClean="0">
                <a:solidFill>
                  <a:srgbClr val="4C3C28"/>
                </a:solidFill>
                <a:latin typeface="san-seriff"/>
              </a:rPr>
              <a:t> – химическая формула, составленная из символов химических элементов и таких подстрочных индексов, каждый из которых равен числу атомов соответствующего элемента в молекуле вещества.</a:t>
            </a:r>
          </a:p>
          <a:p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 useBgFill="1">
        <p:nvSpPr>
          <p:cNvPr id="8" name="Стрелка вниз 7"/>
          <p:cNvSpPr/>
          <p:nvPr/>
        </p:nvSpPr>
        <p:spPr>
          <a:xfrm flipH="1">
            <a:off x="4143372" y="2214554"/>
            <a:ext cx="3000396" cy="785818"/>
          </a:xfrm>
          <a:prstGeom prst="downArrow">
            <a:avLst>
              <a:gd name="adj1" fmla="val 82653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Примеры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>
            <a:hlinkClick r:id="rId2" action="ppaction://hlinksldjump"/>
          </p:cNvPr>
          <p:cNvSpPr/>
          <p:nvPr/>
        </p:nvSpPr>
        <p:spPr>
          <a:xfrm>
            <a:off x="4357686" y="3286124"/>
            <a:ext cx="2808000" cy="571504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Молекулярная формула воды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>
            <a:hlinkClick r:id="rId3" action="ppaction://hlinksldjump"/>
          </p:cNvPr>
          <p:cNvSpPr/>
          <p:nvPr/>
        </p:nvSpPr>
        <p:spPr>
          <a:xfrm>
            <a:off x="4357686" y="4179099"/>
            <a:ext cx="2808000" cy="571504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Молекулярная формула фосфорной кислоты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>
            <a:hlinkClick r:id="rId4" action="ppaction://hlinksldjump"/>
          </p:cNvPr>
          <p:cNvSpPr/>
          <p:nvPr/>
        </p:nvSpPr>
        <p:spPr>
          <a:xfrm>
            <a:off x="4357686" y="5072074"/>
            <a:ext cx="2808000" cy="571504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Молекулярная формула бутана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Умножение 8">
            <a:hlinkClick r:id="" action="ppaction://hlinkshowjump?jump=endshow"/>
          </p:cNvPr>
          <p:cNvSpPr/>
          <p:nvPr/>
        </p:nvSpPr>
        <p:spPr>
          <a:xfrm>
            <a:off x="8640000" y="0"/>
            <a:ext cx="504000" cy="504000"/>
          </a:xfrm>
          <a:prstGeom prst="mathMultiply">
            <a:avLst/>
          </a:prstGeom>
          <a:solidFill>
            <a:srgbClr val="0033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5" action="ppaction://hlinksldjump"/>
          </p:cNvPr>
          <p:cNvSpPr/>
          <p:nvPr/>
        </p:nvSpPr>
        <p:spPr>
          <a:xfrm>
            <a:off x="0" y="35716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Титульный слайд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>
            <a:hlinkClick r:id="rId6" action="ppaction://hlinksldjump"/>
          </p:cNvPr>
          <p:cNvSpPr/>
          <p:nvPr/>
        </p:nvSpPr>
        <p:spPr>
          <a:xfrm>
            <a:off x="0" y="125014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Химическая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>
            <a:hlinkClick r:id="rId7" action="ppaction://hlinksldjump"/>
          </p:cNvPr>
          <p:cNvSpPr/>
          <p:nvPr/>
        </p:nvSpPr>
        <p:spPr>
          <a:xfrm>
            <a:off x="0" y="214311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Простейшая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>
            <a:hlinkClick r:id="rId8" action="ppaction://hlinksldjump"/>
          </p:cNvPr>
          <p:cNvSpPr/>
          <p:nvPr/>
        </p:nvSpPr>
        <p:spPr>
          <a:xfrm>
            <a:off x="0" y="303609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Молекулярная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>
            <a:hlinkClick r:id="rId2" action="ppaction://hlinksldjump"/>
          </p:cNvPr>
          <p:cNvSpPr/>
          <p:nvPr/>
        </p:nvSpPr>
        <p:spPr>
          <a:xfrm>
            <a:off x="0" y="392906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воды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>
            <a:hlinkClick r:id="rId3" action="ppaction://hlinksldjump"/>
          </p:cNvPr>
          <p:cNvSpPr/>
          <p:nvPr/>
        </p:nvSpPr>
        <p:spPr>
          <a:xfrm>
            <a:off x="0" y="482204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фосфорной кислоты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>
            <a:hlinkClick r:id="rId4" action="ppaction://hlinksldjump"/>
          </p:cNvPr>
          <p:cNvSpPr/>
          <p:nvPr/>
        </p:nvSpPr>
        <p:spPr>
          <a:xfrm>
            <a:off x="0" y="571501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бутана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57356" y="0"/>
            <a:ext cx="6786610" cy="857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Молекулярная формула воды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128586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Вода  H</a:t>
            </a:r>
            <a:r>
              <a:rPr lang="ru-RU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В молекуле воды:</a:t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2 атома водорода;</a:t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1 атом кислорода.</a:t>
            </a:r>
          </a:p>
        </p:txBody>
      </p:sp>
      <p:pic>
        <p:nvPicPr>
          <p:cNvPr id="7" name="Picture 2" descr="http://hiraike.sakura.ne.jp/venus/harima/takuwa/pic/water_molecu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6041" y="928670"/>
            <a:ext cx="2087959" cy="1794807"/>
          </a:xfrm>
          <a:prstGeom prst="rect">
            <a:avLst/>
          </a:prstGeom>
          <a:noFill/>
        </p:spPr>
      </p:pic>
      <p:pic>
        <p:nvPicPr>
          <p:cNvPr id="8" name="Рисунок 7" descr="Рисунок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0000" y="2700000"/>
            <a:ext cx="5406705" cy="3834067"/>
          </a:xfrm>
          <a:prstGeom prst="rect">
            <a:avLst/>
          </a:prstGeom>
        </p:spPr>
      </p:pic>
      <p:sp>
        <p:nvSpPr>
          <p:cNvPr id="9" name="Умножение 8">
            <a:hlinkClick r:id="" action="ppaction://hlinkshowjump?jump=endshow"/>
          </p:cNvPr>
          <p:cNvSpPr/>
          <p:nvPr/>
        </p:nvSpPr>
        <p:spPr>
          <a:xfrm>
            <a:off x="8640000" y="0"/>
            <a:ext cx="504000" cy="504000"/>
          </a:xfrm>
          <a:prstGeom prst="mathMultiply">
            <a:avLst/>
          </a:prstGeom>
          <a:solidFill>
            <a:srgbClr val="0033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4" action="ppaction://hlinksldjump"/>
          </p:cNvPr>
          <p:cNvSpPr/>
          <p:nvPr/>
        </p:nvSpPr>
        <p:spPr>
          <a:xfrm>
            <a:off x="0" y="35716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Титульный слайд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>
            <a:hlinkClick r:id="rId5" action="ppaction://hlinksldjump"/>
          </p:cNvPr>
          <p:cNvSpPr/>
          <p:nvPr/>
        </p:nvSpPr>
        <p:spPr>
          <a:xfrm>
            <a:off x="0" y="125014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Химическая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>
            <a:hlinkClick r:id="rId6" action="ppaction://hlinksldjump"/>
          </p:cNvPr>
          <p:cNvSpPr/>
          <p:nvPr/>
        </p:nvSpPr>
        <p:spPr>
          <a:xfrm>
            <a:off x="0" y="214311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Простейшая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>
            <a:hlinkClick r:id="rId7" action="ppaction://hlinksldjump"/>
          </p:cNvPr>
          <p:cNvSpPr/>
          <p:nvPr/>
        </p:nvSpPr>
        <p:spPr>
          <a:xfrm>
            <a:off x="0" y="303609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Молекулярная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>
            <a:hlinkClick r:id="rId8" action="ppaction://hlinksldjump"/>
          </p:cNvPr>
          <p:cNvSpPr/>
          <p:nvPr/>
        </p:nvSpPr>
        <p:spPr>
          <a:xfrm>
            <a:off x="0" y="392906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воды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>
            <a:hlinkClick r:id="rId9" action="ppaction://hlinksldjump"/>
          </p:cNvPr>
          <p:cNvSpPr/>
          <p:nvPr/>
        </p:nvSpPr>
        <p:spPr>
          <a:xfrm>
            <a:off x="0" y="482204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фосфорной кислоты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>
            <a:hlinkClick r:id="rId10" action="ppaction://hlinksldjump"/>
          </p:cNvPr>
          <p:cNvSpPr/>
          <p:nvPr/>
        </p:nvSpPr>
        <p:spPr>
          <a:xfrm>
            <a:off x="0" y="571501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бутана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57356" y="0"/>
            <a:ext cx="6786610" cy="857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Молекулярная формула фосфорной кислоты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128586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Фосфорная кислота H</a:t>
            </a:r>
            <a:r>
              <a:rPr lang="ru-RU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ru-RU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 молекуле фосфорной кислоты: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3 атома водорода;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1 атом фосфора;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4 атома кислорода.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Рисунок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0000" y="2700000"/>
            <a:ext cx="5406705" cy="3834067"/>
          </a:xfrm>
          <a:prstGeom prst="rect">
            <a:avLst/>
          </a:prstGeom>
        </p:spPr>
      </p:pic>
      <p:pic>
        <p:nvPicPr>
          <p:cNvPr id="11" name="Picture 4" descr="http://1.i2g.ru/0/images/diet/dobavki/e3/38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62733" y="857232"/>
            <a:ext cx="2381267" cy="1785950"/>
          </a:xfrm>
          <a:prstGeom prst="rect">
            <a:avLst/>
          </a:prstGeom>
          <a:noFill/>
        </p:spPr>
      </p:pic>
      <p:sp>
        <p:nvSpPr>
          <p:cNvPr id="7" name="Умножение 6">
            <a:hlinkClick r:id="" action="ppaction://hlinkshowjump?jump=endshow"/>
          </p:cNvPr>
          <p:cNvSpPr/>
          <p:nvPr/>
        </p:nvSpPr>
        <p:spPr>
          <a:xfrm>
            <a:off x="8640000" y="0"/>
            <a:ext cx="504000" cy="504000"/>
          </a:xfrm>
          <a:prstGeom prst="mathMultiply">
            <a:avLst/>
          </a:prstGeom>
          <a:solidFill>
            <a:srgbClr val="0033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0" y="35716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Титульный слайд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>
            <a:hlinkClick r:id="rId5" action="ppaction://hlinksldjump"/>
          </p:cNvPr>
          <p:cNvSpPr/>
          <p:nvPr/>
        </p:nvSpPr>
        <p:spPr>
          <a:xfrm>
            <a:off x="0" y="125014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Химическая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>
            <a:hlinkClick r:id="rId6" action="ppaction://hlinksldjump"/>
          </p:cNvPr>
          <p:cNvSpPr/>
          <p:nvPr/>
        </p:nvSpPr>
        <p:spPr>
          <a:xfrm>
            <a:off x="0" y="214311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Простейшая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>
            <a:hlinkClick r:id="rId7" action="ppaction://hlinksldjump"/>
          </p:cNvPr>
          <p:cNvSpPr/>
          <p:nvPr/>
        </p:nvSpPr>
        <p:spPr>
          <a:xfrm>
            <a:off x="0" y="303609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Молекулярная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>
            <a:hlinkClick r:id="rId8" action="ppaction://hlinksldjump"/>
          </p:cNvPr>
          <p:cNvSpPr/>
          <p:nvPr/>
        </p:nvSpPr>
        <p:spPr>
          <a:xfrm>
            <a:off x="0" y="392906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воды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>
            <a:hlinkClick r:id="rId9" action="ppaction://hlinksldjump"/>
          </p:cNvPr>
          <p:cNvSpPr/>
          <p:nvPr/>
        </p:nvSpPr>
        <p:spPr>
          <a:xfrm>
            <a:off x="0" y="482204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фосфорной кислоты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>
            <a:hlinkClick r:id="rId10" action="ppaction://hlinksldjump"/>
          </p:cNvPr>
          <p:cNvSpPr/>
          <p:nvPr/>
        </p:nvSpPr>
        <p:spPr>
          <a:xfrm>
            <a:off x="0" y="571501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бутана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57356" y="0"/>
            <a:ext cx="6786610" cy="857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Молекулярная формула бутана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128586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Бутан C</a:t>
            </a:r>
            <a:r>
              <a:rPr lang="ru-RU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ru-RU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 молекуле бутана: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4 атома углерода;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10 атомов водорода.</a:t>
            </a:r>
          </a:p>
          <a:p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Рисунок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0000" y="2700000"/>
            <a:ext cx="5406705" cy="3834067"/>
          </a:xfrm>
          <a:prstGeom prst="rect">
            <a:avLst/>
          </a:prstGeom>
        </p:spPr>
      </p:pic>
      <p:pic>
        <p:nvPicPr>
          <p:cNvPr id="25602" name="Picture 2" descr="http://gkolesnikova.ucoz.ru/N-butane_3D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794" y="714356"/>
            <a:ext cx="2643206" cy="1982405"/>
          </a:xfrm>
          <a:prstGeom prst="rect">
            <a:avLst/>
          </a:prstGeom>
          <a:noFill/>
        </p:spPr>
      </p:pic>
      <p:sp>
        <p:nvSpPr>
          <p:cNvPr id="7" name="Умножение 6">
            <a:hlinkClick r:id="" action="ppaction://hlinkshowjump?jump=endshow"/>
          </p:cNvPr>
          <p:cNvSpPr/>
          <p:nvPr/>
        </p:nvSpPr>
        <p:spPr>
          <a:xfrm>
            <a:off x="8640000" y="0"/>
            <a:ext cx="504000" cy="504000"/>
          </a:xfrm>
          <a:prstGeom prst="mathMultiply">
            <a:avLst/>
          </a:prstGeom>
          <a:solidFill>
            <a:srgbClr val="0033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rId4" action="ppaction://hlinksldjump"/>
          </p:cNvPr>
          <p:cNvSpPr/>
          <p:nvPr/>
        </p:nvSpPr>
        <p:spPr>
          <a:xfrm>
            <a:off x="0" y="35716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Титульный слайд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>
            <a:hlinkClick r:id="rId5" action="ppaction://hlinksldjump"/>
          </p:cNvPr>
          <p:cNvSpPr/>
          <p:nvPr/>
        </p:nvSpPr>
        <p:spPr>
          <a:xfrm>
            <a:off x="0" y="125014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Химическая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>
            <a:hlinkClick r:id="rId6" action="ppaction://hlinksldjump"/>
          </p:cNvPr>
          <p:cNvSpPr/>
          <p:nvPr/>
        </p:nvSpPr>
        <p:spPr>
          <a:xfrm>
            <a:off x="0" y="214311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Простейшая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>
            <a:hlinkClick r:id="rId7" action="ppaction://hlinksldjump"/>
          </p:cNvPr>
          <p:cNvSpPr/>
          <p:nvPr/>
        </p:nvSpPr>
        <p:spPr>
          <a:xfrm>
            <a:off x="0" y="303609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Молекулярная формула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>
            <a:hlinkClick r:id="rId8" action="ppaction://hlinksldjump"/>
          </p:cNvPr>
          <p:cNvSpPr/>
          <p:nvPr/>
        </p:nvSpPr>
        <p:spPr>
          <a:xfrm>
            <a:off x="0" y="392906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воды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>
            <a:hlinkClick r:id="rId9" action="ppaction://hlinksldjump"/>
          </p:cNvPr>
          <p:cNvSpPr/>
          <p:nvPr/>
        </p:nvSpPr>
        <p:spPr>
          <a:xfrm>
            <a:off x="0" y="4822041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фосфорной кислоты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>
            <a:hlinkClick r:id="rId10" action="ppaction://hlinksldjump"/>
          </p:cNvPr>
          <p:cNvSpPr/>
          <p:nvPr/>
        </p:nvSpPr>
        <p:spPr>
          <a:xfrm>
            <a:off x="0" y="5715016"/>
            <a:ext cx="1836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бутана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Группа 3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0" name="Прямоугольник 59"/>
            <p:cNvSpPr/>
            <p:nvPr/>
          </p:nvSpPr>
          <p:spPr>
            <a:xfrm rot="5400000">
              <a:off x="-2500322" y="2500322"/>
              <a:ext cx="6858000" cy="185735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8" name="Picture 6" descr="Chemical Experiment Clip Art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285720" y="285728"/>
              <a:ext cx="918601" cy="93522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" name="Picture 4" descr="Wobbly Bottle Clip Art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000100" y="1428736"/>
              <a:ext cx="648424" cy="86872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9" name="Picture 8" descr="Chemistry Lab Flasks Clip Art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1472" y="5429264"/>
              <a:ext cx="928694" cy="126370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" name="Прямоугольник 30"/>
            <p:cNvSpPr/>
            <p:nvPr/>
          </p:nvSpPr>
          <p:spPr>
            <a:xfrm>
              <a:off x="1857356" y="785794"/>
              <a:ext cx="7286644" cy="144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57"/>
          <p:cNvGrpSpPr/>
          <p:nvPr/>
        </p:nvGrpSpPr>
        <p:grpSpPr>
          <a:xfrm>
            <a:off x="1928794" y="1125125"/>
            <a:ext cx="6572296" cy="5590023"/>
            <a:chOff x="571472" y="678637"/>
            <a:chExt cx="7858180" cy="4607751"/>
          </a:xfrm>
        </p:grpSpPr>
        <p:grpSp>
          <p:nvGrpSpPr>
            <p:cNvPr id="3" name="Группа 43"/>
            <p:cNvGrpSpPr/>
            <p:nvPr/>
          </p:nvGrpSpPr>
          <p:grpSpPr>
            <a:xfrm>
              <a:off x="571472" y="678637"/>
              <a:ext cx="7000924" cy="642942"/>
              <a:chOff x="500034" y="678637"/>
              <a:chExt cx="7000924" cy="642942"/>
            </a:xfrm>
          </p:grpSpPr>
          <p:sp>
            <p:nvSpPr>
              <p:cNvPr id="4" name="Подзаголовок 2"/>
              <p:cNvSpPr txBox="1">
                <a:spLocks/>
              </p:cNvSpPr>
              <p:nvPr/>
            </p:nvSpPr>
            <p:spPr>
              <a:xfrm>
                <a:off x="2143108" y="678637"/>
                <a:ext cx="5357850" cy="642942"/>
              </a:xfrm>
              <a:prstGeom prst="rect">
                <a:avLst/>
              </a:prstGeom>
              <a:gradFill>
                <a:gsLst>
                  <a:gs pos="0">
                    <a:schemeClr val="bg1">
                      <a:lumMod val="6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85000"/>
                      <a:alpha val="0"/>
                    </a:schemeClr>
                  </a:gs>
                </a:gsLst>
                <a:path path="circle">
                  <a:fillToRect l="100000" t="100000"/>
                </a:path>
              </a:gradFill>
              <a:ln w="57150">
                <a:noFill/>
              </a:ln>
              <a:effectLst>
                <a:outerShdw dist="63500" dir="2400000" sy="-23000" kx="-800400" algn="bl" rotWithShape="0">
                  <a:srgbClr val="003300">
                    <a:alpha val="20000"/>
                  </a:srgbClr>
                </a:outerShdw>
              </a:effectLst>
            </p:spPr>
            <p:txBody>
              <a:bodyPr vert="horz" lIns="91440" tIns="45720" rIns="91440" bIns="45720" rtlCol="0">
                <a:normAutofit lnSpcReduction="10000"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Политова Светлана Викторовна</a:t>
                </a:r>
              </a:p>
            </p:txBody>
          </p:sp>
          <p:sp>
            <p:nvSpPr>
              <p:cNvPr id="43" name="Прямоугольник 42"/>
              <p:cNvSpPr/>
              <p:nvPr/>
            </p:nvSpPr>
            <p:spPr>
              <a:xfrm>
                <a:off x="500034" y="678637"/>
                <a:ext cx="1643074" cy="642942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cap="all" dirty="0" smtClean="0">
                    <a:ln w="9000" cmpd="sng">
                      <a:noFill/>
                      <a:prstDash val="solid"/>
                    </a:ln>
                    <a:solidFill>
                      <a:schemeClr val="accent2">
                        <a:lumMod val="50000"/>
                      </a:schemeClr>
                    </a:solidFill>
                    <a:effectLst>
                      <a:reflection blurRad="12700" stA="28000" endPos="45000" dist="1000" dir="5400000" sy="-100000" algn="bl" rotWithShape="0"/>
                    </a:effectLst>
                    <a:latin typeface="Arial" pitchFamily="34" charset="0"/>
                    <a:cs typeface="Arial" pitchFamily="34" charset="0"/>
                  </a:rPr>
                  <a:t>ФИО</a:t>
                </a:r>
                <a:endParaRPr lang="ru-RU" sz="2400" b="1" cap="all" dirty="0">
                  <a:ln w="9000" cmpd="sng">
                    <a:noFill/>
                    <a:prstDash val="solid"/>
                  </a:ln>
                  <a:solidFill>
                    <a:schemeClr val="accent2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Группа 47"/>
            <p:cNvGrpSpPr/>
            <p:nvPr/>
          </p:nvGrpSpPr>
          <p:grpSpPr>
            <a:xfrm>
              <a:off x="571472" y="1669839"/>
              <a:ext cx="7414346" cy="642942"/>
              <a:chOff x="500034" y="1714488"/>
              <a:chExt cx="7414346" cy="642942"/>
            </a:xfrm>
          </p:grpSpPr>
          <p:sp>
            <p:nvSpPr>
              <p:cNvPr id="46" name="Подзаголовок 2"/>
              <p:cNvSpPr txBox="1">
                <a:spLocks/>
              </p:cNvSpPr>
              <p:nvPr/>
            </p:nvSpPr>
            <p:spPr>
              <a:xfrm flipH="1">
                <a:off x="500034" y="1714488"/>
                <a:ext cx="4788000" cy="642942"/>
              </a:xfrm>
              <a:prstGeom prst="rect">
                <a:avLst/>
              </a:prstGeom>
              <a:gradFill>
                <a:gsLst>
                  <a:gs pos="0">
                    <a:schemeClr val="bg1">
                      <a:lumMod val="6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85000"/>
                      <a:alpha val="0"/>
                    </a:schemeClr>
                  </a:gs>
                </a:gsLst>
                <a:path path="circle">
                  <a:fillToRect l="100000" t="100000"/>
                </a:path>
              </a:gradFill>
              <a:ln w="57150">
                <a:noFill/>
              </a:ln>
              <a:effectLst>
                <a:outerShdw dist="63500" dir="2400000" sy="-23000" kx="-800400" algn="bl" rotWithShape="0">
                  <a:srgbClr val="003300">
                    <a:alpha val="20000"/>
                  </a:srgbClr>
                </a:outerShdw>
              </a:effectLst>
            </p:spPr>
            <p:txBody>
              <a:bodyPr vert="horz" lIns="91440" tIns="45720" rIns="91440" bIns="45720" rtlCol="0">
                <a:normAutofit lnSpcReduction="10000"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Высшее, закончила МОПИ им. Крупской</a:t>
                </a:r>
              </a:p>
            </p:txBody>
          </p:sp>
          <p:sp>
            <p:nvSpPr>
              <p:cNvPr id="47" name="Прямоугольник 46"/>
              <p:cNvSpPr/>
              <p:nvPr/>
            </p:nvSpPr>
            <p:spPr>
              <a:xfrm flipH="1">
                <a:off x="5286380" y="1714488"/>
                <a:ext cx="2628000" cy="642942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cap="all" dirty="0" smtClean="0">
                    <a:ln w="9000" cmpd="sng">
                      <a:noFill/>
                      <a:prstDash val="solid"/>
                    </a:ln>
                    <a:solidFill>
                      <a:schemeClr val="accent2">
                        <a:lumMod val="50000"/>
                      </a:schemeClr>
                    </a:solidFill>
                    <a:effectLst>
                      <a:reflection blurRad="12700" stA="28000" endPos="45000" dist="1000" dir="5400000" sy="-100000" algn="bl" rotWithShape="0"/>
                    </a:effectLst>
                    <a:latin typeface="Arial" pitchFamily="34" charset="0"/>
                    <a:cs typeface="Arial" pitchFamily="34" charset="0"/>
                  </a:rPr>
                  <a:t>Образование</a:t>
                </a:r>
                <a:endParaRPr lang="ru-RU" b="1" cap="all" dirty="0">
                  <a:ln w="9000" cmpd="sng">
                    <a:noFill/>
                    <a:prstDash val="solid"/>
                  </a:ln>
                  <a:solidFill>
                    <a:schemeClr val="accent2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Группа 48"/>
            <p:cNvGrpSpPr/>
            <p:nvPr/>
          </p:nvGrpSpPr>
          <p:grpSpPr>
            <a:xfrm>
              <a:off x="571472" y="2661041"/>
              <a:ext cx="7858180" cy="642942"/>
              <a:chOff x="500034" y="678637"/>
              <a:chExt cx="5279074" cy="642942"/>
            </a:xfrm>
          </p:grpSpPr>
          <p:sp>
            <p:nvSpPr>
              <p:cNvPr id="50" name="Подзаголовок 2"/>
              <p:cNvSpPr txBox="1">
                <a:spLocks/>
              </p:cNvSpPr>
              <p:nvPr/>
            </p:nvSpPr>
            <p:spPr>
              <a:xfrm>
                <a:off x="2143108" y="678637"/>
                <a:ext cx="3636000" cy="642942"/>
              </a:xfrm>
              <a:prstGeom prst="rect">
                <a:avLst/>
              </a:prstGeom>
              <a:gradFill>
                <a:gsLst>
                  <a:gs pos="0">
                    <a:schemeClr val="bg1">
                      <a:lumMod val="6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85000"/>
                      <a:alpha val="0"/>
                    </a:schemeClr>
                  </a:gs>
                </a:gsLst>
                <a:path path="circle">
                  <a:fillToRect l="100000" t="100000"/>
                </a:path>
              </a:gradFill>
              <a:ln w="57150">
                <a:noFill/>
              </a:ln>
              <a:effectLst>
                <a:outerShdw dist="63500" dir="2400000" sy="-23000" kx="-800400" algn="bl" rotWithShape="0">
                  <a:srgbClr val="003300">
                    <a:alpha val="20000"/>
                  </a:srgbClr>
                </a:outerShdw>
              </a:effectLst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lang="ru-RU" sz="2400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11 лет</a:t>
                </a:r>
                <a:endPara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51" name="Прямоугольник 50"/>
              <p:cNvSpPr/>
              <p:nvPr/>
            </p:nvSpPr>
            <p:spPr>
              <a:xfrm>
                <a:off x="500034" y="678637"/>
                <a:ext cx="2783512" cy="642942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cap="all" dirty="0" smtClean="0">
                    <a:ln w="9000" cmpd="sng">
                      <a:noFill/>
                      <a:prstDash val="solid"/>
                    </a:ln>
                    <a:solidFill>
                      <a:schemeClr val="accent2">
                        <a:lumMod val="50000"/>
                      </a:schemeClr>
                    </a:solidFill>
                    <a:effectLst>
                      <a:reflection blurRad="12700" stA="28000" endPos="45000" dist="1000" dir="5400000" sy="-100000" algn="bl" rotWithShape="0"/>
                    </a:effectLst>
                    <a:latin typeface="Arial" pitchFamily="34" charset="0"/>
                    <a:cs typeface="Arial" pitchFamily="34" charset="0"/>
                  </a:rPr>
                  <a:t>Педагогический стаж</a:t>
                </a:r>
                <a:endParaRPr lang="ru-RU" b="1" cap="all" dirty="0">
                  <a:ln w="9000" cmpd="sng">
                    <a:noFill/>
                    <a:prstDash val="solid"/>
                  </a:ln>
                  <a:solidFill>
                    <a:schemeClr val="accent2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Группа 51"/>
            <p:cNvGrpSpPr/>
            <p:nvPr/>
          </p:nvGrpSpPr>
          <p:grpSpPr>
            <a:xfrm flipH="1">
              <a:off x="571472" y="3652243"/>
              <a:ext cx="7000924" cy="642942"/>
              <a:chOff x="500034" y="678637"/>
              <a:chExt cx="7000924" cy="642942"/>
            </a:xfrm>
          </p:grpSpPr>
          <p:sp>
            <p:nvSpPr>
              <p:cNvPr id="53" name="Подзаголовок 2"/>
              <p:cNvSpPr txBox="1">
                <a:spLocks/>
              </p:cNvSpPr>
              <p:nvPr/>
            </p:nvSpPr>
            <p:spPr>
              <a:xfrm>
                <a:off x="2143108" y="678637"/>
                <a:ext cx="5357850" cy="642942"/>
              </a:xfrm>
              <a:prstGeom prst="rect">
                <a:avLst/>
              </a:prstGeom>
              <a:gradFill>
                <a:gsLst>
                  <a:gs pos="0">
                    <a:schemeClr val="bg1">
                      <a:lumMod val="6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85000"/>
                      <a:alpha val="0"/>
                    </a:schemeClr>
                  </a:gs>
                </a:gsLst>
                <a:path path="circle">
                  <a:fillToRect l="100000" t="100000"/>
                </a:path>
              </a:gradFill>
              <a:ln w="57150">
                <a:noFill/>
              </a:ln>
              <a:effectLst>
                <a:outerShdw dist="63500" dir="2400000" sy="-23000" kx="-800400" algn="bl" rotWithShape="0">
                  <a:srgbClr val="003300">
                    <a:alpha val="20000"/>
                  </a:srgbClr>
                </a:outerShdw>
              </a:effectLst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lang="en-US" sz="2400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  <a:hlinkClick r:id="rId5"/>
                  </a:rPr>
                  <a:t>politova11@yandex.ru</a:t>
                </a:r>
                <a:r>
                  <a:rPr lang="ru-RU" sz="2400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54" name="Прямоугольник 53"/>
              <p:cNvSpPr/>
              <p:nvPr/>
            </p:nvSpPr>
            <p:spPr>
              <a:xfrm>
                <a:off x="500034" y="678637"/>
                <a:ext cx="1643074" cy="642942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cap="all" dirty="0" smtClean="0">
                    <a:ln w="9000" cmpd="sng">
                      <a:noFill/>
                      <a:prstDash val="solid"/>
                    </a:ln>
                    <a:solidFill>
                      <a:schemeClr val="accent2">
                        <a:lumMod val="50000"/>
                      </a:schemeClr>
                    </a:solidFill>
                    <a:effectLst>
                      <a:reflection blurRad="12700" stA="28000" endPos="45000" dist="1000" dir="5400000" sy="-100000" algn="bl" rotWithShape="0"/>
                    </a:effectLst>
                    <a:latin typeface="Arial" pitchFamily="34" charset="0"/>
                    <a:cs typeface="Arial" pitchFamily="34" charset="0"/>
                  </a:rPr>
                  <a:t>e-mail</a:t>
                </a:r>
                <a:endParaRPr lang="ru-RU" b="1" cap="all" dirty="0">
                  <a:ln w="9000" cmpd="sng">
                    <a:noFill/>
                    <a:prstDash val="solid"/>
                  </a:ln>
                  <a:solidFill>
                    <a:schemeClr val="accent2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Группа 54"/>
            <p:cNvGrpSpPr/>
            <p:nvPr/>
          </p:nvGrpSpPr>
          <p:grpSpPr>
            <a:xfrm>
              <a:off x="571472" y="4643446"/>
              <a:ext cx="7000924" cy="642942"/>
              <a:chOff x="500034" y="678637"/>
              <a:chExt cx="7000924" cy="642942"/>
            </a:xfrm>
          </p:grpSpPr>
          <p:sp>
            <p:nvSpPr>
              <p:cNvPr id="56" name="Подзаголовок 2"/>
              <p:cNvSpPr txBox="1">
                <a:spLocks/>
              </p:cNvSpPr>
              <p:nvPr/>
            </p:nvSpPr>
            <p:spPr>
              <a:xfrm>
                <a:off x="2143108" y="678637"/>
                <a:ext cx="5357850" cy="642942"/>
              </a:xfrm>
              <a:prstGeom prst="rect">
                <a:avLst/>
              </a:prstGeom>
              <a:gradFill>
                <a:gsLst>
                  <a:gs pos="0">
                    <a:schemeClr val="bg1">
                      <a:lumMod val="6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85000"/>
                      <a:alpha val="0"/>
                    </a:schemeClr>
                  </a:gs>
                </a:gsLst>
                <a:path path="circle">
                  <a:fillToRect l="100000" t="100000"/>
                </a:path>
              </a:gradFill>
              <a:ln w="57150">
                <a:noFill/>
              </a:ln>
              <a:effectLst>
                <a:outerShdw dist="63500" dir="2400000" sy="-23000" kx="-800400" algn="bl" rotWithShape="0">
                  <a:srgbClr val="003300">
                    <a:alpha val="20000"/>
                  </a:srgbClr>
                </a:outerShdw>
              </a:effectLst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sz="2400" dirty="0" smtClean="0">
                    <a:hlinkClick r:id="rId6"/>
                  </a:rPr>
                  <a:t> 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  <a:hlinkClick r:id="rId6"/>
                  </a:rPr>
                  <a:t>http://spolitova.ucoz.ru/</a:t>
                </a:r>
                <a:r>
                  <a:rPr lang="en-US" sz="2400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Прямоугольник 56"/>
              <p:cNvSpPr/>
              <p:nvPr/>
            </p:nvSpPr>
            <p:spPr>
              <a:xfrm>
                <a:off x="500034" y="678637"/>
                <a:ext cx="1643074" cy="642942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cap="all" dirty="0" smtClean="0">
                    <a:ln w="9000" cmpd="sng">
                      <a:noFill/>
                      <a:prstDash val="solid"/>
                    </a:ln>
                    <a:solidFill>
                      <a:schemeClr val="accent2">
                        <a:lumMod val="50000"/>
                      </a:schemeClr>
                    </a:solidFill>
                    <a:effectLst>
                      <a:reflection blurRad="12700" stA="28000" endPos="45000" dist="1000" dir="5400000" sy="-100000" algn="bl" rotWithShape="0"/>
                    </a:effectLst>
                    <a:latin typeface="Arial" pitchFamily="34" charset="0"/>
                    <a:cs typeface="Arial" pitchFamily="34" charset="0"/>
                  </a:rPr>
                  <a:t>сайт</a:t>
                </a:r>
                <a:endParaRPr lang="ru-RU" b="1" cap="all" dirty="0">
                  <a:ln w="9000" cmpd="sng">
                    <a:noFill/>
                    <a:prstDash val="solid"/>
                  </a:ln>
                  <a:solidFill>
                    <a:schemeClr val="accent2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30" name="Picture 15" descr="D:\ФОТО\Nikon Coolpix S8000\Копия Фото xz2.jpg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0" y="2657408"/>
            <a:ext cx="1857356" cy="2639874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33" name="Управляющая кнопка: в начало 32">
            <a:hlinkClick r:id="" action="ppaction://hlinkshowjump?jump=firstslide" highlightClick="1"/>
          </p:cNvPr>
          <p:cNvSpPr/>
          <p:nvPr/>
        </p:nvSpPr>
        <p:spPr>
          <a:xfrm>
            <a:off x="8358214" y="6143644"/>
            <a:ext cx="500034" cy="470912"/>
          </a:xfrm>
          <a:prstGeom prst="actionButtonBeginning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272</Words>
  <Application>Microsoft Office PowerPoint</Application>
  <PresentationFormat>Экран (4:3)</PresentationFormat>
  <Paragraphs>110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Химические формулы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Химические формулы</dc:title>
  <dc:creator>Политова Светлана Викторовна</dc:creator>
  <cp:lastModifiedBy>Admin</cp:lastModifiedBy>
  <cp:revision>25</cp:revision>
  <dcterms:created xsi:type="dcterms:W3CDTF">2013-09-29T16:11:54Z</dcterms:created>
  <dcterms:modified xsi:type="dcterms:W3CDTF">2013-10-14T19:39:33Z</dcterms:modified>
</cp:coreProperties>
</file>