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5" r:id="rId4"/>
    <p:sldId id="276" r:id="rId5"/>
    <p:sldId id="277" r:id="rId6"/>
    <p:sldId id="279" r:id="rId7"/>
    <p:sldId id="286" r:id="rId8"/>
    <p:sldId id="288" r:id="rId9"/>
    <p:sldId id="289" r:id="rId10"/>
    <p:sldId id="282" r:id="rId11"/>
    <p:sldId id="283" r:id="rId12"/>
    <p:sldId id="284" r:id="rId13"/>
    <p:sldId id="285" r:id="rId14"/>
    <p:sldId id="259" r:id="rId15"/>
    <p:sldId id="264" r:id="rId16"/>
    <p:sldId id="265" r:id="rId17"/>
    <p:sldId id="266" r:id="rId18"/>
    <p:sldId id="267" r:id="rId19"/>
    <p:sldId id="290" r:id="rId20"/>
    <p:sldId id="291" r:id="rId21"/>
    <p:sldId id="292" r:id="rId22"/>
    <p:sldId id="293" r:id="rId23"/>
    <p:sldId id="260" r:id="rId24"/>
    <p:sldId id="268" r:id="rId25"/>
    <p:sldId id="270" r:id="rId26"/>
    <p:sldId id="271" r:id="rId27"/>
    <p:sldId id="272" r:id="rId28"/>
    <p:sldId id="273" r:id="rId29"/>
    <p:sldId id="261" r:id="rId30"/>
    <p:sldId id="262" r:id="rId31"/>
    <p:sldId id="294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99CCFF"/>
    <a:srgbClr val="0033CC"/>
    <a:srgbClr val="3366CC"/>
    <a:srgbClr val="0066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8AEC-DF99-4C42-8C1C-9FAEC9BD1528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8A0A6-BE5A-46D7-A52F-389B7424CB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8AEC-DF99-4C42-8C1C-9FAEC9BD1528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8A0A6-BE5A-46D7-A52F-389B7424CB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8AEC-DF99-4C42-8C1C-9FAEC9BD1528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8A0A6-BE5A-46D7-A52F-389B7424CB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8AEC-DF99-4C42-8C1C-9FAEC9BD1528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8A0A6-BE5A-46D7-A52F-389B7424CB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8AEC-DF99-4C42-8C1C-9FAEC9BD1528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8A0A6-BE5A-46D7-A52F-389B7424CB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8AEC-DF99-4C42-8C1C-9FAEC9BD1528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8A0A6-BE5A-46D7-A52F-389B7424CB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8AEC-DF99-4C42-8C1C-9FAEC9BD1528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8A0A6-BE5A-46D7-A52F-389B7424CB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8AEC-DF99-4C42-8C1C-9FAEC9BD1528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8A0A6-BE5A-46D7-A52F-389B7424CB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8AEC-DF99-4C42-8C1C-9FAEC9BD1528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8A0A6-BE5A-46D7-A52F-389B7424CB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8AEC-DF99-4C42-8C1C-9FAEC9BD1528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8A0A6-BE5A-46D7-A52F-389B7424CB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8AEC-DF99-4C42-8C1C-9FAEC9BD1528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8A0A6-BE5A-46D7-A52F-389B7424CB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F8AEC-DF99-4C42-8C1C-9FAEC9BD1528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8A0A6-BE5A-46D7-A52F-389B7424CB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audio" Target="file:///C:\Documents%20and%20Settings\Admin\&#1056;&#1072;&#1073;&#1086;&#1095;&#1080;&#1081;%20&#1089;&#1090;&#1086;&#1083;\&#1055;&#1086;&#1083;&#1080;&#1090;&#1086;&#1074;&#1072;%20&#1057;.&#1042;.%20&#1055;&#1086;&#1076;&#1075;&#1088;&#1091;&#1087;&#1087;&#1072;%20&#1072;&#1079;&#1086;&#1090;&#1072;.%20&#1048;&#1075;&#1088;&#1072;\&#1083;&#1072;&#1081;_&#1089;&#1086;&#1073;&#1072;&#1082;&#1080;-at_club-se.ru.mp3" TargetMode="External"/><Relationship Id="rId1" Type="http://schemas.openxmlformats.org/officeDocument/2006/relationships/audio" Target="../media/audio1.wav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55;&#1086;&#1083;&#1080;&#1090;&#1086;&#1074;&#1072;%20&#1057;.&#1042;.%20&#1055;&#1086;&#1076;&#1075;&#1088;&#1091;&#1087;&#1087;&#1072;%20&#1072;&#1079;&#1086;&#1090;&#1072;.%20&#1048;&#1075;&#1088;&#1072;\ALLKRB02MIS003.wav" TargetMode="Externa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олна 7"/>
          <p:cNvSpPr/>
          <p:nvPr/>
        </p:nvSpPr>
        <p:spPr>
          <a:xfrm>
            <a:off x="0" y="4572008"/>
            <a:ext cx="9144000" cy="1428760"/>
          </a:xfrm>
          <a:prstGeom prst="wav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Инновационные технологии обучения химии</a:t>
            </a:r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428596" y="428604"/>
            <a:ext cx="6715172" cy="1033272"/>
          </a:xfrm>
          <a:prstGeom prst="flowChartTerminator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ГБОУ СОШ № 1352 с углубленным изучением английского языка</a:t>
            </a:r>
            <a:endParaRPr lang="ru-RU" sz="2400" dirty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ый треугольник 6"/>
          <p:cNvSpPr/>
          <p:nvPr/>
        </p:nvSpPr>
        <p:spPr>
          <a:xfrm rot="16200000">
            <a:off x="8282541" y="5996541"/>
            <a:ext cx="642918" cy="1080000"/>
          </a:xfrm>
          <a:prstGeom prst="rtTriangl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6" descr="200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500958" y="500042"/>
            <a:ext cx="1173761" cy="10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ый треугольник 9"/>
          <p:cNvSpPr/>
          <p:nvPr/>
        </p:nvSpPr>
        <p:spPr>
          <a:xfrm rot="5400000">
            <a:off x="91136" y="-91136"/>
            <a:ext cx="285728" cy="468000"/>
          </a:xfrm>
          <a:prstGeom prst="rtTriangl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ый треугольник 10"/>
          <p:cNvSpPr/>
          <p:nvPr/>
        </p:nvSpPr>
        <p:spPr>
          <a:xfrm rot="5400000" flipH="1">
            <a:off x="19698" y="6409698"/>
            <a:ext cx="428604" cy="468000"/>
          </a:xfrm>
          <a:prstGeom prst="rtTriangl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214546" y="5643578"/>
            <a:ext cx="5857916" cy="914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Политова Светлана Викторовна – учитель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химии высшей квалификационной категории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14282" y="178571"/>
            <a:ext cx="8715436" cy="6500858"/>
          </a:xfrm>
          <a:prstGeom prst="roundRect">
            <a:avLst>
              <a:gd name="adj" fmla="val 327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0" y="274638"/>
            <a:ext cx="5186370" cy="11520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003">
            <a:schemeClr val="dk2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Остроумное решение</a:t>
            </a:r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500570"/>
            <a:ext cx="7215238" cy="192882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dirty="0" smtClean="0"/>
              <a:t>  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1943 году выдающийся датский химик лауреат Нобелевской премии Нильс Бор вынужден был тайно покинуть Копенгаген, оккупированный гитлеровцами. Но у него хранились две золотые  лауреатов Нобелевской премии – немецких физиков антифашистов Джеймса Франка и Макса фон Лауэ. Не рискуя брать медали с собой,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ученый сделал </a:t>
            </a: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остроумный шаг?...</a:t>
            </a:r>
            <a:endParaRPr lang="ru-RU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http://nautilus.fis.uc.pt/wwwfi/figuras/fisicos/img/bohr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 rot="21234645">
            <a:off x="857224" y="1214422"/>
            <a:ext cx="2293200" cy="2808000"/>
          </a:xfrm>
          <a:prstGeom prst="rect">
            <a:avLst/>
          </a:prstGeom>
          <a:ln w="38100" cap="sq">
            <a:solidFill>
              <a:srgbClr val="0033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AutoShape 52"/>
          <p:cNvSpPr>
            <a:spLocks noChangeArrowheads="1"/>
          </p:cNvSpPr>
          <p:nvPr/>
        </p:nvSpPr>
        <p:spPr bwMode="gray">
          <a:xfrm>
            <a:off x="3857620" y="1714488"/>
            <a:ext cx="4419600" cy="508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 algn="ctr">
            <a:solidFill>
              <a:srgbClr val="00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Нильс Бор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reeform 7"/>
          <p:cNvSpPr>
            <a:spLocks/>
          </p:cNvSpPr>
          <p:nvPr/>
        </p:nvSpPr>
        <p:spPr bwMode="gray">
          <a:xfrm rot="20541591">
            <a:off x="5715008" y="2428867"/>
            <a:ext cx="1332000" cy="1944000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flip="none" rotWithShape="1">
            <a:gsLst>
              <a:gs pos="0">
                <a:srgbClr val="99CCFF">
                  <a:shade val="30000"/>
                  <a:satMod val="115000"/>
                </a:srgbClr>
              </a:gs>
              <a:gs pos="50000">
                <a:srgbClr val="99CCFF">
                  <a:shade val="67500"/>
                  <a:satMod val="115000"/>
                </a:srgbClr>
              </a:gs>
              <a:gs pos="100000">
                <a:srgbClr val="99CCFF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214282" y="178571"/>
            <a:ext cx="8715436" cy="6500858"/>
          </a:xfrm>
          <a:prstGeom prst="roundRect">
            <a:avLst>
              <a:gd name="adj" fmla="val 327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с одним скругленным углом 4"/>
          <p:cNvSpPr/>
          <p:nvPr/>
        </p:nvSpPr>
        <p:spPr>
          <a:xfrm>
            <a:off x="839364" y="714356"/>
            <a:ext cx="3571900" cy="1188000"/>
          </a:xfrm>
          <a:prstGeom prst="round1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Покрыл их алюминиевой краской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с двумя скругленными соседними углами 7"/>
          <p:cNvSpPr/>
          <p:nvPr/>
        </p:nvSpPr>
        <p:spPr>
          <a:xfrm>
            <a:off x="839364" y="2607463"/>
            <a:ext cx="3571900" cy="1188000"/>
          </a:xfrm>
          <a:prstGeom prst="round2SameRect">
            <a:avLst/>
          </a:prstGeom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Растворил в царской водке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с двумя скругленными соседними углами 8"/>
          <p:cNvSpPr/>
          <p:nvPr/>
        </p:nvSpPr>
        <p:spPr>
          <a:xfrm>
            <a:off x="839364" y="4500570"/>
            <a:ext cx="3571900" cy="1188000"/>
          </a:xfrm>
          <a:prstGeom prst="round2Same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Покрыл слоем шоколада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3438" y="785794"/>
            <a:ext cx="428628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Варианты ответа:</a:t>
            </a:r>
            <a:endParaRPr lang="ru-RU" sz="3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57818" y="3714752"/>
            <a:ext cx="207170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Да</a:t>
            </a:r>
            <a:endParaRPr lang="ru-RU" sz="6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57818" y="5000636"/>
            <a:ext cx="207170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Нет</a:t>
            </a:r>
            <a:endParaRPr lang="ru-RU" sz="6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1" grpId="0"/>
      <p:bldP spid="11" grpId="1"/>
      <p:bldP spid="12" grpId="0"/>
      <p:bldP spid="12" grpId="1"/>
      <p:bldP spid="12" grpId="2"/>
      <p:bldP spid="12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14282" y="178571"/>
            <a:ext cx="8715436" cy="6500858"/>
          </a:xfrm>
          <a:prstGeom prst="roundRect">
            <a:avLst>
              <a:gd name="adj" fmla="val 327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256"/>
            <a:ext cx="7215238" cy="21431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На Руси мастера литейных дел умели настоять на том, чтобы заказчики на литье колоколов поставляли им в достаточном количестве медь, олово и серебро. </a:t>
            </a:r>
            <a:r>
              <a:rPr lang="ru-RU" sz="2400" dirty="0" smtClean="0">
                <a:latin typeface="Arial" pitchFamily="34" charset="0"/>
                <a:cs typeface="Arial" pitchFamily="34" charset="0"/>
                <a:hlinkClick r:id="rId2" action="ppaction://hlinksldjump"/>
              </a:rPr>
              <a:t>Как их использовали?</a:t>
            </a:r>
            <a:endParaRPr lang="ru-RU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7586" name="Picture 2" descr="http://img11.nnm.ru/8/9/f/a/2/07c5e93da4d5ca766dec23bf9c3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71472" y="1500174"/>
            <a:ext cx="4386056" cy="2988000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softEdge rad="635000"/>
          </a:effec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714744" y="285728"/>
            <a:ext cx="5186370" cy="11520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003">
            <a:schemeClr val="dk2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Остроумное решение</a:t>
            </a:r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14282" y="178571"/>
            <a:ext cx="8715436" cy="6500858"/>
          </a:xfrm>
          <a:prstGeom prst="roundRect">
            <a:avLst>
              <a:gd name="adj" fmla="val 327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642910" y="2500306"/>
            <a:ext cx="3571900" cy="1700218"/>
          </a:xfrm>
          <a:prstGeom prst="round2Same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Медь и олово</a:t>
            </a:r>
            <a:endParaRPr lang="ru-RU" sz="2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с двумя скругленными соседними углами 7"/>
          <p:cNvSpPr/>
          <p:nvPr/>
        </p:nvSpPr>
        <p:spPr>
          <a:xfrm>
            <a:off x="642910" y="4572008"/>
            <a:ext cx="3571900" cy="1700218"/>
          </a:xfrm>
          <a:prstGeom prst="round2SameRect">
            <a:avLst/>
          </a:prstGeom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Серебро</a:t>
            </a:r>
            <a:endParaRPr lang="ru-RU" sz="2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29190" y="3571876"/>
            <a:ext cx="3643338" cy="13430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Ухудшало звон колоколов</a:t>
            </a:r>
            <a:endParaRPr lang="ru-RU" sz="32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57752" y="5000636"/>
            <a:ext cx="3571900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Шли на колокола</a:t>
            </a:r>
            <a:endParaRPr lang="ru-RU" sz="32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43438" y="785794"/>
            <a:ext cx="428628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Варианты ответа:</a:t>
            </a:r>
            <a:endParaRPr lang="ru-RU" sz="3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/>
      <p:bldP spid="11" grpId="1"/>
      <p:bldP spid="12" grpId="0"/>
      <p:bldP spid="1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олна 7"/>
          <p:cNvSpPr/>
          <p:nvPr/>
        </p:nvSpPr>
        <p:spPr>
          <a:xfrm>
            <a:off x="0" y="4572008"/>
            <a:ext cx="9144000" cy="1428760"/>
          </a:xfrm>
          <a:prstGeom prst="wav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Технология </a:t>
            </a:r>
            <a:r>
              <a:rPr lang="ru-RU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разноуровневого</a:t>
            </a:r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обучения</a:t>
            </a:r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ый треугольник 6"/>
          <p:cNvSpPr/>
          <p:nvPr/>
        </p:nvSpPr>
        <p:spPr>
          <a:xfrm rot="16200000">
            <a:off x="8282541" y="5996541"/>
            <a:ext cx="642918" cy="1080000"/>
          </a:xfrm>
          <a:prstGeom prst="rtTriangl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6" descr="200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500958" y="500042"/>
            <a:ext cx="1173761" cy="10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ый треугольник 9"/>
          <p:cNvSpPr/>
          <p:nvPr/>
        </p:nvSpPr>
        <p:spPr>
          <a:xfrm rot="5400000">
            <a:off x="91136" y="-91136"/>
            <a:ext cx="285728" cy="468000"/>
          </a:xfrm>
          <a:prstGeom prst="rtTriangl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ый треугольник 10"/>
          <p:cNvSpPr/>
          <p:nvPr/>
        </p:nvSpPr>
        <p:spPr>
          <a:xfrm rot="5400000" flipH="1">
            <a:off x="19698" y="6409698"/>
            <a:ext cx="428604" cy="468000"/>
          </a:xfrm>
          <a:prstGeom prst="rtTriangl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Качество усвоения предмета</a:t>
            </a:r>
            <a:endParaRPr lang="en-US" sz="3200" dirty="0">
              <a:solidFill>
                <a:srgbClr val="0066CC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14282" y="2071678"/>
            <a:ext cx="2736000" cy="1620000"/>
            <a:chOff x="720" y="1490"/>
            <a:chExt cx="1367" cy="2348"/>
          </a:xfrm>
        </p:grpSpPr>
        <p:sp>
          <p:nvSpPr>
            <p:cNvPr id="90116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117" name="AutoShape 5"/>
            <p:cNvSpPr>
              <a:spLocks noChangeArrowheads="1"/>
            </p:cNvSpPr>
            <p:nvPr/>
          </p:nvSpPr>
          <p:spPr bwMode="gray">
            <a:xfrm>
              <a:off x="762" y="1492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118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119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120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121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129" name="Text Box 17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5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dirty="0" smtClean="0">
                  <a:latin typeface="Arial" pitchFamily="34" charset="0"/>
                  <a:cs typeface="Arial" pitchFamily="34" charset="0"/>
                </a:rPr>
                <a:t>Уровень общеобразовательной подготовки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7" name="Group 3"/>
          <p:cNvGrpSpPr>
            <a:grpSpLocks/>
          </p:cNvGrpSpPr>
          <p:nvPr/>
        </p:nvGrpSpPr>
        <p:grpSpPr bwMode="auto">
          <a:xfrm>
            <a:off x="3143240" y="2000240"/>
            <a:ext cx="2736000" cy="1620000"/>
            <a:chOff x="720" y="1315"/>
            <a:chExt cx="1367" cy="2523"/>
          </a:xfrm>
        </p:grpSpPr>
        <p:sp>
          <p:nvSpPr>
            <p:cNvPr id="48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" name="AutoShape 5"/>
            <p:cNvSpPr>
              <a:spLocks noChangeArrowheads="1"/>
            </p:cNvSpPr>
            <p:nvPr/>
          </p:nvSpPr>
          <p:spPr bwMode="gray">
            <a:xfrm>
              <a:off x="762" y="1492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" name="Oval 15"/>
            <p:cNvSpPr>
              <a:spLocks noChangeArrowheads="1"/>
            </p:cNvSpPr>
            <p:nvPr/>
          </p:nvSpPr>
          <p:spPr bwMode="gray">
            <a:xfrm>
              <a:off x="1224" y="1315"/>
              <a:ext cx="323" cy="290"/>
            </a:xfrm>
            <a:prstGeom prst="ellipse">
              <a:avLst/>
            </a:prstGeom>
            <a:noFill/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56" name="Text Box 17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51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dirty="0" smtClean="0">
                  <a:latin typeface="Arial" pitchFamily="34" charset="0"/>
                  <a:cs typeface="Arial" pitchFamily="34" charset="0"/>
                </a:rPr>
                <a:t>Уровень повышенной подготовки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7" name="Oval 34"/>
          <p:cNvSpPr>
            <a:spLocks noChangeArrowheads="1"/>
          </p:cNvSpPr>
          <p:nvPr/>
        </p:nvSpPr>
        <p:spPr bwMode="gray">
          <a:xfrm>
            <a:off x="642910" y="1214422"/>
            <a:ext cx="685800" cy="6858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>
            <a:outerShdw dist="101600" dir="11400000" rotWithShape="0">
              <a:srgbClr val="C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Oval 34"/>
          <p:cNvSpPr>
            <a:spLocks noChangeArrowheads="1"/>
          </p:cNvSpPr>
          <p:nvPr/>
        </p:nvSpPr>
        <p:spPr bwMode="gray">
          <a:xfrm>
            <a:off x="3393273" y="1214422"/>
            <a:ext cx="685800" cy="6858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>
            <a:outerShdw dist="101600" dir="11400000" rotWithShape="0">
              <a:srgbClr val="C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Oval 34"/>
          <p:cNvSpPr>
            <a:spLocks noChangeArrowheads="1"/>
          </p:cNvSpPr>
          <p:nvPr/>
        </p:nvSpPr>
        <p:spPr bwMode="gray">
          <a:xfrm>
            <a:off x="6143636" y="1214422"/>
            <a:ext cx="685800" cy="6858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>
            <a:outerShdw dist="101600" dir="11400000" rotWithShape="0">
              <a:srgbClr val="C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0" name="Group 3"/>
          <p:cNvGrpSpPr>
            <a:grpSpLocks/>
          </p:cNvGrpSpPr>
          <p:nvPr/>
        </p:nvGrpSpPr>
        <p:grpSpPr bwMode="auto">
          <a:xfrm>
            <a:off x="6072198" y="2000240"/>
            <a:ext cx="2736000" cy="1620000"/>
            <a:chOff x="720" y="1315"/>
            <a:chExt cx="1367" cy="2523"/>
          </a:xfrm>
        </p:grpSpPr>
        <p:sp>
          <p:nvSpPr>
            <p:cNvPr id="81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" name="AutoShape 5"/>
            <p:cNvSpPr>
              <a:spLocks noChangeArrowheads="1"/>
            </p:cNvSpPr>
            <p:nvPr/>
          </p:nvSpPr>
          <p:spPr bwMode="gray">
            <a:xfrm>
              <a:off x="762" y="1492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3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4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6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" name="Oval 15"/>
            <p:cNvSpPr>
              <a:spLocks noChangeArrowheads="1"/>
            </p:cNvSpPr>
            <p:nvPr/>
          </p:nvSpPr>
          <p:spPr bwMode="gray">
            <a:xfrm>
              <a:off x="1224" y="1315"/>
              <a:ext cx="323" cy="290"/>
            </a:xfrm>
            <a:prstGeom prst="ellipse">
              <a:avLst/>
            </a:prstGeom>
            <a:noFill/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8" name="Text Box 17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10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dirty="0" smtClean="0">
                  <a:latin typeface="Arial" pitchFamily="34" charset="0"/>
                  <a:cs typeface="Arial" pitchFamily="34" charset="0"/>
                </a:rPr>
                <a:t>Углубленное изучение предмета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9" name="Скругленный прямоугольник 88"/>
          <p:cNvSpPr/>
          <p:nvPr/>
        </p:nvSpPr>
        <p:spPr>
          <a:xfrm>
            <a:off x="2143108" y="3714752"/>
            <a:ext cx="4572000" cy="715089"/>
          </a:xfrm>
          <a:prstGeom prst="roundRect">
            <a:avLst/>
          </a:prstGeom>
          <a:solidFill>
            <a:srgbClr val="0066CC"/>
          </a:solidFill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Для оценки успехов учащихся определяется, как усвоено содержание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AutoShape 52"/>
          <p:cNvSpPr>
            <a:spLocks noChangeArrowheads="1"/>
          </p:cNvSpPr>
          <p:nvPr/>
        </p:nvSpPr>
        <p:spPr bwMode="gray">
          <a:xfrm>
            <a:off x="642910" y="4714884"/>
            <a:ext cx="4419600" cy="508000"/>
          </a:xfrm>
          <a:prstGeom prst="roundRect">
            <a:avLst>
              <a:gd name="adj" fmla="val 50000"/>
            </a:avLst>
          </a:prstGeom>
          <a:ln w="28575" algn="ctr">
            <a:noFill/>
            <a:round/>
            <a:headEnd/>
            <a:tailEnd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eaLnBrk="0" hangingPunct="0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 уровне воспроизведения фактов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AutoShape 52"/>
          <p:cNvSpPr>
            <a:spLocks noChangeArrowheads="1"/>
          </p:cNvSpPr>
          <p:nvPr/>
        </p:nvSpPr>
        <p:spPr bwMode="gray">
          <a:xfrm>
            <a:off x="1500166" y="5357826"/>
            <a:ext cx="4419600" cy="508000"/>
          </a:xfrm>
          <a:prstGeom prst="roundRect">
            <a:avLst>
              <a:gd name="adj" fmla="val 50000"/>
            </a:avLst>
          </a:prstGeom>
          <a:ln w="28575" algn="ctr">
            <a:noFill/>
            <a:round/>
            <a:headEnd/>
            <a:tailEnd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eaLnBrk="0" hangingPunct="0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 уровне реконструирования фактов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AutoShape 52"/>
          <p:cNvSpPr>
            <a:spLocks noChangeArrowheads="1"/>
          </p:cNvSpPr>
          <p:nvPr/>
        </p:nvSpPr>
        <p:spPr bwMode="gray">
          <a:xfrm>
            <a:off x="3143240" y="6000768"/>
            <a:ext cx="4419600" cy="508000"/>
          </a:xfrm>
          <a:prstGeom prst="roundRect">
            <a:avLst>
              <a:gd name="adj" fmla="val 50000"/>
            </a:avLst>
          </a:prstGeom>
          <a:ln w="28575" algn="ctr">
            <a:noFill/>
            <a:round/>
            <a:headEnd/>
            <a:tailEnd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eaLnBrk="0" hangingPunct="0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 вариативном уровне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Стрелка вправо 92"/>
          <p:cNvSpPr/>
          <p:nvPr/>
        </p:nvSpPr>
        <p:spPr>
          <a:xfrm>
            <a:off x="7143768" y="4857760"/>
            <a:ext cx="1332000" cy="684000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dist="101600" dir="16800000" sx="92000" sy="92000" algn="ctr" rotWithShape="0">
              <a:srgbClr val="99CC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  <a:hlinkClick r:id="rId2" action="ppaction://hlinksldjump"/>
              </a:rPr>
              <a:t>Пример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Скругленный прямоугольник 52"/>
          <p:cNvSpPr/>
          <p:nvPr/>
        </p:nvSpPr>
        <p:spPr>
          <a:xfrm>
            <a:off x="214282" y="178571"/>
            <a:ext cx="8715436" cy="6500858"/>
          </a:xfrm>
          <a:prstGeom prst="roundRect">
            <a:avLst>
              <a:gd name="adj" fmla="val 327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AutoShape 51"/>
          <p:cNvSpPr>
            <a:spLocks noChangeArrowheads="1"/>
          </p:cNvSpPr>
          <p:nvPr/>
        </p:nvSpPr>
        <p:spPr bwMode="gray">
          <a:xfrm>
            <a:off x="1857356" y="5143512"/>
            <a:ext cx="4419600" cy="508000"/>
          </a:xfrm>
          <a:prstGeom prst="roundRect">
            <a:avLst>
              <a:gd name="adj" fmla="val 50000"/>
            </a:avLst>
          </a:prstGeom>
          <a:ln w="28575" algn="ctr">
            <a:solidFill>
              <a:srgbClr val="0033CC"/>
            </a:solidFill>
            <a:round/>
            <a:headEnd/>
            <a:tailEnd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eaLnBrk="0" hangingPunct="0"/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Na+Cl</a:t>
            </a:r>
            <a:r>
              <a:rPr lang="en-US" sz="32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NaCl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AutoShape 51"/>
          <p:cNvSpPr>
            <a:spLocks noChangeArrowheads="1"/>
          </p:cNvSpPr>
          <p:nvPr/>
        </p:nvSpPr>
        <p:spPr bwMode="gray">
          <a:xfrm>
            <a:off x="2285984" y="4357694"/>
            <a:ext cx="4419600" cy="508000"/>
          </a:xfrm>
          <a:prstGeom prst="roundRect">
            <a:avLst>
              <a:gd name="adj" fmla="val 50000"/>
            </a:avLst>
          </a:prstGeom>
          <a:ln w="28575" algn="ctr">
            <a:solidFill>
              <a:srgbClr val="0033CC"/>
            </a:solidFill>
            <a:round/>
            <a:headEnd/>
            <a:tailEnd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eaLnBrk="0" hangingPunct="0"/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Fe+Cl</a:t>
            </a:r>
            <a:r>
              <a:rPr lang="en-US" sz="32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FeCl</a:t>
            </a:r>
            <a:r>
              <a:rPr lang="en-US" sz="32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3</a:t>
            </a:r>
            <a:endParaRPr lang="en-US" sz="3200" baseline="-25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AutoShape 51"/>
          <p:cNvSpPr>
            <a:spLocks noChangeArrowheads="1"/>
          </p:cNvSpPr>
          <p:nvPr/>
        </p:nvSpPr>
        <p:spPr bwMode="gray">
          <a:xfrm>
            <a:off x="2428860" y="3429000"/>
            <a:ext cx="4419600" cy="508000"/>
          </a:xfrm>
          <a:prstGeom prst="roundRect">
            <a:avLst>
              <a:gd name="adj" fmla="val 50000"/>
            </a:avLst>
          </a:prstGeom>
          <a:ln w="28575" algn="ctr">
            <a:solidFill>
              <a:srgbClr val="0033CC"/>
            </a:solidFill>
            <a:round/>
            <a:headEnd/>
            <a:tailEnd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eaLnBrk="0" hangingPunct="0"/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Ag+S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Ag</a:t>
            </a:r>
            <a:r>
              <a:rPr lang="en-US" sz="32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S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Пример: проверочная работа «Химические реакции»</a:t>
            </a:r>
            <a:endParaRPr lang="en-US" sz="3200" dirty="0">
              <a:solidFill>
                <a:srgbClr val="3366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69678" name="AutoShape 46"/>
          <p:cNvSpPr>
            <a:spLocks noChangeArrowheads="1"/>
          </p:cNvSpPr>
          <p:nvPr/>
        </p:nvSpPr>
        <p:spPr bwMode="ltGray">
          <a:xfrm rot="5400000">
            <a:off x="-2422526" y="14747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9679" name="AutoShape 47"/>
          <p:cNvSpPr>
            <a:spLocks noChangeArrowheads="1"/>
          </p:cNvSpPr>
          <p:nvPr/>
        </p:nvSpPr>
        <p:spPr bwMode="ltGray">
          <a:xfrm rot="5400000" flipH="1">
            <a:off x="-2016918" y="1910556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9683" name="AutoShape 51"/>
          <p:cNvSpPr>
            <a:spLocks noChangeArrowheads="1"/>
          </p:cNvSpPr>
          <p:nvPr/>
        </p:nvSpPr>
        <p:spPr bwMode="gray">
          <a:xfrm>
            <a:off x="2286000" y="2590800"/>
            <a:ext cx="4419600" cy="508000"/>
          </a:xfrm>
          <a:prstGeom prst="roundRect">
            <a:avLst>
              <a:gd name="adj" fmla="val 50000"/>
            </a:avLst>
          </a:prstGeom>
          <a:ln w="28575" algn="ctr">
            <a:solidFill>
              <a:srgbClr val="0033CC"/>
            </a:solidFill>
            <a:round/>
            <a:headEnd/>
            <a:tailEnd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eaLnBrk="0" hangingPunct="0"/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Zn+O</a:t>
            </a:r>
            <a:r>
              <a:rPr lang="en-US" sz="32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ZnO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684" name="AutoShape 52"/>
          <p:cNvSpPr>
            <a:spLocks noChangeArrowheads="1"/>
          </p:cNvSpPr>
          <p:nvPr/>
        </p:nvSpPr>
        <p:spPr bwMode="gray">
          <a:xfrm>
            <a:off x="1785918" y="1571612"/>
            <a:ext cx="6786610" cy="508000"/>
          </a:xfrm>
          <a:prstGeom prst="roundRect">
            <a:avLst/>
          </a:prstGeom>
          <a:ln w="28575" algn="ctr">
            <a:solidFill>
              <a:srgbClr val="0033CC"/>
            </a:solidFill>
            <a:round/>
            <a:headEnd/>
            <a:tailEnd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eaLnBrk="0" hangingPunct="0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Задания репродуктивного уровня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60"/>
          <p:cNvGrpSpPr>
            <a:grpSpLocks/>
          </p:cNvGrpSpPr>
          <p:nvPr/>
        </p:nvGrpSpPr>
        <p:grpSpPr bwMode="auto">
          <a:xfrm>
            <a:off x="1981200" y="2697163"/>
            <a:ext cx="381000" cy="381000"/>
            <a:chOff x="2078" y="1680"/>
            <a:chExt cx="1615" cy="1615"/>
          </a:xfrm>
        </p:grpSpPr>
        <p:sp>
          <p:nvSpPr>
            <p:cNvPr id="6969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69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695" name="Oval 6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969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9697" name="Oval 6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969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solidFill>
              <a:srgbClr val="99CCFF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4" name="Group 67"/>
          <p:cNvGrpSpPr>
            <a:grpSpLocks/>
          </p:cNvGrpSpPr>
          <p:nvPr/>
        </p:nvGrpSpPr>
        <p:grpSpPr bwMode="auto">
          <a:xfrm>
            <a:off x="2133600" y="3535363"/>
            <a:ext cx="381000" cy="381000"/>
            <a:chOff x="2078" y="1680"/>
            <a:chExt cx="1615" cy="1615"/>
          </a:xfrm>
        </p:grpSpPr>
        <p:sp>
          <p:nvSpPr>
            <p:cNvPr id="69700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701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702" name="Oval 7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9703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9704" name="Oval 7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9705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solidFill>
              <a:srgbClr val="99CCFF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5" name="Group 74"/>
          <p:cNvGrpSpPr>
            <a:grpSpLocks/>
          </p:cNvGrpSpPr>
          <p:nvPr/>
        </p:nvGrpSpPr>
        <p:grpSpPr bwMode="auto">
          <a:xfrm>
            <a:off x="1981200" y="4373563"/>
            <a:ext cx="381000" cy="381000"/>
            <a:chOff x="2078" y="1680"/>
            <a:chExt cx="1615" cy="1615"/>
          </a:xfrm>
        </p:grpSpPr>
        <p:sp>
          <p:nvSpPr>
            <p:cNvPr id="6970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70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709" name="Oval 7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971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9711" name="Oval 7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971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solidFill>
              <a:srgbClr val="99CCFF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6" name="Group 81"/>
          <p:cNvGrpSpPr>
            <a:grpSpLocks/>
          </p:cNvGrpSpPr>
          <p:nvPr/>
        </p:nvGrpSpPr>
        <p:grpSpPr bwMode="auto">
          <a:xfrm>
            <a:off x="1524000" y="5148263"/>
            <a:ext cx="355600" cy="381000"/>
            <a:chOff x="2078" y="1680"/>
            <a:chExt cx="1615" cy="1615"/>
          </a:xfrm>
        </p:grpSpPr>
        <p:sp>
          <p:nvSpPr>
            <p:cNvPr id="69714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715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716" name="Oval 8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9717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9718" name="Oval 8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9719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solidFill>
              <a:srgbClr val="99CCFF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Скругленный прямоугольник 52"/>
          <p:cNvSpPr/>
          <p:nvPr/>
        </p:nvSpPr>
        <p:spPr>
          <a:xfrm>
            <a:off x="214282" y="178571"/>
            <a:ext cx="8715436" cy="6500858"/>
          </a:xfrm>
          <a:prstGeom prst="roundRect">
            <a:avLst>
              <a:gd name="adj" fmla="val 327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AutoShape 51"/>
          <p:cNvSpPr>
            <a:spLocks noChangeArrowheads="1"/>
          </p:cNvSpPr>
          <p:nvPr/>
        </p:nvSpPr>
        <p:spPr bwMode="gray">
          <a:xfrm>
            <a:off x="1857356" y="5143512"/>
            <a:ext cx="4419600" cy="508000"/>
          </a:xfrm>
          <a:prstGeom prst="roundRect">
            <a:avLst>
              <a:gd name="adj" fmla="val 50000"/>
            </a:avLst>
          </a:prstGeom>
          <a:ln w="28575" algn="ctr">
            <a:solidFill>
              <a:srgbClr val="0033CC"/>
            </a:solidFill>
            <a:round/>
            <a:headEnd/>
            <a:tailEnd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eaLnBrk="0" hangingPunct="0"/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?+O</a:t>
            </a:r>
            <a:r>
              <a:rPr lang="en-US" sz="32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CuO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AutoShape 51"/>
          <p:cNvSpPr>
            <a:spLocks noChangeArrowheads="1"/>
          </p:cNvSpPr>
          <p:nvPr/>
        </p:nvSpPr>
        <p:spPr bwMode="gray">
          <a:xfrm>
            <a:off x="2285984" y="4357694"/>
            <a:ext cx="4419600" cy="508000"/>
          </a:xfrm>
          <a:prstGeom prst="roundRect">
            <a:avLst>
              <a:gd name="adj" fmla="val 50000"/>
            </a:avLst>
          </a:prstGeom>
          <a:ln w="28575" algn="ctr">
            <a:solidFill>
              <a:srgbClr val="0033CC"/>
            </a:solidFill>
            <a:round/>
            <a:headEnd/>
            <a:tailEnd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eaLnBrk="0" hangingPunct="0"/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?+Cl</a:t>
            </a:r>
            <a:r>
              <a:rPr lang="en-US" sz="32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AlCl</a:t>
            </a:r>
            <a:r>
              <a:rPr lang="en-US" sz="32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3</a:t>
            </a:r>
            <a:endParaRPr lang="en-US" sz="3200" baseline="-25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AutoShape 51"/>
          <p:cNvSpPr>
            <a:spLocks noChangeArrowheads="1"/>
          </p:cNvSpPr>
          <p:nvPr/>
        </p:nvSpPr>
        <p:spPr bwMode="gray">
          <a:xfrm>
            <a:off x="2428860" y="3429000"/>
            <a:ext cx="4419600" cy="508000"/>
          </a:xfrm>
          <a:prstGeom prst="roundRect">
            <a:avLst>
              <a:gd name="adj" fmla="val 50000"/>
            </a:avLst>
          </a:prstGeom>
          <a:ln w="28575" algn="ctr">
            <a:solidFill>
              <a:srgbClr val="0033CC"/>
            </a:solidFill>
            <a:round/>
            <a:headEnd/>
            <a:tailEnd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eaLnBrk="0" hangingPunct="0"/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?+?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Al</a:t>
            </a:r>
            <a:r>
              <a:rPr lang="en-US" sz="32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S</a:t>
            </a:r>
            <a:r>
              <a:rPr lang="en-US" sz="32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3</a:t>
            </a:r>
            <a:endParaRPr lang="en-US" sz="3200" baseline="-25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Пример: проверочная работа «Химические реакции»</a:t>
            </a:r>
            <a:endParaRPr lang="en-US" sz="3200" dirty="0">
              <a:solidFill>
                <a:srgbClr val="3366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69678" name="AutoShape 46"/>
          <p:cNvSpPr>
            <a:spLocks noChangeArrowheads="1"/>
          </p:cNvSpPr>
          <p:nvPr/>
        </p:nvSpPr>
        <p:spPr bwMode="ltGray">
          <a:xfrm rot="5400000">
            <a:off x="-2422526" y="14747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9679" name="AutoShape 47"/>
          <p:cNvSpPr>
            <a:spLocks noChangeArrowheads="1"/>
          </p:cNvSpPr>
          <p:nvPr/>
        </p:nvSpPr>
        <p:spPr bwMode="ltGray">
          <a:xfrm rot="5400000" flipH="1">
            <a:off x="-2016918" y="1910556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9683" name="AutoShape 51"/>
          <p:cNvSpPr>
            <a:spLocks noChangeArrowheads="1"/>
          </p:cNvSpPr>
          <p:nvPr/>
        </p:nvSpPr>
        <p:spPr bwMode="gray">
          <a:xfrm>
            <a:off x="2286000" y="2590800"/>
            <a:ext cx="4419600" cy="508000"/>
          </a:xfrm>
          <a:prstGeom prst="roundRect">
            <a:avLst>
              <a:gd name="adj" fmla="val 50000"/>
            </a:avLst>
          </a:prstGeom>
          <a:ln w="28575" algn="ctr">
            <a:solidFill>
              <a:srgbClr val="0033CC"/>
            </a:solidFill>
            <a:round/>
            <a:headEnd/>
            <a:tailEnd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eaLnBrk="0" hangingPunct="0"/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Mg+?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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MgO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684" name="AutoShape 52"/>
          <p:cNvSpPr>
            <a:spLocks noChangeArrowheads="1"/>
          </p:cNvSpPr>
          <p:nvPr/>
        </p:nvSpPr>
        <p:spPr bwMode="gray">
          <a:xfrm>
            <a:off x="1071538" y="1500174"/>
            <a:ext cx="7358082" cy="508000"/>
          </a:xfrm>
          <a:prstGeom prst="roundRect">
            <a:avLst/>
          </a:prstGeom>
          <a:ln w="28575" algn="ctr">
            <a:solidFill>
              <a:srgbClr val="0033CC"/>
            </a:solidFill>
            <a:round/>
            <a:headEnd/>
            <a:tailEnd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eaLnBrk="0" hangingPunct="0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Задания частично-поискового уровня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1981200" y="2697163"/>
            <a:ext cx="381000" cy="381000"/>
            <a:chOff x="2078" y="1680"/>
            <a:chExt cx="1615" cy="1615"/>
          </a:xfrm>
        </p:grpSpPr>
        <p:sp>
          <p:nvSpPr>
            <p:cNvPr id="6969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69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695" name="Oval 6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969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9697" name="Oval 6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969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solidFill>
              <a:srgbClr val="99CCFF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3" name="Group 67"/>
          <p:cNvGrpSpPr>
            <a:grpSpLocks/>
          </p:cNvGrpSpPr>
          <p:nvPr/>
        </p:nvGrpSpPr>
        <p:grpSpPr bwMode="auto">
          <a:xfrm>
            <a:off x="2133600" y="3535363"/>
            <a:ext cx="381000" cy="381000"/>
            <a:chOff x="2078" y="1680"/>
            <a:chExt cx="1615" cy="1615"/>
          </a:xfrm>
        </p:grpSpPr>
        <p:sp>
          <p:nvSpPr>
            <p:cNvPr id="69700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701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702" name="Oval 7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9703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9704" name="Oval 7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9705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solidFill>
              <a:srgbClr val="99CCFF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4" name="Group 74"/>
          <p:cNvGrpSpPr>
            <a:grpSpLocks/>
          </p:cNvGrpSpPr>
          <p:nvPr/>
        </p:nvGrpSpPr>
        <p:grpSpPr bwMode="auto">
          <a:xfrm>
            <a:off x="1981200" y="4373563"/>
            <a:ext cx="381000" cy="381000"/>
            <a:chOff x="2078" y="1680"/>
            <a:chExt cx="1615" cy="1615"/>
          </a:xfrm>
        </p:grpSpPr>
        <p:sp>
          <p:nvSpPr>
            <p:cNvPr id="6970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70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709" name="Oval 7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971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9711" name="Oval 7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971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solidFill>
              <a:srgbClr val="99CCFF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5" name="Group 81"/>
          <p:cNvGrpSpPr>
            <a:grpSpLocks/>
          </p:cNvGrpSpPr>
          <p:nvPr/>
        </p:nvGrpSpPr>
        <p:grpSpPr bwMode="auto">
          <a:xfrm>
            <a:off x="1524000" y="5148263"/>
            <a:ext cx="355600" cy="381000"/>
            <a:chOff x="2078" y="1680"/>
            <a:chExt cx="1615" cy="1615"/>
          </a:xfrm>
        </p:grpSpPr>
        <p:sp>
          <p:nvSpPr>
            <p:cNvPr id="69714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715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716" name="Oval 8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9717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9718" name="Oval 8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9719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solidFill>
              <a:srgbClr val="99CCFF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Скругленный прямоугольник 52"/>
          <p:cNvSpPr/>
          <p:nvPr/>
        </p:nvSpPr>
        <p:spPr>
          <a:xfrm>
            <a:off x="214282" y="178571"/>
            <a:ext cx="8715436" cy="6500858"/>
          </a:xfrm>
          <a:prstGeom prst="roundRect">
            <a:avLst>
              <a:gd name="adj" fmla="val 327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AutoShape 51"/>
          <p:cNvSpPr>
            <a:spLocks noChangeArrowheads="1"/>
          </p:cNvSpPr>
          <p:nvPr/>
        </p:nvSpPr>
        <p:spPr bwMode="gray">
          <a:xfrm>
            <a:off x="1857356" y="5143512"/>
            <a:ext cx="1548000" cy="508000"/>
          </a:xfrm>
          <a:prstGeom prst="roundRect">
            <a:avLst>
              <a:gd name="adj" fmla="val 50000"/>
            </a:avLst>
          </a:prstGeom>
          <a:ln w="28575" algn="ctr">
            <a:solidFill>
              <a:srgbClr val="0033CC"/>
            </a:solidFill>
            <a:round/>
            <a:headEnd/>
            <a:tailEnd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eaLnBrk="0" hangingPunct="0"/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</a:t>
            </a:r>
            <a:r>
              <a:rPr lang="en-US" sz="32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32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 baseline="-25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AutoShape 51"/>
          <p:cNvSpPr>
            <a:spLocks noChangeArrowheads="1"/>
          </p:cNvSpPr>
          <p:nvPr/>
        </p:nvSpPr>
        <p:spPr bwMode="gray">
          <a:xfrm>
            <a:off x="2285984" y="4357694"/>
            <a:ext cx="1548000" cy="508000"/>
          </a:xfrm>
          <a:prstGeom prst="roundRect">
            <a:avLst>
              <a:gd name="adj" fmla="val 50000"/>
            </a:avLst>
          </a:prstGeom>
          <a:ln w="28575" algn="ctr">
            <a:solidFill>
              <a:srgbClr val="0033CC"/>
            </a:solidFill>
            <a:round/>
            <a:headEnd/>
            <a:tailEnd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eaLnBrk="0" hangingPunct="0"/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32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32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200" baseline="-25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AutoShape 51"/>
          <p:cNvSpPr>
            <a:spLocks noChangeArrowheads="1"/>
          </p:cNvSpPr>
          <p:nvPr/>
        </p:nvSpPr>
        <p:spPr bwMode="gray">
          <a:xfrm>
            <a:off x="2428860" y="3429000"/>
            <a:ext cx="1548000" cy="508000"/>
          </a:xfrm>
          <a:prstGeom prst="roundRect">
            <a:avLst>
              <a:gd name="adj" fmla="val 50000"/>
            </a:avLst>
          </a:prstGeom>
          <a:ln w="28575" algn="ctr">
            <a:solidFill>
              <a:srgbClr val="0033CC"/>
            </a:solidFill>
            <a:round/>
            <a:headEnd/>
            <a:tailEnd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eaLnBrk="0" hangingPunct="0"/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ZnCl</a:t>
            </a:r>
            <a:r>
              <a:rPr lang="en-US" sz="32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 baseline="-25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Пример: проверочная работа «Химические реакции»</a:t>
            </a:r>
            <a:endParaRPr lang="en-US" sz="3200" dirty="0">
              <a:solidFill>
                <a:srgbClr val="3366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69678" name="AutoShape 46"/>
          <p:cNvSpPr>
            <a:spLocks noChangeArrowheads="1"/>
          </p:cNvSpPr>
          <p:nvPr/>
        </p:nvSpPr>
        <p:spPr bwMode="ltGray">
          <a:xfrm rot="5400000">
            <a:off x="-2422526" y="14747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9679" name="AutoShape 47"/>
          <p:cNvSpPr>
            <a:spLocks noChangeArrowheads="1"/>
          </p:cNvSpPr>
          <p:nvPr/>
        </p:nvSpPr>
        <p:spPr bwMode="ltGray">
          <a:xfrm rot="5400000" flipH="1">
            <a:off x="-2016918" y="1910556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9683" name="AutoShape 51"/>
          <p:cNvSpPr>
            <a:spLocks noChangeArrowheads="1"/>
          </p:cNvSpPr>
          <p:nvPr/>
        </p:nvSpPr>
        <p:spPr bwMode="gray">
          <a:xfrm>
            <a:off x="2286000" y="2590800"/>
            <a:ext cx="1548000" cy="508000"/>
          </a:xfrm>
          <a:prstGeom prst="roundRect">
            <a:avLst>
              <a:gd name="adj" fmla="val 50000"/>
            </a:avLst>
          </a:prstGeom>
          <a:ln w="28575" algn="ctr">
            <a:solidFill>
              <a:srgbClr val="0033CC"/>
            </a:solidFill>
            <a:round/>
            <a:headEnd/>
            <a:tailEnd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eaLnBrk="0" hangingPunct="0"/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FeCl</a:t>
            </a:r>
            <a:r>
              <a:rPr lang="en-US" sz="32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 baseline="-25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684" name="AutoShape 52"/>
          <p:cNvSpPr>
            <a:spLocks noChangeArrowheads="1"/>
          </p:cNvSpPr>
          <p:nvPr/>
        </p:nvSpPr>
        <p:spPr bwMode="gray">
          <a:xfrm>
            <a:off x="1071538" y="1500174"/>
            <a:ext cx="7358082" cy="508000"/>
          </a:xfrm>
          <a:prstGeom prst="roundRect">
            <a:avLst/>
          </a:prstGeom>
          <a:ln w="28575" algn="ctr">
            <a:solidFill>
              <a:srgbClr val="0033CC"/>
            </a:solidFill>
            <a:round/>
            <a:headEnd/>
            <a:tailEnd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eaLnBrk="0" hangingPunct="0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Задания исследовательского уровня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1981200" y="2697163"/>
            <a:ext cx="381000" cy="381000"/>
            <a:chOff x="2078" y="1680"/>
            <a:chExt cx="1615" cy="1615"/>
          </a:xfrm>
        </p:grpSpPr>
        <p:sp>
          <p:nvSpPr>
            <p:cNvPr id="6969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69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695" name="Oval 6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969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9697" name="Oval 6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969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solidFill>
              <a:srgbClr val="99CCFF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3" name="Group 67"/>
          <p:cNvGrpSpPr>
            <a:grpSpLocks/>
          </p:cNvGrpSpPr>
          <p:nvPr/>
        </p:nvGrpSpPr>
        <p:grpSpPr bwMode="auto">
          <a:xfrm>
            <a:off x="2133600" y="3535363"/>
            <a:ext cx="381000" cy="381000"/>
            <a:chOff x="2078" y="1680"/>
            <a:chExt cx="1615" cy="1615"/>
          </a:xfrm>
        </p:grpSpPr>
        <p:sp>
          <p:nvSpPr>
            <p:cNvPr id="69700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701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702" name="Oval 7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9703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9704" name="Oval 7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9705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solidFill>
              <a:srgbClr val="99CCFF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4" name="Group 74"/>
          <p:cNvGrpSpPr>
            <a:grpSpLocks/>
          </p:cNvGrpSpPr>
          <p:nvPr/>
        </p:nvGrpSpPr>
        <p:grpSpPr bwMode="auto">
          <a:xfrm>
            <a:off x="1981200" y="4373563"/>
            <a:ext cx="381000" cy="381000"/>
            <a:chOff x="2078" y="1680"/>
            <a:chExt cx="1615" cy="1615"/>
          </a:xfrm>
        </p:grpSpPr>
        <p:sp>
          <p:nvSpPr>
            <p:cNvPr id="6970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70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709" name="Oval 7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971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9711" name="Oval 7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971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solidFill>
              <a:srgbClr val="99CCFF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5" name="Group 81"/>
          <p:cNvGrpSpPr>
            <a:grpSpLocks/>
          </p:cNvGrpSpPr>
          <p:nvPr/>
        </p:nvGrpSpPr>
        <p:grpSpPr bwMode="auto">
          <a:xfrm>
            <a:off x="1524000" y="5148263"/>
            <a:ext cx="355600" cy="381000"/>
            <a:chOff x="2078" y="1680"/>
            <a:chExt cx="1615" cy="1615"/>
          </a:xfrm>
        </p:grpSpPr>
        <p:sp>
          <p:nvSpPr>
            <p:cNvPr id="69714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715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716" name="Oval 8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9717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9718" name="Oval 8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9719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solidFill>
              <a:srgbClr val="99CCFF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41" name="Скругленная прямоугольная выноска 40"/>
          <p:cNvSpPr/>
          <p:nvPr/>
        </p:nvSpPr>
        <p:spPr>
          <a:xfrm>
            <a:off x="5357818" y="2500306"/>
            <a:ext cx="3214710" cy="2286016"/>
          </a:xfrm>
          <a:prstGeom prst="wedgeRoundRectCallout">
            <a:avLst>
              <a:gd name="adj1" fmla="val -98001"/>
              <a:gd name="adj2" fmla="val -66078"/>
              <a:gd name="adj3" fmla="val 16667"/>
            </a:avLst>
          </a:prstGeom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Назовите, получите вещества, напишите уравнения реакций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214282" y="178571"/>
            <a:ext cx="8715436" cy="6500858"/>
          </a:xfrm>
          <a:prstGeom prst="roundRect">
            <a:avLst>
              <a:gd name="adj" fmla="val 327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>
            <a:spLocks noChangeAspect="1"/>
          </p:cNvSpPr>
          <p:nvPr/>
        </p:nvSpPr>
        <p:spPr>
          <a:xfrm>
            <a:off x="857224" y="1785926"/>
            <a:ext cx="6143668" cy="1224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err="1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льсо</a:t>
            </a:r>
            <a:endParaRPr lang="ru-RU" sz="3600" dirty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5643578"/>
            <a:ext cx="5214974" cy="714380"/>
          </a:xfrm>
          <a:prstGeom prst="roundRect">
            <a:avLst/>
          </a:prstGeo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Анаграммы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>
            <a:spLocks noChangeAspect="1"/>
          </p:cNvSpPr>
          <p:nvPr/>
        </p:nvSpPr>
        <p:spPr>
          <a:xfrm>
            <a:off x="857224" y="3000372"/>
            <a:ext cx="6143668" cy="1224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err="1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лкюазго</a:t>
            </a:r>
            <a:endParaRPr lang="ru-RU" sz="3600" dirty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>
            <a:spLocks noChangeAspect="1"/>
          </p:cNvSpPr>
          <p:nvPr/>
        </p:nvSpPr>
        <p:spPr>
          <a:xfrm>
            <a:off x="857224" y="4214818"/>
            <a:ext cx="6143668" cy="1224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err="1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днсеиниео</a:t>
            </a:r>
            <a:endParaRPr lang="ru-RU" sz="3600" dirty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85852" y="1785926"/>
            <a:ext cx="6143668" cy="1214446"/>
          </a:xfrm>
          <a:prstGeom prst="rect">
            <a:avLst/>
          </a:prstGeom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соль</a:t>
            </a:r>
            <a:endParaRPr lang="ru-RU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85852" y="3000372"/>
            <a:ext cx="6143668" cy="1214446"/>
          </a:xfrm>
          <a:prstGeom prst="rect">
            <a:avLst/>
          </a:prstGeom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глюкоза</a:t>
            </a:r>
            <a:endParaRPr lang="ru-RU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85852" y="4214818"/>
            <a:ext cx="6143668" cy="1214446"/>
          </a:xfrm>
          <a:prstGeom prst="rect">
            <a:avLst/>
          </a:prstGeom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соединение</a:t>
            </a:r>
            <a:endParaRPr lang="ru-RU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Пример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приемов мыслительных операций – игры со словами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366CC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олна 7"/>
          <p:cNvSpPr/>
          <p:nvPr/>
        </p:nvSpPr>
        <p:spPr>
          <a:xfrm>
            <a:off x="0" y="4572008"/>
            <a:ext cx="9144000" cy="1428760"/>
          </a:xfrm>
          <a:prstGeom prst="wav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Технология проблемного обучения</a:t>
            </a:r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ый треугольник 6"/>
          <p:cNvSpPr/>
          <p:nvPr/>
        </p:nvSpPr>
        <p:spPr>
          <a:xfrm rot="16200000">
            <a:off x="8282541" y="5996541"/>
            <a:ext cx="642918" cy="1080000"/>
          </a:xfrm>
          <a:prstGeom prst="rtTriangl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6" descr="200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500958" y="500042"/>
            <a:ext cx="1173761" cy="10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ый треугольник 9"/>
          <p:cNvSpPr/>
          <p:nvPr/>
        </p:nvSpPr>
        <p:spPr>
          <a:xfrm rot="5400000">
            <a:off x="91136" y="-91136"/>
            <a:ext cx="285728" cy="468000"/>
          </a:xfrm>
          <a:prstGeom prst="rtTriangl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ый треугольник 10"/>
          <p:cNvSpPr/>
          <p:nvPr/>
        </p:nvSpPr>
        <p:spPr>
          <a:xfrm rot="5400000" flipH="1">
            <a:off x="19698" y="6409698"/>
            <a:ext cx="428604" cy="468000"/>
          </a:xfrm>
          <a:prstGeom prst="rtTriangl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1928794" y="4143380"/>
            <a:ext cx="5572164" cy="1634490"/>
          </a:xfrm>
          <a:prstGeom prst="wedgeRoundRectCallout">
            <a:avLst>
              <a:gd name="adj1" fmla="val 44123"/>
              <a:gd name="adj2" fmla="val -87250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ru-RU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Такая организация учебного процесса, которая предполагает создание под руководством учителя проблемных ситуаций и активную самостоятельную деятельность учащихся по их </a:t>
            </a:r>
            <a:r>
              <a:rPr lang="ru-RU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разрешению.</a:t>
            </a:r>
            <a:endParaRPr lang="ru-RU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14282" y="178571"/>
            <a:ext cx="8715436" cy="6500858"/>
          </a:xfrm>
          <a:prstGeom prst="roundRect">
            <a:avLst>
              <a:gd name="adj" fmla="val 327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Ломоносовские чтения-2011\Ломоносов\Ломоносов\000003 копия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28662" y="571480"/>
            <a:ext cx="2047754" cy="270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44" y="1214422"/>
            <a:ext cx="5014890" cy="1143000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Учись</a:t>
            </a:r>
            <a:r>
              <a:rPr lang="ru-RU" b="1" cap="all" dirty="0" smtClean="0">
                <a:ln w="9000" cmpd="sng">
                  <a:noFill/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читать</a:t>
            </a:r>
            <a:endParaRPr lang="ru-RU" b="1" cap="all" dirty="0">
              <a:ln w="9000" cmpd="sng">
                <a:noFill/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28860" y="3429000"/>
            <a:ext cx="6000792" cy="2786082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Перед вами не гигантская формула неизвестного вещества. Здесь зашифрованы слова М.В.Ломоносова о том, </a:t>
            </a:r>
            <a:r>
              <a:rPr lang="ru-RU" sz="2400" dirty="0" smtClean="0">
                <a:latin typeface="Arial" pitchFamily="34" charset="0"/>
                <a:cs typeface="Arial" pitchFamily="34" charset="0"/>
                <a:hlinkClick r:id="rId3" action="ppaction://hlinksldjump"/>
              </a:rPr>
              <a:t>каким должен быть настоящий химик.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Высказывание Михаила Васильевича Ломоносова</a:t>
            </a:r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-3" y="1643050"/>
          <a:ext cx="9144003" cy="485776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830777"/>
                <a:gridCol w="830777"/>
                <a:gridCol w="832141"/>
                <a:gridCol w="830777"/>
                <a:gridCol w="830777"/>
                <a:gridCol w="832141"/>
                <a:gridCol w="830777"/>
                <a:gridCol w="830777"/>
                <a:gridCol w="832141"/>
                <a:gridCol w="830777"/>
                <a:gridCol w="832141"/>
              </a:tblGrid>
              <a:tr h="1335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Arial" pitchFamily="34" charset="0"/>
                          <a:cs typeface="Arial" pitchFamily="34" charset="0"/>
                        </a:rPr>
                        <a:t>Ti</a:t>
                      </a:r>
                      <a:r>
                        <a:rPr lang="ru-RU" sz="3200" b="1" baseline="-250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3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endParaRPr lang="ru-RU" sz="3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Arial" pitchFamily="34" charset="0"/>
                          <a:cs typeface="Arial" pitchFamily="34" charset="0"/>
                        </a:rPr>
                        <a:t>Hg</a:t>
                      </a:r>
                      <a:r>
                        <a:rPr lang="ru-RU" sz="3200" b="1" baseline="-250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3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ru-RU" sz="3200" b="1" baseline="-250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3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Arial" pitchFamily="34" charset="0"/>
                          <a:cs typeface="Arial" pitchFamily="34" charset="0"/>
                        </a:rPr>
                        <a:t>Na</a:t>
                      </a:r>
                      <a:endParaRPr lang="ru-RU" sz="3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Arial" pitchFamily="34" charset="0"/>
                          <a:cs typeface="Arial" pitchFamily="34" charset="0"/>
                        </a:rPr>
                        <a:t>Ne</a:t>
                      </a:r>
                      <a:endParaRPr lang="ru-RU" sz="3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Arial" pitchFamily="34" charset="0"/>
                          <a:cs typeface="Arial" pitchFamily="34" charset="0"/>
                        </a:rPr>
                        <a:t>As</a:t>
                      </a:r>
                      <a:r>
                        <a:rPr lang="ru-RU" sz="3200" b="1" baseline="-250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3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Arial" pitchFamily="34" charset="0"/>
                          <a:cs typeface="Arial" pitchFamily="34" charset="0"/>
                        </a:rPr>
                        <a:t>K</a:t>
                      </a:r>
                      <a:r>
                        <a:rPr lang="ru-RU" sz="3200" b="1" baseline="-25000" dirty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3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Arial" pitchFamily="34" charset="0"/>
                          <a:cs typeface="Arial" pitchFamily="34" charset="0"/>
                        </a:rPr>
                        <a:t>Cr</a:t>
                      </a:r>
                      <a:endParaRPr lang="ru-RU" sz="3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Arial" pitchFamily="34" charset="0"/>
                          <a:cs typeface="Arial" pitchFamily="34" charset="0"/>
                        </a:rPr>
                        <a:t>Li</a:t>
                      </a:r>
                      <a:r>
                        <a:rPr lang="ru-RU" sz="3200" b="1" baseline="-250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3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>
                          <a:latin typeface="Arial" pitchFamily="34" charset="0"/>
                          <a:cs typeface="Arial" pitchFamily="34" charset="0"/>
                        </a:rPr>
                        <a:t>Cu</a:t>
                      </a:r>
                      <a:endParaRPr lang="ru-RU" sz="3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1335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endParaRPr lang="ru-RU" sz="3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>
                          <a:latin typeface="Arial" pitchFamily="34" charset="0"/>
                          <a:cs typeface="Arial" pitchFamily="34" charset="0"/>
                        </a:rPr>
                        <a:t>K</a:t>
                      </a:r>
                      <a:endParaRPr lang="ru-RU" sz="3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Arial" pitchFamily="34" charset="0"/>
                          <a:cs typeface="Arial" pitchFamily="34" charset="0"/>
                        </a:rPr>
                        <a:t>Cu</a:t>
                      </a:r>
                      <a:r>
                        <a:rPr lang="ru-RU" sz="3200" b="1" baseline="-25000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3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ru-RU" sz="3200" b="1" baseline="-250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3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latin typeface="Arial" pitchFamily="34" charset="0"/>
                          <a:cs typeface="Arial" pitchFamily="34" charset="0"/>
                        </a:rPr>
                        <a:t>Cl</a:t>
                      </a:r>
                      <a:r>
                        <a:rPr lang="ru-RU" sz="3200" b="1" baseline="-250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3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Arial" pitchFamily="34" charset="0"/>
                          <a:cs typeface="Arial" pitchFamily="34" charset="0"/>
                        </a:rPr>
                        <a:t>Fe</a:t>
                      </a:r>
                      <a:endParaRPr lang="ru-RU" sz="3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Arial" pitchFamily="34" charset="0"/>
                          <a:cs typeface="Arial" pitchFamily="34" charset="0"/>
                        </a:rPr>
                        <a:t>Ne</a:t>
                      </a:r>
                      <a:r>
                        <a:rPr lang="ru-RU" sz="3200" b="1" baseline="-250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3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>
                          <a:latin typeface="Arial" pitchFamily="34" charset="0"/>
                          <a:cs typeface="Arial" pitchFamily="34" charset="0"/>
                        </a:rPr>
                        <a:t>Na</a:t>
                      </a:r>
                      <a:endParaRPr lang="ru-RU" sz="3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>
                          <a:latin typeface="Arial" pitchFamily="34" charset="0"/>
                          <a:cs typeface="Arial" pitchFamily="34" charset="0"/>
                        </a:rPr>
                        <a:t>Br</a:t>
                      </a:r>
                      <a:endParaRPr lang="ru-RU" sz="3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>
                          <a:latin typeface="Arial" pitchFamily="34" charset="0"/>
                          <a:cs typeface="Arial" pitchFamily="34" charset="0"/>
                        </a:rPr>
                        <a:t>As</a:t>
                      </a:r>
                      <a:r>
                        <a:rPr lang="ru-RU" sz="3200" b="1" baseline="-2500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3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r>
                        <a:rPr lang="ru-RU" sz="3200" b="1" baseline="-250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3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1335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>
                          <a:latin typeface="Arial" pitchFamily="34" charset="0"/>
                          <a:cs typeface="Arial" pitchFamily="34" charset="0"/>
                        </a:rPr>
                        <a:t>Cu</a:t>
                      </a:r>
                      <a:r>
                        <a:rPr lang="ru-RU" sz="3200" b="1" baseline="-2500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3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ru-RU" sz="3200" b="1" baseline="-2500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3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>
                          <a:latin typeface="Arial" pitchFamily="34" charset="0"/>
                          <a:cs typeface="Arial" pitchFamily="34" charset="0"/>
                        </a:rPr>
                        <a:t>Be</a:t>
                      </a:r>
                      <a:r>
                        <a:rPr lang="ru-RU" sz="3200" b="1" baseline="-2500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3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>
                          <a:latin typeface="Arial" pitchFamily="34" charset="0"/>
                          <a:cs typeface="Arial" pitchFamily="34" charset="0"/>
                        </a:rPr>
                        <a:t>Sn</a:t>
                      </a:r>
                      <a:endParaRPr lang="ru-RU" sz="3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Arial" pitchFamily="34" charset="0"/>
                          <a:cs typeface="Arial" pitchFamily="34" charset="0"/>
                        </a:rPr>
                        <a:t>Ag</a:t>
                      </a:r>
                      <a:r>
                        <a:rPr lang="ru-RU" sz="3200" b="1" baseline="-25000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3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Arial" pitchFamily="34" charset="0"/>
                          <a:cs typeface="Arial" pitchFamily="34" charset="0"/>
                        </a:rPr>
                        <a:t>Fe</a:t>
                      </a:r>
                      <a:r>
                        <a:rPr lang="ru-RU" sz="3200" b="1" baseline="-250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3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latin typeface="Arial" pitchFamily="34" charset="0"/>
                          <a:cs typeface="Arial" pitchFamily="34" charset="0"/>
                        </a:rPr>
                        <a:t>Tc</a:t>
                      </a:r>
                      <a:endParaRPr lang="ru-RU" sz="3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Arial" pitchFamily="34" charset="0"/>
                          <a:cs typeface="Arial" pitchFamily="34" charset="0"/>
                        </a:rPr>
                        <a:t>Zn</a:t>
                      </a:r>
                      <a:r>
                        <a:rPr lang="ru-RU" sz="3200" b="1" baseline="-250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3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latin typeface="Arial" pitchFamily="34" charset="0"/>
                          <a:cs typeface="Arial" pitchFamily="34" charset="0"/>
                        </a:rPr>
                        <a:t>Cd</a:t>
                      </a:r>
                      <a:endParaRPr lang="ru-RU" sz="3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ru-RU" sz="3200" b="1" baseline="-2500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3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Arial" pitchFamily="34" charset="0"/>
                          <a:cs typeface="Arial" pitchFamily="34" charset="0"/>
                        </a:rPr>
                        <a:t>Mg</a:t>
                      </a:r>
                      <a:endParaRPr lang="ru-RU" sz="3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850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ru-RU" sz="3200" b="1" baseline="-250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3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Arial" pitchFamily="34" charset="0"/>
                          <a:cs typeface="Arial" pitchFamily="34" charset="0"/>
                        </a:rPr>
                        <a:t>Pt</a:t>
                      </a:r>
                      <a:endParaRPr lang="ru-RU" sz="3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latin typeface="Arial" pitchFamily="34" charset="0"/>
                          <a:cs typeface="Arial" pitchFamily="34" charset="0"/>
                        </a:rPr>
                        <a:t>Rb</a:t>
                      </a:r>
                      <a:endParaRPr lang="ru-RU" sz="3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latin typeface="Arial" pitchFamily="34" charset="0"/>
                          <a:cs typeface="Arial" pitchFamily="34" charset="0"/>
                        </a:rPr>
                        <a:t>Ar</a:t>
                      </a:r>
                      <a:endParaRPr lang="ru-RU" sz="3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Arial" pitchFamily="34" charset="0"/>
                          <a:cs typeface="Arial" pitchFamily="34" charset="0"/>
                        </a:rPr>
                        <a:t>K</a:t>
                      </a:r>
                      <a:endParaRPr lang="ru-RU" sz="3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Arial" pitchFamily="34" charset="0"/>
                          <a:cs typeface="Arial" pitchFamily="34" charset="0"/>
                        </a:rPr>
                        <a:t>Ti</a:t>
                      </a:r>
                      <a:r>
                        <a:rPr lang="ru-RU" sz="3200" b="1" baseline="-25000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3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Arial" pitchFamily="34" charset="0"/>
                          <a:cs typeface="Arial" pitchFamily="34" charset="0"/>
                        </a:rPr>
                        <a:t>K</a:t>
                      </a:r>
                      <a:r>
                        <a:rPr lang="ru-RU" sz="3200" b="1" baseline="-25000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3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Arial" pitchFamily="34" charset="0"/>
                          <a:cs typeface="Arial" pitchFamily="34" charset="0"/>
                        </a:rPr>
                        <a:t>Si</a:t>
                      </a:r>
                      <a:endParaRPr lang="ru-RU" sz="3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Arial" pitchFamily="34" charset="0"/>
                          <a:cs typeface="Arial" pitchFamily="34" charset="0"/>
                        </a:rPr>
                        <a:t>Os</a:t>
                      </a:r>
                      <a:endParaRPr lang="ru-RU" sz="3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Arial" pitchFamily="34" charset="0"/>
                          <a:cs typeface="Arial" pitchFamily="34" charset="0"/>
                        </a:rPr>
                        <a:t>Mo</a:t>
                      </a:r>
                      <a:endParaRPr lang="ru-RU" sz="3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-9" y="1643052"/>
          <a:ext cx="9144008" cy="485778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30899"/>
                <a:gridCol w="830899"/>
                <a:gridCol w="830899"/>
                <a:gridCol w="832272"/>
                <a:gridCol w="830899"/>
                <a:gridCol w="830899"/>
                <a:gridCol w="830899"/>
                <a:gridCol w="832272"/>
                <a:gridCol w="830899"/>
                <a:gridCol w="830899"/>
                <a:gridCol w="832272"/>
              </a:tblGrid>
              <a:tr h="1214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/>
                        <a:t>И</a:t>
                      </a:r>
                      <a:endParaRPr lang="ru-RU" sz="4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/>
                        <a:t>с</a:t>
                      </a:r>
                      <a:endParaRPr lang="ru-RU" sz="4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/>
                        <a:t>т</a:t>
                      </a:r>
                      <a:endParaRPr lang="ru-RU" sz="40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/>
                        <a:t>и</a:t>
                      </a:r>
                      <a:endParaRPr lang="ru-RU" sz="40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/>
                        <a:t>н</a:t>
                      </a:r>
                      <a:endParaRPr lang="ru-RU" sz="40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/>
                        <a:t>н</a:t>
                      </a:r>
                      <a:endParaRPr lang="ru-RU" sz="40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err="1"/>
                        <a:t>ы</a:t>
                      </a:r>
                      <a:endParaRPr lang="ru-RU" sz="4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err="1"/>
                        <a:t>й</a:t>
                      </a:r>
                      <a:r>
                        <a:rPr lang="ru-RU" sz="4000" dirty="0"/>
                        <a:t> </a:t>
                      </a:r>
                      <a:endParaRPr lang="ru-RU" sz="4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/>
                        <a:t>х</a:t>
                      </a:r>
                      <a:endParaRPr lang="ru-RU" sz="40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/>
                        <a:t>и</a:t>
                      </a:r>
                      <a:endParaRPr lang="ru-RU" sz="40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/>
                        <a:t>м</a:t>
                      </a:r>
                      <a:endParaRPr lang="ru-RU" sz="40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214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/>
                        <a:t>и</a:t>
                      </a:r>
                      <a:endParaRPr lang="ru-RU" sz="40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/>
                        <a:t>к</a:t>
                      </a:r>
                      <a:endParaRPr lang="ru-RU" sz="40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/>
                        <a:t>д</a:t>
                      </a:r>
                      <a:endParaRPr lang="ru-RU" sz="40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/>
                        <a:t>о</a:t>
                      </a:r>
                      <a:endParaRPr lang="ru-RU" sz="4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/>
                        <a:t>л</a:t>
                      </a:r>
                      <a:endParaRPr lang="ru-RU" sz="40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/>
                        <a:t>ж</a:t>
                      </a:r>
                      <a:endParaRPr lang="ru-RU" sz="4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/>
                        <a:t>е</a:t>
                      </a:r>
                      <a:endParaRPr lang="ru-RU" sz="40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/>
                        <a:t>н</a:t>
                      </a:r>
                      <a:endParaRPr lang="ru-RU" sz="40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/>
                        <a:t>б</a:t>
                      </a:r>
                      <a:endParaRPr lang="ru-RU" sz="40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/>
                        <a:t>ы</a:t>
                      </a:r>
                      <a:endParaRPr lang="ru-RU" sz="40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/>
                        <a:t>т</a:t>
                      </a:r>
                      <a:endParaRPr lang="ru-RU" sz="40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214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/>
                        <a:t>ь</a:t>
                      </a:r>
                      <a:endParaRPr lang="ru-RU" sz="40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/>
                        <a:t>т</a:t>
                      </a:r>
                      <a:endParaRPr lang="ru-RU" sz="40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/>
                        <a:t>е</a:t>
                      </a:r>
                      <a:endParaRPr lang="ru-RU" sz="40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/>
                        <a:t>о</a:t>
                      </a:r>
                      <a:endParaRPr lang="ru-RU" sz="40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/>
                        <a:t>р</a:t>
                      </a:r>
                      <a:endParaRPr lang="ru-RU" sz="40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/>
                        <a:t>е</a:t>
                      </a:r>
                      <a:endParaRPr lang="ru-RU" sz="4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/>
                        <a:t>т</a:t>
                      </a:r>
                      <a:endParaRPr lang="ru-RU" sz="4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/>
                        <a:t>и</a:t>
                      </a:r>
                      <a:endParaRPr lang="ru-RU" sz="4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/>
                        <a:t>к</a:t>
                      </a:r>
                      <a:endParaRPr lang="ru-RU" sz="4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/>
                        <a:t>о</a:t>
                      </a:r>
                      <a:endParaRPr lang="ru-RU" sz="40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/>
                        <a:t>м</a:t>
                      </a:r>
                      <a:endParaRPr lang="ru-RU" sz="40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214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/>
                        <a:t>и</a:t>
                      </a:r>
                      <a:endParaRPr lang="ru-RU" sz="40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/>
                        <a:t>п</a:t>
                      </a:r>
                      <a:endParaRPr lang="ru-RU" sz="40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/>
                        <a:t>р</a:t>
                      </a:r>
                      <a:endParaRPr lang="ru-RU" sz="40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/>
                        <a:t>а</a:t>
                      </a:r>
                      <a:endParaRPr lang="ru-RU" sz="40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/>
                        <a:t>к</a:t>
                      </a:r>
                      <a:endParaRPr lang="ru-RU" sz="40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/>
                        <a:t>т</a:t>
                      </a:r>
                      <a:endParaRPr lang="ru-RU" sz="40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/>
                        <a:t>и</a:t>
                      </a:r>
                      <a:endParaRPr lang="ru-RU" sz="40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/>
                        <a:t>к</a:t>
                      </a:r>
                      <a:endParaRPr lang="ru-RU" sz="40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/>
                        <a:t>о</a:t>
                      </a:r>
                      <a:endParaRPr lang="ru-RU" sz="4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/>
                        <a:t>м</a:t>
                      </a:r>
                      <a:endParaRPr lang="ru-RU" sz="4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214282" y="178571"/>
            <a:ext cx="8715436" cy="6500858"/>
          </a:xfrm>
          <a:prstGeom prst="roundRect">
            <a:avLst>
              <a:gd name="adj" fmla="val 327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571868" y="357166"/>
            <a:ext cx="4500594" cy="1143000"/>
          </a:xfrm>
          <a:prstGeom prst="roundRect">
            <a:avLst/>
          </a:prstGeo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Ребусы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1214414" y="1928802"/>
            <a:ext cx="914400" cy="914400"/>
          </a:xfrm>
          <a:prstGeom prst="homePlat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1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28926" y="1785926"/>
            <a:ext cx="4714908" cy="121444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Сфера социальной и государственной  деятельности в обществе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3429000"/>
            <a:ext cx="7786742" cy="3000396"/>
          </a:xfrm>
          <a:prstGeom prst="rect">
            <a:avLst/>
          </a:prstGeom>
        </p:spPr>
        <p:style>
          <a:lnRef idx="1">
            <a:schemeClr val="accent3"/>
          </a:lnRef>
          <a:fillRef idx="1003">
            <a:schemeClr val="dk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 Li Po Ca</a:t>
            </a:r>
            <a:endParaRPr lang="ru-RU" sz="9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олна 7"/>
          <p:cNvSpPr/>
          <p:nvPr/>
        </p:nvSpPr>
        <p:spPr>
          <a:xfrm>
            <a:off x="0" y="4572008"/>
            <a:ext cx="9144000" cy="1428760"/>
          </a:xfrm>
          <a:prstGeom prst="wav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Технология игрового обучения</a:t>
            </a:r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ый треугольник 6"/>
          <p:cNvSpPr/>
          <p:nvPr/>
        </p:nvSpPr>
        <p:spPr>
          <a:xfrm rot="16200000">
            <a:off x="8282541" y="5996541"/>
            <a:ext cx="642918" cy="1080000"/>
          </a:xfrm>
          <a:prstGeom prst="rtTriangl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6" descr="200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500958" y="500042"/>
            <a:ext cx="1173761" cy="10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ый треугольник 9"/>
          <p:cNvSpPr/>
          <p:nvPr/>
        </p:nvSpPr>
        <p:spPr>
          <a:xfrm rot="5400000">
            <a:off x="91136" y="-91136"/>
            <a:ext cx="285728" cy="468000"/>
          </a:xfrm>
          <a:prstGeom prst="rtTriangl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ый треугольник 10"/>
          <p:cNvSpPr/>
          <p:nvPr/>
        </p:nvSpPr>
        <p:spPr>
          <a:xfrm rot="5400000" flipH="1">
            <a:off x="19698" y="6409698"/>
            <a:ext cx="428604" cy="468000"/>
          </a:xfrm>
          <a:prstGeom prst="rtTriangl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Скругленный прямоугольник 33"/>
          <p:cNvSpPr/>
          <p:nvPr/>
        </p:nvSpPr>
        <p:spPr>
          <a:xfrm>
            <a:off x="214282" y="178571"/>
            <a:ext cx="8715436" cy="6500858"/>
          </a:xfrm>
          <a:prstGeom prst="roundRect">
            <a:avLst>
              <a:gd name="adj" fmla="val 327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>
            <a:spLocks noChangeAspect="1"/>
          </p:cNvSpPr>
          <p:nvPr/>
        </p:nvSpPr>
        <p:spPr>
          <a:xfrm>
            <a:off x="500034" y="4286256"/>
            <a:ext cx="1260000" cy="1260000"/>
          </a:xfrm>
          <a:prstGeom prst="rect">
            <a:avLst/>
          </a:prstGeom>
          <a:solidFill>
            <a:srgbClr val="C0000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>
            <a:spLocks noChangeAspect="1"/>
          </p:cNvSpPr>
          <p:nvPr/>
        </p:nvSpPr>
        <p:spPr>
          <a:xfrm>
            <a:off x="500034" y="4286256"/>
            <a:ext cx="1260000" cy="12600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</a:t>
            </a:r>
            <a:endParaRPr lang="ru-RU" sz="96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>
            <a:spLocks noChangeAspect="1"/>
          </p:cNvSpPr>
          <p:nvPr/>
        </p:nvSpPr>
        <p:spPr>
          <a:xfrm>
            <a:off x="6929454" y="4286256"/>
            <a:ext cx="1260000" cy="1260000"/>
          </a:xfrm>
          <a:prstGeom prst="rect">
            <a:avLst/>
          </a:prstGeom>
          <a:solidFill>
            <a:srgbClr val="C00000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>
            <a:spLocks noChangeAspect="1"/>
          </p:cNvSpPr>
          <p:nvPr/>
        </p:nvSpPr>
        <p:spPr>
          <a:xfrm>
            <a:off x="6929454" y="4286256"/>
            <a:ext cx="1260000" cy="12600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</a:t>
            </a:r>
            <a:endParaRPr lang="ru-RU" sz="96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>
            <a:spLocks noChangeAspect="1"/>
          </p:cNvSpPr>
          <p:nvPr/>
        </p:nvSpPr>
        <p:spPr>
          <a:xfrm>
            <a:off x="5643570" y="4286256"/>
            <a:ext cx="1260000" cy="1260000"/>
          </a:xfrm>
          <a:prstGeom prst="rect">
            <a:avLst/>
          </a:prstGeom>
          <a:solidFill>
            <a:srgbClr val="C00000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>
            <a:spLocks noChangeAspect="1"/>
          </p:cNvSpPr>
          <p:nvPr/>
        </p:nvSpPr>
        <p:spPr>
          <a:xfrm>
            <a:off x="4357686" y="4286256"/>
            <a:ext cx="1260000" cy="1260000"/>
          </a:xfrm>
          <a:prstGeom prst="rect">
            <a:avLst/>
          </a:prstGeom>
          <a:solidFill>
            <a:srgbClr val="C00000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>
            <a:spLocks noChangeAspect="1"/>
          </p:cNvSpPr>
          <p:nvPr/>
        </p:nvSpPr>
        <p:spPr>
          <a:xfrm>
            <a:off x="3071802" y="4286256"/>
            <a:ext cx="1260000" cy="1260000"/>
          </a:xfrm>
          <a:prstGeom prst="rect">
            <a:avLst/>
          </a:prstGeom>
          <a:solidFill>
            <a:srgbClr val="C00000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>
            <a:spLocks noChangeAspect="1"/>
          </p:cNvSpPr>
          <p:nvPr/>
        </p:nvSpPr>
        <p:spPr>
          <a:xfrm>
            <a:off x="1785918" y="4286256"/>
            <a:ext cx="1260000" cy="1260000"/>
          </a:xfrm>
          <a:prstGeom prst="rect">
            <a:avLst/>
          </a:prstGeom>
          <a:solidFill>
            <a:srgbClr val="C00000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>
            <a:spLocks noChangeAspect="1"/>
          </p:cNvSpPr>
          <p:nvPr/>
        </p:nvSpPr>
        <p:spPr>
          <a:xfrm>
            <a:off x="5643570" y="4286256"/>
            <a:ext cx="1260000" cy="12600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sz="96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>
            <a:spLocks noChangeAspect="1"/>
          </p:cNvSpPr>
          <p:nvPr/>
        </p:nvSpPr>
        <p:spPr>
          <a:xfrm>
            <a:off x="4357686" y="4286256"/>
            <a:ext cx="1260000" cy="12600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</a:t>
            </a:r>
            <a:endParaRPr lang="ru-RU" sz="96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>
            <a:spLocks noChangeAspect="1"/>
          </p:cNvSpPr>
          <p:nvPr/>
        </p:nvSpPr>
        <p:spPr>
          <a:xfrm>
            <a:off x="3071802" y="4286256"/>
            <a:ext cx="1260000" cy="12600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</a:t>
            </a:r>
            <a:endParaRPr lang="ru-RU" sz="96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>
            <a:spLocks noChangeAspect="1"/>
          </p:cNvSpPr>
          <p:nvPr/>
        </p:nvSpPr>
        <p:spPr>
          <a:xfrm>
            <a:off x="1785918" y="4286256"/>
            <a:ext cx="1260000" cy="12600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sz="96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786182" y="1571612"/>
            <a:ext cx="3571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Элемент мысли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714620"/>
            <a:ext cx="1011505" cy="1440000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b="50212"/>
          <a:stretch>
            <a:fillRect/>
          </a:stretch>
        </p:blipFill>
        <p:spPr bwMode="auto">
          <a:xfrm>
            <a:off x="1785918" y="3286124"/>
            <a:ext cx="1224000" cy="78049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3000372"/>
            <a:ext cx="1171792" cy="1152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786058"/>
            <a:ext cx="1011505" cy="1440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print"/>
          <a:srcRect b="50212"/>
          <a:stretch>
            <a:fillRect/>
          </a:stretch>
        </p:blipFill>
        <p:spPr bwMode="auto">
          <a:xfrm>
            <a:off x="5643570" y="3286124"/>
            <a:ext cx="1224000" cy="78049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3071810"/>
            <a:ext cx="1053712" cy="1116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Прямоугольный треугольник 32"/>
          <p:cNvSpPr/>
          <p:nvPr/>
        </p:nvSpPr>
        <p:spPr>
          <a:xfrm rot="5400000">
            <a:off x="254260" y="-254260"/>
            <a:ext cx="571480" cy="1080000"/>
          </a:xfrm>
          <a:prstGeom prst="rtTriangle">
            <a:avLst/>
          </a:prstGeom>
          <a:ln/>
        </p:spPr>
        <p:style>
          <a:lnRef idx="1">
            <a:schemeClr val="accent3"/>
          </a:lnRef>
          <a:fillRef idx="1003">
            <a:schemeClr val="dk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Заголовок 1"/>
          <p:cNvSpPr txBox="1">
            <a:spLocks/>
          </p:cNvSpPr>
          <p:nvPr/>
        </p:nvSpPr>
        <p:spPr bwMode="gray">
          <a:xfrm>
            <a:off x="4143372" y="214290"/>
            <a:ext cx="4214842" cy="648000"/>
          </a:xfrm>
          <a:prstGeom prst="round2SameRect">
            <a:avLst>
              <a:gd name="adj1" fmla="val 16667"/>
              <a:gd name="adj2" fmla="val 50000"/>
            </a:avLst>
          </a:prstGeom>
          <a:ln>
            <a:noFill/>
          </a:ln>
          <a:effectLst/>
        </p:spPr>
        <p:style>
          <a:lnRef idx="1">
            <a:schemeClr val="accent6"/>
          </a:lnRef>
          <a:fillRef idx="1003">
            <a:schemeClr val="dk2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none" strike="noStrike" kern="1200" normalizeH="0" baseline="0" noProof="0" dirty="0" smtClean="0">
                <a:solidFill>
                  <a:schemeClr val="bg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Зашифрованные</a:t>
            </a:r>
            <a:r>
              <a:rPr kumimoji="0" lang="ru-RU" sz="3200" i="0" u="none" strike="noStrike" kern="1200" normalizeH="0" noProof="0" dirty="0" smtClean="0">
                <a:solidFill>
                  <a:schemeClr val="bg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слова</a:t>
            </a:r>
            <a:endParaRPr kumimoji="0" lang="ru-RU" sz="3200" i="0" u="none" strike="noStrike" kern="1200" normalizeH="0" baseline="0" noProof="0" dirty="0">
              <a:solidFill>
                <a:schemeClr val="bg1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5" name="Блок-схема: альтернативный процесс 34"/>
          <p:cNvSpPr>
            <a:spLocks noChangeAspect="1"/>
          </p:cNvSpPr>
          <p:nvPr/>
        </p:nvSpPr>
        <p:spPr>
          <a:xfrm>
            <a:off x="4929190" y="6072206"/>
            <a:ext cx="1762136" cy="432000"/>
          </a:xfrm>
          <a:prstGeom prst="flowChartAlternateProcess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Вопрос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Овал 35"/>
          <p:cNvSpPr>
            <a:spLocks/>
          </p:cNvSpPr>
          <p:nvPr/>
        </p:nvSpPr>
        <p:spPr>
          <a:xfrm>
            <a:off x="7143768" y="6000768"/>
            <a:ext cx="1152000" cy="504000"/>
          </a:xfrm>
          <a:prstGeom prst="ellipse">
            <a:avLst/>
          </a:prstGeom>
          <a:gradFill flip="none" rotWithShape="1">
            <a:gsLst>
              <a:gs pos="0">
                <a:srgbClr val="0033CC">
                  <a:shade val="30000"/>
                  <a:satMod val="115000"/>
                </a:srgbClr>
              </a:gs>
              <a:gs pos="50000">
                <a:srgbClr val="0033CC">
                  <a:shade val="67500"/>
                  <a:satMod val="115000"/>
                </a:srgbClr>
              </a:gs>
              <a:gs pos="100000">
                <a:srgbClr val="0033CC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ответ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ый треугольник 31"/>
          <p:cNvSpPr/>
          <p:nvPr/>
        </p:nvSpPr>
        <p:spPr>
          <a:xfrm>
            <a:off x="0" y="6215082"/>
            <a:ext cx="1080000" cy="642918"/>
          </a:xfrm>
          <a:prstGeom prst="rtTriangle">
            <a:avLst/>
          </a:prstGeom>
          <a:ln/>
        </p:spPr>
        <p:style>
          <a:lnRef idx="1">
            <a:schemeClr val="accent3"/>
          </a:lnRef>
          <a:fillRef idx="1003">
            <a:schemeClr val="dk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множение 36">
            <a:hlinkClick r:id="" action="ppaction://hlinkshowjump?jump=endshow"/>
          </p:cNvPr>
          <p:cNvSpPr/>
          <p:nvPr/>
        </p:nvSpPr>
        <p:spPr>
          <a:xfrm>
            <a:off x="785786" y="6215082"/>
            <a:ext cx="714380" cy="642918"/>
          </a:xfrm>
          <a:prstGeom prst="mathMultiply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ый треугольник 39"/>
          <p:cNvSpPr/>
          <p:nvPr/>
        </p:nvSpPr>
        <p:spPr>
          <a:xfrm rot="10800000">
            <a:off x="8064000" y="0"/>
            <a:ext cx="1080000" cy="571480"/>
          </a:xfrm>
          <a:prstGeom prst="rtTriangle">
            <a:avLst/>
          </a:prstGeom>
          <a:ln/>
        </p:spPr>
        <p:style>
          <a:lnRef idx="1">
            <a:schemeClr val="accent3"/>
          </a:lnRef>
          <a:fillRef idx="1003">
            <a:schemeClr val="dk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Капля 26"/>
          <p:cNvSpPr/>
          <p:nvPr/>
        </p:nvSpPr>
        <p:spPr>
          <a:xfrm rot="16200000">
            <a:off x="267893" y="-267892"/>
            <a:ext cx="3000396" cy="3536181"/>
          </a:xfrm>
          <a:prstGeom prst="teardrop">
            <a:avLst>
              <a:gd name="adj" fmla="val 39579"/>
            </a:avLst>
          </a:prstGeom>
          <a:solidFill>
            <a:srgbClr val="99CCFF">
              <a:alpha val="8000"/>
            </a:srgbClr>
          </a:solidFill>
          <a:ln w="9525">
            <a:solidFill>
              <a:srgbClr val="00B0F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21" grpId="0" animBg="1"/>
      <p:bldP spid="26" grpId="0" animBg="1"/>
      <p:bldP spid="25" grpId="0" animBg="1"/>
      <p:bldP spid="24" grpId="0" animBg="1"/>
      <p:bldP spid="23" grpId="0" animBg="1"/>
      <p:bldP spid="22" grpId="0" animBg="1"/>
      <p:bldP spid="28" grpId="0"/>
      <p:bldP spid="35" grpId="0" animBg="1"/>
      <p:bldP spid="3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>
          <a:xfrm>
            <a:off x="214282" y="178571"/>
            <a:ext cx="8715436" cy="6500858"/>
          </a:xfrm>
          <a:prstGeom prst="roundRect">
            <a:avLst>
              <a:gd name="adj" fmla="val 327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перфолента 21"/>
          <p:cNvSpPr/>
          <p:nvPr/>
        </p:nvSpPr>
        <p:spPr>
          <a:xfrm>
            <a:off x="1000100" y="2786058"/>
            <a:ext cx="7128000" cy="3581454"/>
          </a:xfrm>
          <a:prstGeom prst="flowChartPunchedTape">
            <a:avLst/>
          </a:prstGeom>
          <a:solidFill>
            <a:schemeClr val="accent3">
              <a:lumMod val="20000"/>
              <a:lumOff val="80000"/>
              <a:alpha val="18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57488" y="1357298"/>
            <a:ext cx="500066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ln w="1905"/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слове спрятались слова. Собери слова из букв</a:t>
            </a:r>
            <a:endParaRPr lang="ru-RU" sz="2400" dirty="0">
              <a:ln w="1905"/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>
            <a:spLocks noChangeAspect="1"/>
          </p:cNvSpPr>
          <p:nvPr/>
        </p:nvSpPr>
        <p:spPr>
          <a:xfrm>
            <a:off x="500034" y="2732479"/>
            <a:ext cx="2681994" cy="540000"/>
          </a:xfrm>
          <a:prstGeom prst="roundRect">
            <a:avLst/>
          </a:prstGeom>
          <a:gradFill flip="none" rotWithShape="1">
            <a:gsLst>
              <a:gs pos="0">
                <a:srgbClr val="0033CC">
                  <a:shade val="30000"/>
                  <a:satMod val="115000"/>
                </a:srgbClr>
              </a:gs>
              <a:gs pos="50000">
                <a:srgbClr val="0033CC">
                  <a:shade val="67500"/>
                  <a:satMod val="115000"/>
                </a:srgbClr>
              </a:gs>
              <a:gs pos="100000">
                <a:srgbClr val="0033CC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нитраты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>
            <a:spLocks noChangeAspect="1"/>
          </p:cNvSpPr>
          <p:nvPr/>
        </p:nvSpPr>
        <p:spPr>
          <a:xfrm>
            <a:off x="3170079" y="2732479"/>
            <a:ext cx="589603" cy="540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47733" y="2732479"/>
            <a:ext cx="1080000" cy="540000"/>
          </a:xfrm>
          <a:prstGeom prst="roundRect">
            <a:avLst/>
          </a:prstGeom>
          <a:gradFill flip="none" rotWithShape="1">
            <a:gsLst>
              <a:gs pos="0">
                <a:srgbClr val="0033CC">
                  <a:shade val="30000"/>
                  <a:satMod val="115000"/>
                </a:srgbClr>
              </a:gs>
              <a:gs pos="50000">
                <a:srgbClr val="0033CC">
                  <a:shade val="67500"/>
                  <a:satMod val="115000"/>
                </a:srgbClr>
              </a:gs>
              <a:gs pos="100000">
                <a:srgbClr val="0033CC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тиран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>
            <a:spLocks noChangeAspect="1"/>
          </p:cNvSpPr>
          <p:nvPr/>
        </p:nvSpPr>
        <p:spPr>
          <a:xfrm>
            <a:off x="4806502" y="2732479"/>
            <a:ext cx="589603" cy="540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+</a:t>
            </a:r>
          </a:p>
          <a:p>
            <a:pPr algn="ctr"/>
            <a:endParaRPr lang="ru-RU" sz="24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374874" y="2732479"/>
            <a:ext cx="936000" cy="540000"/>
          </a:xfrm>
          <a:prstGeom prst="roundRect">
            <a:avLst/>
          </a:prstGeom>
          <a:gradFill flip="none" rotWithShape="1">
            <a:gsLst>
              <a:gs pos="0">
                <a:srgbClr val="0033CC">
                  <a:shade val="30000"/>
                  <a:satMod val="115000"/>
                </a:srgbClr>
              </a:gs>
              <a:gs pos="50000">
                <a:srgbClr val="0033CC">
                  <a:shade val="67500"/>
                  <a:satMod val="115000"/>
                </a:srgbClr>
              </a:gs>
              <a:gs pos="100000">
                <a:srgbClr val="0033CC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тина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>
            <a:spLocks noChangeAspect="1"/>
          </p:cNvSpPr>
          <p:nvPr/>
        </p:nvSpPr>
        <p:spPr>
          <a:xfrm>
            <a:off x="6289643" y="2732479"/>
            <a:ext cx="589603" cy="540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+</a:t>
            </a:r>
          </a:p>
          <a:p>
            <a:pPr algn="ctr"/>
            <a:endParaRPr lang="ru-RU" sz="24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858016" y="2714620"/>
            <a:ext cx="1044000" cy="540000"/>
          </a:xfrm>
          <a:prstGeom prst="roundRect">
            <a:avLst/>
          </a:prstGeom>
          <a:gradFill flip="none" rotWithShape="1">
            <a:gsLst>
              <a:gs pos="0">
                <a:srgbClr val="0033CC">
                  <a:shade val="30000"/>
                  <a:satMod val="115000"/>
                </a:srgbClr>
              </a:gs>
              <a:gs pos="50000">
                <a:srgbClr val="0033CC">
                  <a:shade val="67500"/>
                  <a:satMod val="115000"/>
                </a:srgbClr>
              </a:gs>
              <a:gs pos="100000">
                <a:srgbClr val="0033CC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трата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ый треугольник 39"/>
          <p:cNvSpPr/>
          <p:nvPr/>
        </p:nvSpPr>
        <p:spPr>
          <a:xfrm rot="5400000">
            <a:off x="254260" y="-254260"/>
            <a:ext cx="571480" cy="1080000"/>
          </a:xfrm>
          <a:prstGeom prst="rtTriangle">
            <a:avLst/>
          </a:prstGeom>
          <a:ln/>
        </p:spPr>
        <p:style>
          <a:lnRef idx="1">
            <a:schemeClr val="accent3"/>
          </a:lnRef>
          <a:fillRef idx="1003">
            <a:schemeClr val="dk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ый треугольник 44"/>
          <p:cNvSpPr/>
          <p:nvPr/>
        </p:nvSpPr>
        <p:spPr>
          <a:xfrm>
            <a:off x="0" y="6215082"/>
            <a:ext cx="1080000" cy="642918"/>
          </a:xfrm>
          <a:prstGeom prst="rtTriangle">
            <a:avLst/>
          </a:prstGeom>
          <a:ln/>
        </p:spPr>
        <p:style>
          <a:lnRef idx="1">
            <a:schemeClr val="accent3"/>
          </a:lnRef>
          <a:fillRef idx="1003">
            <a:schemeClr val="dk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ый треугольник 16"/>
          <p:cNvSpPr/>
          <p:nvPr/>
        </p:nvSpPr>
        <p:spPr>
          <a:xfrm rot="10800000">
            <a:off x="8064000" y="0"/>
            <a:ext cx="1080000" cy="571480"/>
          </a:xfrm>
          <a:prstGeom prst="rtTriangle">
            <a:avLst/>
          </a:prstGeom>
          <a:ln/>
        </p:spPr>
        <p:style>
          <a:lnRef idx="1">
            <a:schemeClr val="accent3"/>
          </a:lnRef>
          <a:fillRef idx="1003">
            <a:schemeClr val="dk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>
            <a:spLocks/>
          </p:cNvSpPr>
          <p:nvPr/>
        </p:nvSpPr>
        <p:spPr>
          <a:xfrm>
            <a:off x="6858016" y="6215082"/>
            <a:ext cx="1440000" cy="504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Ответ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>
            <a:spLocks noChangeAspect="1"/>
          </p:cNvSpPr>
          <p:nvPr/>
        </p:nvSpPr>
        <p:spPr>
          <a:xfrm>
            <a:off x="4786314" y="6251082"/>
            <a:ext cx="1762136" cy="432000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Подсказка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112" t="2807" r="2827" b="4570"/>
          <a:stretch>
            <a:fillRect/>
          </a:stretch>
        </p:blipFill>
        <p:spPr bwMode="auto">
          <a:xfrm>
            <a:off x="3325346" y="3769314"/>
            <a:ext cx="2552726" cy="1872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Умножение 20">
            <a:hlinkClick r:id="" action="ppaction://hlinkshowjump?jump=endshow"/>
          </p:cNvPr>
          <p:cNvSpPr/>
          <p:nvPr/>
        </p:nvSpPr>
        <p:spPr>
          <a:xfrm>
            <a:off x="785786" y="6215082"/>
            <a:ext cx="714380" cy="642918"/>
          </a:xfrm>
          <a:prstGeom prst="mathMultiply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3643314"/>
            <a:ext cx="1559616" cy="2124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9" descr="18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3967314"/>
            <a:ext cx="1955072" cy="1476000"/>
          </a:xfrm>
          <a:prstGeom prst="rect">
            <a:avLst/>
          </a:prstGeom>
          <a:noFill/>
        </p:spPr>
      </p:pic>
      <p:sp>
        <p:nvSpPr>
          <p:cNvPr id="26" name="Заголовок 1"/>
          <p:cNvSpPr txBox="1">
            <a:spLocks/>
          </p:cNvSpPr>
          <p:nvPr/>
        </p:nvSpPr>
        <p:spPr bwMode="gray">
          <a:xfrm>
            <a:off x="2214546" y="465166"/>
            <a:ext cx="1928826" cy="648000"/>
          </a:xfrm>
          <a:prstGeom prst="round2SameRect">
            <a:avLst>
              <a:gd name="adj1" fmla="val 16667"/>
              <a:gd name="adj2" fmla="val 50000"/>
            </a:avLst>
          </a:prstGeom>
          <a:ln>
            <a:noFill/>
          </a:ln>
          <a:effectLst/>
        </p:spPr>
        <p:style>
          <a:lnRef idx="1">
            <a:schemeClr val="accent6"/>
          </a:lnRef>
          <a:fillRef idx="1003">
            <a:schemeClr val="dk2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none" strike="noStrike" kern="1200" normalizeH="0" baseline="0" noProof="0" dirty="0" smtClean="0">
                <a:solidFill>
                  <a:schemeClr val="bg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Химия</a:t>
            </a:r>
            <a:endParaRPr kumimoji="0" lang="ru-RU" sz="3200" i="0" u="none" strike="noStrike" kern="1200" normalizeH="0" baseline="0" noProof="0" dirty="0">
              <a:solidFill>
                <a:schemeClr val="bg1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 bwMode="gray">
          <a:xfrm>
            <a:off x="5572132" y="465166"/>
            <a:ext cx="2700000" cy="648000"/>
          </a:xfrm>
          <a:prstGeom prst="round2SameRect">
            <a:avLst>
              <a:gd name="adj1" fmla="val 16667"/>
              <a:gd name="adj2" fmla="val 50000"/>
            </a:avLst>
          </a:prstGeom>
          <a:ln>
            <a:noFill/>
          </a:ln>
          <a:effectLst/>
        </p:spPr>
        <p:style>
          <a:lnRef idx="1">
            <a:schemeClr val="accent6"/>
          </a:lnRef>
          <a:fillRef idx="1003">
            <a:schemeClr val="dk2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noProof="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грамматика</a:t>
            </a:r>
            <a:endParaRPr kumimoji="0" lang="ru-RU" sz="3200" i="0" u="none" strike="noStrike" kern="1200" normalizeH="0" baseline="0" noProof="0" dirty="0">
              <a:solidFill>
                <a:schemeClr val="bg1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 bwMode="gray">
          <a:xfrm>
            <a:off x="3893339" y="357166"/>
            <a:ext cx="1928826" cy="864000"/>
          </a:xfrm>
          <a:prstGeom prst="round2SameRect">
            <a:avLst>
              <a:gd name="adj1" fmla="val 16667"/>
              <a:gd name="adj2" fmla="val 50000"/>
            </a:avLst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normalizeH="0" baseline="0" noProof="0" dirty="0" smtClean="0">
                <a:solidFill>
                  <a:srgbClr val="0033CC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+</a:t>
            </a:r>
            <a:endParaRPr kumimoji="0" lang="ru-RU" sz="6000" b="1" i="0" u="none" strike="noStrike" kern="1200" normalizeH="0" baseline="0" noProof="0" dirty="0">
              <a:solidFill>
                <a:srgbClr val="0033CC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/>
      <p:bldP spid="13" grpId="0" animBg="1"/>
      <p:bldP spid="14" grpId="0"/>
      <p:bldP spid="15" grpId="0" animBg="1"/>
      <p:bldP spid="18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1571612"/>
            <a:ext cx="1774440" cy="19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3214686"/>
            <a:ext cx="1807920" cy="19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1357298"/>
            <a:ext cx="1807920" cy="19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1571604" y="2500306"/>
            <a:ext cx="2232000" cy="642942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Р - белый</a:t>
            </a:r>
            <a:endParaRPr lang="ru-RU" sz="24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929058" y="3929066"/>
            <a:ext cx="2628000" cy="642942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Р - красный</a:t>
            </a:r>
            <a:endParaRPr lang="ru-RU" sz="24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215074" y="1928802"/>
            <a:ext cx="2448000" cy="642942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Р - черный</a:t>
            </a:r>
            <a:endParaRPr lang="ru-RU" sz="24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428596" y="3857628"/>
            <a:ext cx="2500330" cy="1041276"/>
          </a:xfrm>
          <a:prstGeom prst="wedgeEllipseCallout">
            <a:avLst>
              <a:gd name="adj1" fmla="val 23965"/>
              <a:gd name="adj2" fmla="val 65209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Запах чесночный</a:t>
            </a:r>
            <a:endParaRPr lang="ru-RU" sz="24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637228">
            <a:off x="2554245" y="5288001"/>
            <a:ext cx="473352" cy="8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637228">
            <a:off x="5121848" y="5422799"/>
            <a:ext cx="473352" cy="8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637228">
            <a:off x="3835964" y="5351362"/>
            <a:ext cx="473352" cy="8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565079">
            <a:off x="6365727" y="5273118"/>
            <a:ext cx="473352" cy="8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733635">
            <a:off x="7109026" y="4520391"/>
            <a:ext cx="473352" cy="8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450928">
            <a:off x="3908226" y="1995355"/>
            <a:ext cx="473352" cy="8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442227">
            <a:off x="5121849" y="2422402"/>
            <a:ext cx="473352" cy="8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116091">
            <a:off x="6240617" y="3363405"/>
            <a:ext cx="473352" cy="8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Скругленный прямоугольник 20"/>
          <p:cNvSpPr>
            <a:spLocks noChangeAspect="1"/>
          </p:cNvSpPr>
          <p:nvPr/>
        </p:nvSpPr>
        <p:spPr>
          <a:xfrm>
            <a:off x="6643704" y="6143644"/>
            <a:ext cx="1762136" cy="432000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Подсказка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14348" y="857232"/>
            <a:ext cx="264320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Молодец!</a:t>
            </a:r>
            <a:endParaRPr lang="ru-RU" sz="3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108049" y="3286124"/>
            <a:ext cx="1764000" cy="571504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Нет</a:t>
            </a:r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108049" y="4071942"/>
            <a:ext cx="1764000" cy="571504"/>
          </a:xfrm>
          <a:prstGeom prst="round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Да</a:t>
            </a:r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Заголовок 1"/>
          <p:cNvSpPr txBox="1">
            <a:spLocks/>
          </p:cNvSpPr>
          <p:nvPr/>
        </p:nvSpPr>
        <p:spPr bwMode="gray">
          <a:xfrm>
            <a:off x="4143372" y="214290"/>
            <a:ext cx="2700000" cy="648000"/>
          </a:xfrm>
          <a:prstGeom prst="round2SameRect">
            <a:avLst>
              <a:gd name="adj1" fmla="val 16667"/>
              <a:gd name="adj2" fmla="val 50000"/>
            </a:avLst>
          </a:prstGeom>
          <a:ln>
            <a:noFill/>
          </a:ln>
          <a:effectLst/>
        </p:spPr>
        <p:style>
          <a:lnRef idx="1">
            <a:schemeClr val="accent6"/>
          </a:lnRef>
          <a:fillRef idx="1003">
            <a:schemeClr val="dk2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none" strike="noStrike" kern="1200" normalizeH="0" baseline="0" noProof="0" dirty="0" smtClean="0">
                <a:solidFill>
                  <a:schemeClr val="bg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Охота</a:t>
            </a:r>
            <a:endParaRPr kumimoji="0" lang="ru-RU" sz="3200" i="0" u="none" strike="noStrike" kern="1200" normalizeH="0" baseline="0" noProof="0" dirty="0">
              <a:solidFill>
                <a:schemeClr val="bg1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8" name="Прямоугольный треугольник 37"/>
          <p:cNvSpPr/>
          <p:nvPr/>
        </p:nvSpPr>
        <p:spPr>
          <a:xfrm rot="5400000">
            <a:off x="254260" y="-254260"/>
            <a:ext cx="571480" cy="1080000"/>
          </a:xfrm>
          <a:prstGeom prst="rtTriangle">
            <a:avLst/>
          </a:prstGeom>
          <a:ln/>
        </p:spPr>
        <p:style>
          <a:lnRef idx="1">
            <a:schemeClr val="accent3"/>
          </a:lnRef>
          <a:fillRef idx="1003">
            <a:schemeClr val="dk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множение 38">
            <a:hlinkClick r:id="" action="ppaction://hlinkshowjump?jump=endshow"/>
          </p:cNvPr>
          <p:cNvSpPr/>
          <p:nvPr/>
        </p:nvSpPr>
        <p:spPr>
          <a:xfrm>
            <a:off x="785786" y="6215082"/>
            <a:ext cx="714380" cy="642918"/>
          </a:xfrm>
          <a:prstGeom prst="mathMultiply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ый треугольник 26"/>
          <p:cNvSpPr/>
          <p:nvPr/>
        </p:nvSpPr>
        <p:spPr>
          <a:xfrm rot="10800000">
            <a:off x="8064000" y="0"/>
            <a:ext cx="1080000" cy="571480"/>
          </a:xfrm>
          <a:prstGeom prst="rtTriangle">
            <a:avLst/>
          </a:prstGeom>
          <a:ln/>
        </p:spPr>
        <p:style>
          <a:lnRef idx="1">
            <a:schemeClr val="accent3"/>
          </a:lnRef>
          <a:fillRef idx="1003">
            <a:schemeClr val="dk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ый треугольник 27"/>
          <p:cNvSpPr/>
          <p:nvPr/>
        </p:nvSpPr>
        <p:spPr>
          <a:xfrm>
            <a:off x="0" y="6215082"/>
            <a:ext cx="1080000" cy="642918"/>
          </a:xfrm>
          <a:prstGeom prst="rtTriangle">
            <a:avLst/>
          </a:prstGeom>
          <a:ln/>
        </p:spPr>
        <p:style>
          <a:lnRef idx="1">
            <a:schemeClr val="accent3"/>
          </a:lnRef>
          <a:fillRef idx="1003">
            <a:schemeClr val="dk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F_HWASP1.WAV">
            <a:hlinkClick r:id="" action="ppaction://media"/>
          </p:cNvPr>
          <p:cNvPicPr>
            <a:picLocks noRot="1" noChangeAspect="1"/>
          </p:cNvPicPr>
          <p:nvPr>
            <a:wavAudioFile r:embed="rId1" name="F_HWASP1.WAV"/>
          </p:nvPr>
        </p:nvPicPr>
        <p:blipFill>
          <a:blip r:embed="rId6" cstate="print"/>
          <a:stretch>
            <a:fillRect/>
          </a:stretch>
        </p:blipFill>
        <p:spPr>
          <a:xfrm>
            <a:off x="71422" y="2786058"/>
            <a:ext cx="304800" cy="304800"/>
          </a:xfrm>
          <a:prstGeom prst="rect">
            <a:avLst/>
          </a:prstGeom>
        </p:spPr>
      </p:pic>
      <p:pic>
        <p:nvPicPr>
          <p:cNvPr id="30" name="F_HWASP1.WAV">
            <a:hlinkClick r:id="" action="ppaction://media"/>
          </p:cNvPr>
          <p:cNvPicPr>
            <a:picLocks noRot="1" noChangeAspect="1"/>
          </p:cNvPicPr>
          <p:nvPr>
            <a:wavAudioFile r:embed="rId1" name="F_HWASP1.WAV"/>
          </p:nvPr>
        </p:nvPicPr>
        <p:blipFill>
          <a:blip r:embed="rId7" cstate="print"/>
          <a:stretch>
            <a:fillRect/>
          </a:stretch>
        </p:blipFill>
        <p:spPr>
          <a:xfrm>
            <a:off x="71422" y="2786058"/>
            <a:ext cx="304800" cy="304800"/>
          </a:xfrm>
          <a:prstGeom prst="rect">
            <a:avLst/>
          </a:prstGeom>
        </p:spPr>
      </p:pic>
      <p:pic>
        <p:nvPicPr>
          <p:cNvPr id="31" name="F_HWASP1.WAV">
            <a:hlinkClick r:id="" action="ppaction://media"/>
          </p:cNvPr>
          <p:cNvPicPr>
            <a:picLocks noRot="1" noChangeAspect="1"/>
          </p:cNvPicPr>
          <p:nvPr>
            <a:wavAudioFile r:embed="rId1" name="F_HWASP1.WAV"/>
          </p:nvPr>
        </p:nvPicPr>
        <p:blipFill>
          <a:blip r:embed="rId8" cstate="print"/>
          <a:stretch>
            <a:fillRect/>
          </a:stretch>
        </p:blipFill>
        <p:spPr>
          <a:xfrm>
            <a:off x="71422" y="2786058"/>
            <a:ext cx="304800" cy="304800"/>
          </a:xfrm>
          <a:prstGeom prst="rect">
            <a:avLst/>
          </a:prstGeom>
        </p:spPr>
      </p:pic>
      <p:pic>
        <p:nvPicPr>
          <p:cNvPr id="32" name="F_HWASP1.WAV">
            <a:hlinkClick r:id="" action="ppaction://media"/>
          </p:cNvPr>
          <p:cNvPicPr>
            <a:picLocks noRot="1" noChangeAspect="1"/>
          </p:cNvPicPr>
          <p:nvPr>
            <a:wavAudioFile r:embed="rId1" name="F_HWASP1.WAV"/>
          </p:nvPr>
        </p:nvPicPr>
        <p:blipFill>
          <a:blip r:embed="rId9" cstate="print"/>
          <a:stretch>
            <a:fillRect/>
          </a:stretch>
        </p:blipFill>
        <p:spPr>
          <a:xfrm>
            <a:off x="71422" y="2786058"/>
            <a:ext cx="304800" cy="304800"/>
          </a:xfrm>
          <a:prstGeom prst="rect">
            <a:avLst/>
          </a:prstGeom>
        </p:spPr>
      </p:pic>
      <p:pic>
        <p:nvPicPr>
          <p:cNvPr id="33" name="F_HWASP1.WAV">
            <a:hlinkClick r:id="" action="ppaction://media"/>
          </p:cNvPr>
          <p:cNvPicPr>
            <a:picLocks noRot="1" noChangeAspect="1"/>
          </p:cNvPicPr>
          <p:nvPr>
            <a:wavAudioFile r:embed="rId1" name="F_HWASP1.WAV"/>
          </p:nvPr>
        </p:nvPicPr>
        <p:blipFill>
          <a:blip r:embed="rId10" cstate="print"/>
          <a:stretch>
            <a:fillRect/>
          </a:stretch>
        </p:blipFill>
        <p:spPr>
          <a:xfrm>
            <a:off x="71422" y="2786058"/>
            <a:ext cx="304800" cy="304800"/>
          </a:xfrm>
          <a:prstGeom prst="rect">
            <a:avLst/>
          </a:prstGeom>
        </p:spPr>
      </p:pic>
      <p:pic>
        <p:nvPicPr>
          <p:cNvPr id="34" name="F_HWASP1.WAV">
            <a:hlinkClick r:id="" action="ppaction://media"/>
          </p:cNvPr>
          <p:cNvPicPr>
            <a:picLocks noRot="1" noChangeAspect="1"/>
          </p:cNvPicPr>
          <p:nvPr>
            <a:wavAudioFile r:embed="rId1" name="F_HWASP1.WAV"/>
          </p:nvPr>
        </p:nvPicPr>
        <p:blipFill>
          <a:blip r:embed="rId11" cstate="print"/>
          <a:stretch>
            <a:fillRect/>
          </a:stretch>
        </p:blipFill>
        <p:spPr>
          <a:xfrm>
            <a:off x="71422" y="2786058"/>
            <a:ext cx="304800" cy="304800"/>
          </a:xfrm>
          <a:prstGeom prst="rect">
            <a:avLst/>
          </a:prstGeom>
        </p:spPr>
      </p:pic>
      <p:pic>
        <p:nvPicPr>
          <p:cNvPr id="35" name="F_HWASP1.WAV">
            <a:hlinkClick r:id="" action="ppaction://media"/>
          </p:cNvPr>
          <p:cNvPicPr>
            <a:picLocks noRot="1" noChangeAspect="1"/>
          </p:cNvPicPr>
          <p:nvPr>
            <a:wavAudioFile r:embed="rId1" name="F_HWASP1.WAV"/>
          </p:nvPr>
        </p:nvPicPr>
        <p:blipFill>
          <a:blip r:embed="rId12" cstate="print"/>
          <a:stretch>
            <a:fillRect/>
          </a:stretch>
        </p:blipFill>
        <p:spPr>
          <a:xfrm>
            <a:off x="71422" y="2786058"/>
            <a:ext cx="304800" cy="304800"/>
          </a:xfrm>
          <a:prstGeom prst="rect">
            <a:avLst/>
          </a:prstGeom>
        </p:spPr>
      </p:pic>
      <p:pic>
        <p:nvPicPr>
          <p:cNvPr id="36" name="F_HWASP1.WAV">
            <a:hlinkClick r:id="" action="ppaction://media"/>
          </p:cNvPr>
          <p:cNvPicPr>
            <a:picLocks noRot="1" noChangeAspect="1"/>
          </p:cNvPicPr>
          <p:nvPr>
            <a:wavAudioFile r:embed="rId1" name="F_HWASP1.WAV"/>
          </p:nvPr>
        </p:nvPicPr>
        <p:blipFill>
          <a:blip r:embed="rId13" cstate="print"/>
          <a:stretch>
            <a:fillRect/>
          </a:stretch>
        </p:blipFill>
        <p:spPr>
          <a:xfrm>
            <a:off x="71422" y="2786058"/>
            <a:ext cx="304800" cy="304800"/>
          </a:xfrm>
          <a:prstGeom prst="rect">
            <a:avLst/>
          </a:prstGeom>
        </p:spPr>
      </p:pic>
      <p:pic>
        <p:nvPicPr>
          <p:cNvPr id="40" name="лай_собаки-at_club-se.ru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4" cstate="print"/>
          <a:stretch>
            <a:fillRect/>
          </a:stretch>
        </p:blipFill>
        <p:spPr>
          <a:xfrm>
            <a:off x="71422" y="2786058"/>
            <a:ext cx="304800" cy="304800"/>
          </a:xfrm>
          <a:prstGeom prst="rect">
            <a:avLst/>
          </a:prstGeom>
        </p:spPr>
      </p:pic>
      <p:sp>
        <p:nvSpPr>
          <p:cNvPr id="42" name="Управляющая кнопка: сведения 41">
            <a:hlinkClick r:id="" action="ppaction://noaction" highlightClick="1"/>
          </p:cNvPr>
          <p:cNvSpPr>
            <a:spLocks noChangeAspect="1"/>
          </p:cNvSpPr>
          <p:nvPr/>
        </p:nvSpPr>
        <p:spPr>
          <a:xfrm>
            <a:off x="8072462" y="500042"/>
            <a:ext cx="648000" cy="648000"/>
          </a:xfrm>
          <a:prstGeom prst="actionButtonInformation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42910" y="5143512"/>
            <a:ext cx="1201631" cy="828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54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54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5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54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54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54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54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154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3527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27"/>
                            </p:stCondLst>
                            <p:childTnLst>
                              <p:par>
                                <p:cTn id="6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 showWhenStopped="0">
                <p:cTn id="10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 showWhenStopped="0">
                <p:cTn id="10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 showWhenStopped="0">
                <p:cTn id="10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 showWhenStopped="0">
                <p:cTn id="10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 showWhenStopped="0">
                <p:cTn id="10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 showWhenStopped="0">
                <p:cTn id="10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 showWhenStopped="0">
                <p:cTn id="10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 showWhenStopped="0">
                <p:cTn id="10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 showWhenStopped="0">
                <p:cTn id="10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9" grpId="0" animBg="1"/>
      <p:bldP spid="10" grpId="0" animBg="1"/>
      <p:bldP spid="12" grpId="0" animBg="1"/>
      <p:bldP spid="21" grpId="0" animBg="1"/>
      <p:bldP spid="22" grpId="0"/>
      <p:bldP spid="25" grpId="0" animBg="1"/>
      <p:bldP spid="25" grpId="1" animBg="1"/>
      <p:bldP spid="25" grpId="2" animBg="1"/>
      <p:bldP spid="25" grpId="3" animBg="1"/>
      <p:bldP spid="26" grpId="0" animBg="1"/>
      <p:bldP spid="26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5214950"/>
            <a:ext cx="1484528" cy="11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9600" y="3330000"/>
            <a:ext cx="5644800" cy="35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3" name="Picture 4" descr="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6357958"/>
            <a:ext cx="757675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48" y="6000768"/>
            <a:ext cx="757675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6498000"/>
            <a:ext cx="757675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3571868" y="2214554"/>
            <a:ext cx="3929090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Пять знаменитых химиков дали азоту пять различных имен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Овальная выноска 18"/>
          <p:cNvSpPr>
            <a:spLocks noChangeAspect="1"/>
          </p:cNvSpPr>
          <p:nvPr/>
        </p:nvSpPr>
        <p:spPr>
          <a:xfrm>
            <a:off x="428596" y="3429000"/>
            <a:ext cx="3131061" cy="1332000"/>
          </a:xfrm>
          <a:prstGeom prst="wedgeEllipseCallout">
            <a:avLst>
              <a:gd name="adj1" fmla="val 12245"/>
              <a:gd name="adj2" fmla="val 91921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Резерфорд</a:t>
            </a:r>
            <a:endParaRPr lang="ru-RU" sz="24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28596" y="357166"/>
            <a:ext cx="3071834" cy="5400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1003">
            <a:schemeClr val="dk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Постоянный или удушливый воздух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28596" y="928670"/>
            <a:ext cx="3071834" cy="5400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1003">
            <a:schemeClr val="dk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Флогистированный воздух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28596" y="1500174"/>
            <a:ext cx="3071834" cy="5400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1003">
            <a:schemeClr val="dk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Удушливый воздух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28596" y="2071678"/>
            <a:ext cx="3071834" cy="5400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1003">
            <a:schemeClr val="dk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Дурной воздух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28596" y="2643182"/>
            <a:ext cx="3071834" cy="5400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1003">
            <a:schemeClr val="dk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Безжизненный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кругленный прямоугольник 26"/>
          <p:cNvSpPr>
            <a:spLocks noChangeAspect="1"/>
          </p:cNvSpPr>
          <p:nvPr/>
        </p:nvSpPr>
        <p:spPr>
          <a:xfrm>
            <a:off x="7786710" y="1500174"/>
            <a:ext cx="1161002" cy="576000"/>
          </a:xfrm>
          <a:prstGeom prst="round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Да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кругленный прямоугольник 27"/>
          <p:cNvSpPr>
            <a:spLocks noChangeAspect="1"/>
          </p:cNvSpPr>
          <p:nvPr/>
        </p:nvSpPr>
        <p:spPr>
          <a:xfrm>
            <a:off x="7786710" y="2143116"/>
            <a:ext cx="1161002" cy="576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Нет</a:t>
            </a:r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Заголовок 1"/>
          <p:cNvSpPr txBox="1">
            <a:spLocks/>
          </p:cNvSpPr>
          <p:nvPr/>
        </p:nvSpPr>
        <p:spPr bwMode="gray">
          <a:xfrm>
            <a:off x="4143372" y="214290"/>
            <a:ext cx="3204000" cy="648000"/>
          </a:xfrm>
          <a:prstGeom prst="round2SameRect">
            <a:avLst>
              <a:gd name="adj1" fmla="val 16667"/>
              <a:gd name="adj2" fmla="val 50000"/>
            </a:avLst>
          </a:prstGeom>
          <a:ln/>
        </p:spPr>
        <p:style>
          <a:lnRef idx="1">
            <a:schemeClr val="accent1"/>
          </a:lnRef>
          <a:fillRef idx="1003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none" strike="noStrike" kern="1200" normalizeH="0" baseline="0" noProof="0" dirty="0" smtClean="0">
                <a:solidFill>
                  <a:schemeClr val="bg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Путешествие</a:t>
            </a:r>
            <a:endParaRPr kumimoji="0" lang="ru-RU" sz="3200" i="0" u="none" strike="noStrike" kern="1200" normalizeH="0" baseline="0" noProof="0" dirty="0">
              <a:solidFill>
                <a:schemeClr val="bg1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2" name="Блок-схема: альтернативный процесс 31"/>
          <p:cNvSpPr>
            <a:spLocks/>
          </p:cNvSpPr>
          <p:nvPr/>
        </p:nvSpPr>
        <p:spPr>
          <a:xfrm>
            <a:off x="7500958" y="2786058"/>
            <a:ext cx="1512000" cy="432000"/>
          </a:xfrm>
          <a:prstGeom prst="flowChartAlternateProcess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Начать игру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ALLKRB02MIS003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1" name="Умножение 20">
            <a:hlinkClick r:id="" action="ppaction://hlinkshowjump?jump=endshow"/>
          </p:cNvPr>
          <p:cNvSpPr/>
          <p:nvPr/>
        </p:nvSpPr>
        <p:spPr>
          <a:xfrm>
            <a:off x="785786" y="6215082"/>
            <a:ext cx="714380" cy="642918"/>
          </a:xfrm>
          <a:prstGeom prst="mathMultiply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Заголовок 4"/>
          <p:cNvSpPr txBox="1">
            <a:spLocks/>
          </p:cNvSpPr>
          <p:nvPr/>
        </p:nvSpPr>
        <p:spPr>
          <a:xfrm>
            <a:off x="3643306" y="785794"/>
            <a:ext cx="4214842" cy="857256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normalizeH="0" baseline="0" noProof="0" dirty="0" smtClean="0">
                <a:solidFill>
                  <a:schemeClr val="accent2">
                    <a:lumMod val="75000"/>
                  </a:schemeClr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Только</a:t>
            </a:r>
            <a:r>
              <a:rPr kumimoji="0" lang="ru-RU" sz="2000" i="0" u="none" strike="noStrike" kern="1200" normalizeH="0" noProof="0" dirty="0" smtClean="0">
                <a:solidFill>
                  <a:schemeClr val="accent2">
                    <a:lumMod val="75000"/>
                  </a:schemeClr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один вариант правильный</a:t>
            </a:r>
            <a:endParaRPr kumimoji="0" lang="ru-RU" sz="2000" i="0" u="none" strike="noStrike" kern="1200" normalizeH="0" baseline="0" noProof="0" dirty="0">
              <a:solidFill>
                <a:schemeClr val="accent2">
                  <a:lumMod val="75000"/>
                </a:schemeClr>
              </a:solidFill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3" name="Прямоугольный треугольник 32"/>
          <p:cNvSpPr/>
          <p:nvPr/>
        </p:nvSpPr>
        <p:spPr>
          <a:xfrm rot="10800000">
            <a:off x="8064000" y="0"/>
            <a:ext cx="1080000" cy="571480"/>
          </a:xfrm>
          <a:prstGeom prst="rtTriangle">
            <a:avLst/>
          </a:prstGeom>
          <a:ln/>
        </p:spPr>
        <p:style>
          <a:lnRef idx="1">
            <a:schemeClr val="accent3"/>
          </a:lnRef>
          <a:fillRef idx="1003">
            <a:schemeClr val="dk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xit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4444E-6 L 0.81285 0.00209 " pathEditMode="relative" rAng="0" ptsTypes="AA">
                                      <p:cBhvr>
                                        <p:cTn id="7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20000" showWhenStopped="0">
                <p:cTn id="79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8" grpId="0"/>
      <p:bldP spid="18" grpId="1"/>
      <p:bldP spid="19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7" grpId="1" animBg="1"/>
      <p:bldP spid="28" grpId="0" animBg="1"/>
      <p:bldP spid="28" grpId="1" animBg="1"/>
      <p:bldP spid="28" grpId="2" animBg="1"/>
      <p:bldP spid="28" grpId="3" animBg="1"/>
      <p:bldP spid="28" grpId="4" animBg="1"/>
      <p:bldP spid="28" grpId="5" animBg="1"/>
      <p:bldP spid="28" grpId="6" animBg="1"/>
      <p:bldP spid="28" grpId="7" animBg="1"/>
      <p:bldP spid="32" grpId="0" animBg="1"/>
      <p:bldP spid="30" grpId="0"/>
      <p:bldP spid="30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>
            <a:spLocks noChangeAspect="1"/>
          </p:cNvSpPr>
          <p:nvPr/>
        </p:nvSpPr>
        <p:spPr>
          <a:xfrm>
            <a:off x="5214942" y="3214686"/>
            <a:ext cx="540000" cy="540000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</a:t>
            </a:r>
          </a:p>
        </p:txBody>
      </p:sp>
      <p:sp>
        <p:nvSpPr>
          <p:cNvPr id="5" name="Скругленный прямоугольник 4"/>
          <p:cNvSpPr>
            <a:spLocks noChangeAspect="1"/>
          </p:cNvSpPr>
          <p:nvPr/>
        </p:nvSpPr>
        <p:spPr>
          <a:xfrm>
            <a:off x="2928926" y="3214686"/>
            <a:ext cx="540000" cy="540000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</a:t>
            </a:r>
            <a:endParaRPr lang="ru-RU" sz="2400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>
            <a:spLocks noChangeAspect="1"/>
          </p:cNvSpPr>
          <p:nvPr/>
        </p:nvSpPr>
        <p:spPr>
          <a:xfrm>
            <a:off x="2928926" y="2500306"/>
            <a:ext cx="540000" cy="540000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>
            <a:spLocks noChangeAspect="1"/>
          </p:cNvSpPr>
          <p:nvPr/>
        </p:nvSpPr>
        <p:spPr>
          <a:xfrm>
            <a:off x="3500430" y="2500306"/>
            <a:ext cx="540000" cy="540000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</a:t>
            </a:r>
            <a:endParaRPr lang="ru-RU" sz="2400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>
            <a:spLocks noChangeAspect="1"/>
          </p:cNvSpPr>
          <p:nvPr/>
        </p:nvSpPr>
        <p:spPr>
          <a:xfrm>
            <a:off x="4071934" y="2500306"/>
            <a:ext cx="540000" cy="540000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</a:t>
            </a:r>
            <a:endParaRPr lang="ru-RU" sz="2400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>
            <a:spLocks noChangeAspect="1"/>
          </p:cNvSpPr>
          <p:nvPr/>
        </p:nvSpPr>
        <p:spPr>
          <a:xfrm>
            <a:off x="4643438" y="2500306"/>
            <a:ext cx="540000" cy="540000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</a:t>
            </a:r>
            <a:endParaRPr lang="ru-RU" sz="2400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>
            <a:spLocks noChangeAspect="1"/>
          </p:cNvSpPr>
          <p:nvPr/>
        </p:nvSpPr>
        <p:spPr>
          <a:xfrm>
            <a:off x="5214942" y="2500306"/>
            <a:ext cx="540000" cy="540000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>
            <a:spLocks noChangeAspect="1"/>
          </p:cNvSpPr>
          <p:nvPr/>
        </p:nvSpPr>
        <p:spPr>
          <a:xfrm>
            <a:off x="5786446" y="2500306"/>
            <a:ext cx="540000" cy="540000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</a:t>
            </a:r>
            <a:endParaRPr lang="ru-RU" sz="2400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>
            <a:spLocks noChangeAspect="1"/>
          </p:cNvSpPr>
          <p:nvPr/>
        </p:nvSpPr>
        <p:spPr>
          <a:xfrm>
            <a:off x="6357950" y="2500306"/>
            <a:ext cx="540000" cy="540000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sz="2400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>
            <a:spLocks noChangeAspect="1"/>
          </p:cNvSpPr>
          <p:nvPr/>
        </p:nvSpPr>
        <p:spPr>
          <a:xfrm>
            <a:off x="1785918" y="3214686"/>
            <a:ext cx="540000" cy="540000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2400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>
            <a:spLocks noChangeAspect="1"/>
          </p:cNvSpPr>
          <p:nvPr/>
        </p:nvSpPr>
        <p:spPr>
          <a:xfrm>
            <a:off x="2357422" y="3214686"/>
            <a:ext cx="540000" cy="540000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</a:t>
            </a:r>
            <a:endParaRPr lang="ru-RU" sz="2400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>
            <a:spLocks noChangeAspect="1"/>
          </p:cNvSpPr>
          <p:nvPr/>
        </p:nvSpPr>
        <p:spPr>
          <a:xfrm>
            <a:off x="2928926" y="3929066"/>
            <a:ext cx="540000" cy="540000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</a:t>
            </a:r>
            <a:endParaRPr lang="ru-RU" sz="2400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>
            <a:spLocks noChangeAspect="1"/>
          </p:cNvSpPr>
          <p:nvPr/>
        </p:nvSpPr>
        <p:spPr>
          <a:xfrm>
            <a:off x="3500430" y="3214686"/>
            <a:ext cx="540000" cy="540000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</a:t>
            </a:r>
            <a:endParaRPr lang="ru-RU" sz="2400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>
            <a:spLocks noChangeAspect="1"/>
          </p:cNvSpPr>
          <p:nvPr/>
        </p:nvSpPr>
        <p:spPr>
          <a:xfrm>
            <a:off x="4071934" y="3214686"/>
            <a:ext cx="540000" cy="540000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</a:t>
            </a:r>
            <a:endParaRPr lang="ru-RU" sz="2400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>
            <a:spLocks noChangeAspect="1"/>
          </p:cNvSpPr>
          <p:nvPr/>
        </p:nvSpPr>
        <p:spPr>
          <a:xfrm>
            <a:off x="4643438" y="3214686"/>
            <a:ext cx="540000" cy="540000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cap="all" dirty="0" smtClean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" pitchFamily="34" charset="0"/>
                <a:cs typeface="Arial" pitchFamily="34" charset="0"/>
              </a:rPr>
              <a:t>,</a:t>
            </a:r>
            <a:endParaRPr lang="ru-RU" sz="4400" b="1" cap="all" dirty="0"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>
            <a:spLocks noChangeAspect="1"/>
          </p:cNvSpPr>
          <p:nvPr/>
        </p:nvSpPr>
        <p:spPr>
          <a:xfrm>
            <a:off x="1785918" y="2500306"/>
            <a:ext cx="540000" cy="540000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</a:t>
            </a:r>
          </a:p>
        </p:txBody>
      </p:sp>
      <p:sp>
        <p:nvSpPr>
          <p:cNvPr id="20" name="Скругленный прямоугольник 19"/>
          <p:cNvSpPr>
            <a:spLocks noChangeAspect="1"/>
          </p:cNvSpPr>
          <p:nvPr/>
        </p:nvSpPr>
        <p:spPr>
          <a:xfrm>
            <a:off x="5786446" y="3214686"/>
            <a:ext cx="540000" cy="540000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</a:t>
            </a:r>
            <a:endParaRPr lang="ru-RU" sz="2400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>
            <a:spLocks noChangeAspect="1"/>
          </p:cNvSpPr>
          <p:nvPr/>
        </p:nvSpPr>
        <p:spPr>
          <a:xfrm>
            <a:off x="6357950" y="3214686"/>
            <a:ext cx="540000" cy="540000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sz="2400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>
            <a:spLocks noChangeAspect="1"/>
          </p:cNvSpPr>
          <p:nvPr/>
        </p:nvSpPr>
        <p:spPr>
          <a:xfrm>
            <a:off x="1785918" y="3929066"/>
            <a:ext cx="540000" cy="540000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</a:t>
            </a:r>
            <a:endParaRPr lang="ru-RU" sz="2400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>
            <a:spLocks noChangeAspect="1"/>
          </p:cNvSpPr>
          <p:nvPr/>
        </p:nvSpPr>
        <p:spPr>
          <a:xfrm>
            <a:off x="2357422" y="3929066"/>
            <a:ext cx="540000" cy="540000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</a:t>
            </a:r>
            <a:endParaRPr lang="ru-RU" sz="2400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кругленный прямоугольник 23"/>
          <p:cNvSpPr>
            <a:spLocks noChangeAspect="1"/>
          </p:cNvSpPr>
          <p:nvPr/>
        </p:nvSpPr>
        <p:spPr>
          <a:xfrm>
            <a:off x="2357422" y="2500306"/>
            <a:ext cx="540000" cy="540000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</a:t>
            </a:r>
            <a:endParaRPr lang="ru-RU" sz="2400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Скругленный прямоугольник 24"/>
          <p:cNvSpPr>
            <a:spLocks noChangeAspect="1"/>
          </p:cNvSpPr>
          <p:nvPr/>
        </p:nvSpPr>
        <p:spPr>
          <a:xfrm>
            <a:off x="3500430" y="3929066"/>
            <a:ext cx="540000" cy="540000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</a:t>
            </a:r>
            <a:endParaRPr lang="ru-RU" sz="2400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Скругленный прямоугольник 25"/>
          <p:cNvSpPr>
            <a:spLocks noChangeAspect="1"/>
          </p:cNvSpPr>
          <p:nvPr/>
        </p:nvSpPr>
        <p:spPr>
          <a:xfrm>
            <a:off x="4071934" y="3929066"/>
            <a:ext cx="540000" cy="540000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</a:t>
            </a:r>
            <a:endParaRPr lang="ru-RU" sz="2400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кругленный прямоугольник 26"/>
          <p:cNvSpPr>
            <a:spLocks noChangeAspect="1"/>
          </p:cNvSpPr>
          <p:nvPr/>
        </p:nvSpPr>
        <p:spPr>
          <a:xfrm>
            <a:off x="4643438" y="3929066"/>
            <a:ext cx="540000" cy="540000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sz="2400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кругленный прямоугольник 27"/>
          <p:cNvSpPr>
            <a:spLocks noChangeAspect="1"/>
          </p:cNvSpPr>
          <p:nvPr/>
        </p:nvSpPr>
        <p:spPr>
          <a:xfrm>
            <a:off x="5214942" y="3929066"/>
            <a:ext cx="540000" cy="540000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</a:t>
            </a:r>
            <a:endParaRPr lang="ru-RU" sz="2400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ый треугольник 28"/>
          <p:cNvSpPr/>
          <p:nvPr/>
        </p:nvSpPr>
        <p:spPr>
          <a:xfrm rot="5400000">
            <a:off x="254260" y="-254260"/>
            <a:ext cx="571480" cy="1080000"/>
          </a:xfrm>
          <a:prstGeom prst="rtTriangle">
            <a:avLst/>
          </a:prstGeom>
          <a:ln/>
        </p:spPr>
        <p:style>
          <a:lnRef idx="1">
            <a:schemeClr val="accent3"/>
          </a:lnRef>
          <a:fillRef idx="1003">
            <a:schemeClr val="dk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ый треугольник 29"/>
          <p:cNvSpPr/>
          <p:nvPr/>
        </p:nvSpPr>
        <p:spPr>
          <a:xfrm>
            <a:off x="0" y="6215082"/>
            <a:ext cx="1080000" cy="642918"/>
          </a:xfrm>
          <a:prstGeom prst="rtTriangle">
            <a:avLst/>
          </a:prstGeom>
          <a:ln/>
        </p:spPr>
        <p:style>
          <a:lnRef idx="1">
            <a:schemeClr val="accent3"/>
          </a:lnRef>
          <a:fillRef idx="1003">
            <a:schemeClr val="dk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ый треугольник 30"/>
          <p:cNvSpPr/>
          <p:nvPr/>
        </p:nvSpPr>
        <p:spPr>
          <a:xfrm rot="10800000">
            <a:off x="8064000" y="0"/>
            <a:ext cx="1080000" cy="571480"/>
          </a:xfrm>
          <a:prstGeom prst="rtTriangle">
            <a:avLst/>
          </a:prstGeom>
          <a:ln/>
        </p:spPr>
        <p:style>
          <a:lnRef idx="1">
            <a:schemeClr val="accent3"/>
          </a:lnRef>
          <a:fillRef idx="1003">
            <a:schemeClr val="dk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Заголовок 1"/>
          <p:cNvSpPr txBox="1">
            <a:spLocks/>
          </p:cNvSpPr>
          <p:nvPr/>
        </p:nvSpPr>
        <p:spPr bwMode="gray">
          <a:xfrm>
            <a:off x="5072066" y="357166"/>
            <a:ext cx="3420000" cy="648000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Химическое ассорти</a:t>
            </a:r>
            <a:endParaRPr kumimoji="0" lang="ru-RU" sz="3200" i="0" u="none" strike="noStrike" kern="1200" normalizeH="0" baseline="0" noProof="0" dirty="0">
              <a:solidFill>
                <a:schemeClr val="bg1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3" name="Блок-схема: альтернативный процесс 32"/>
          <p:cNvSpPr>
            <a:spLocks noChangeAspect="1"/>
          </p:cNvSpPr>
          <p:nvPr/>
        </p:nvSpPr>
        <p:spPr>
          <a:xfrm>
            <a:off x="4929190" y="6179644"/>
            <a:ext cx="1762136" cy="432000"/>
          </a:xfrm>
          <a:prstGeom prst="flowChartAlternateProcess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Вопрос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Овал 33"/>
          <p:cNvSpPr>
            <a:spLocks/>
          </p:cNvSpPr>
          <p:nvPr/>
        </p:nvSpPr>
        <p:spPr>
          <a:xfrm>
            <a:off x="6858016" y="6143644"/>
            <a:ext cx="1440000" cy="504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Ответ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8" name="Picture 9" descr="0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857760"/>
            <a:ext cx="2201080" cy="1332000"/>
          </a:xfrm>
          <a:prstGeom prst="rect">
            <a:avLst/>
          </a:prstGeom>
          <a:noFill/>
        </p:spPr>
      </p:pic>
      <p:pic>
        <p:nvPicPr>
          <p:cNvPr id="39" name="Picture 26" descr="1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000892" y="1428736"/>
            <a:ext cx="1756362" cy="1512000"/>
          </a:xfrm>
          <a:prstGeom prst="rect">
            <a:avLst/>
          </a:prstGeom>
          <a:noFill/>
        </p:spPr>
      </p:pic>
      <p:sp>
        <p:nvSpPr>
          <p:cNvPr id="41" name="Прямоугольник 40"/>
          <p:cNvSpPr/>
          <p:nvPr/>
        </p:nvSpPr>
        <p:spPr>
          <a:xfrm>
            <a:off x="2500298" y="4714884"/>
            <a:ext cx="5786478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Переведите с химического языка общепринятое выражение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Скругленный прямоугольник 60"/>
          <p:cNvSpPr>
            <a:spLocks noChangeAspect="1"/>
          </p:cNvSpPr>
          <p:nvPr/>
        </p:nvSpPr>
        <p:spPr>
          <a:xfrm>
            <a:off x="2928926" y="928670"/>
            <a:ext cx="540000" cy="540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sz="2400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Скругленный прямоугольник 61"/>
          <p:cNvSpPr>
            <a:spLocks noChangeAspect="1"/>
          </p:cNvSpPr>
          <p:nvPr/>
        </p:nvSpPr>
        <p:spPr>
          <a:xfrm>
            <a:off x="1785918" y="928670"/>
            <a:ext cx="540000" cy="540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sz="2400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Скругленный прямоугольник 62"/>
          <p:cNvSpPr>
            <a:spLocks noChangeAspect="1"/>
          </p:cNvSpPr>
          <p:nvPr/>
        </p:nvSpPr>
        <p:spPr>
          <a:xfrm>
            <a:off x="2357422" y="928670"/>
            <a:ext cx="540000" cy="540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</a:t>
            </a:r>
            <a:endParaRPr lang="ru-RU" sz="2400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Скругленный прямоугольник 63"/>
          <p:cNvSpPr>
            <a:spLocks noChangeAspect="1"/>
          </p:cNvSpPr>
          <p:nvPr/>
        </p:nvSpPr>
        <p:spPr>
          <a:xfrm>
            <a:off x="3500430" y="928670"/>
            <a:ext cx="540000" cy="540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</a:t>
            </a:r>
            <a:endParaRPr lang="ru-RU" sz="2400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Скругленный прямоугольник 64"/>
          <p:cNvSpPr>
            <a:spLocks noChangeAspect="1"/>
          </p:cNvSpPr>
          <p:nvPr/>
        </p:nvSpPr>
        <p:spPr>
          <a:xfrm>
            <a:off x="4071934" y="928670"/>
            <a:ext cx="540000" cy="540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sz="2400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Скругленный прямоугольник 65"/>
          <p:cNvSpPr>
            <a:spLocks noChangeAspect="1"/>
          </p:cNvSpPr>
          <p:nvPr/>
        </p:nvSpPr>
        <p:spPr>
          <a:xfrm>
            <a:off x="1214414" y="928670"/>
            <a:ext cx="540000" cy="540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</a:t>
            </a:r>
            <a:endParaRPr lang="ru-RU" sz="2400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Капля 66"/>
          <p:cNvSpPr/>
          <p:nvPr/>
        </p:nvSpPr>
        <p:spPr>
          <a:xfrm rot="18849352">
            <a:off x="1345476" y="1059733"/>
            <a:ext cx="288000" cy="288000"/>
          </a:xfrm>
          <a:prstGeom prst="teardrop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Капля 67"/>
          <p:cNvSpPr/>
          <p:nvPr/>
        </p:nvSpPr>
        <p:spPr>
          <a:xfrm rot="18849352">
            <a:off x="1916981" y="1059733"/>
            <a:ext cx="288000" cy="288000"/>
          </a:xfrm>
          <a:prstGeom prst="teardrop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Капля 68"/>
          <p:cNvSpPr/>
          <p:nvPr/>
        </p:nvSpPr>
        <p:spPr>
          <a:xfrm rot="18849352">
            <a:off x="2488484" y="1059734"/>
            <a:ext cx="288000" cy="288000"/>
          </a:xfrm>
          <a:prstGeom prst="teardrop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Капля 69"/>
          <p:cNvSpPr/>
          <p:nvPr/>
        </p:nvSpPr>
        <p:spPr>
          <a:xfrm rot="18849352">
            <a:off x="3059989" y="1059732"/>
            <a:ext cx="288000" cy="288000"/>
          </a:xfrm>
          <a:prstGeom prst="teardrop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Капля 70"/>
          <p:cNvSpPr/>
          <p:nvPr/>
        </p:nvSpPr>
        <p:spPr>
          <a:xfrm rot="18849352">
            <a:off x="3631493" y="1059732"/>
            <a:ext cx="288000" cy="288000"/>
          </a:xfrm>
          <a:prstGeom prst="teardrop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Капля 71"/>
          <p:cNvSpPr/>
          <p:nvPr/>
        </p:nvSpPr>
        <p:spPr>
          <a:xfrm rot="18849352">
            <a:off x="4202996" y="1059733"/>
            <a:ext cx="288000" cy="288000"/>
          </a:xfrm>
          <a:prstGeom prst="teardrop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блако 72"/>
          <p:cNvSpPr/>
          <p:nvPr/>
        </p:nvSpPr>
        <p:spPr>
          <a:xfrm flipH="1">
            <a:off x="785786" y="642918"/>
            <a:ext cx="4429156" cy="1285884"/>
          </a:xfrm>
          <a:prstGeom prst="cloud">
            <a:avLst/>
          </a:prstGeom>
          <a:solidFill>
            <a:srgbClr val="99CCFF"/>
          </a:solidFill>
          <a:ln>
            <a:noFill/>
          </a:ln>
          <a:effectLst>
            <a:outerShdw blurRad="38100" dist="279400" dir="7200000" sx="94000" sy="94000" rotWithShape="0">
              <a:schemeClr val="accent1">
                <a:lumMod val="20000"/>
                <a:lumOff val="80000"/>
                <a:alpha val="47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Умножение 49">
            <a:hlinkClick r:id="" action="ppaction://hlinkshowjump?jump=endshow"/>
          </p:cNvPr>
          <p:cNvSpPr/>
          <p:nvPr/>
        </p:nvSpPr>
        <p:spPr>
          <a:xfrm>
            <a:off x="785786" y="6215082"/>
            <a:ext cx="714380" cy="642918"/>
          </a:xfrm>
          <a:prstGeom prst="mathMultiply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200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200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2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200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2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4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5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5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5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5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5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  <p:bldP spid="16" grpId="0" animBg="1"/>
      <p:bldP spid="17" grpId="0" animBg="1"/>
      <p:bldP spid="33" grpId="0" animBg="1"/>
      <p:bldP spid="34" grpId="0" animBg="1"/>
      <p:bldP spid="41" grpId="0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олна 7"/>
          <p:cNvSpPr/>
          <p:nvPr/>
        </p:nvSpPr>
        <p:spPr>
          <a:xfrm>
            <a:off x="0" y="4572008"/>
            <a:ext cx="9144000" cy="1428760"/>
          </a:xfrm>
          <a:prstGeom prst="wav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Технология метода проектов</a:t>
            </a:r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ый треугольник 6"/>
          <p:cNvSpPr/>
          <p:nvPr/>
        </p:nvSpPr>
        <p:spPr>
          <a:xfrm rot="16200000">
            <a:off x="8282541" y="5996541"/>
            <a:ext cx="642918" cy="1080000"/>
          </a:xfrm>
          <a:prstGeom prst="rtTriangl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6" descr="200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500958" y="500042"/>
            <a:ext cx="1173761" cy="10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ый треугольник 9"/>
          <p:cNvSpPr/>
          <p:nvPr/>
        </p:nvSpPr>
        <p:spPr>
          <a:xfrm rot="5400000">
            <a:off x="91136" y="-91136"/>
            <a:ext cx="285728" cy="468000"/>
          </a:xfrm>
          <a:prstGeom prst="rtTriangl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ый треугольник 10"/>
          <p:cNvSpPr/>
          <p:nvPr/>
        </p:nvSpPr>
        <p:spPr>
          <a:xfrm rot="5400000" flipH="1">
            <a:off x="19698" y="6409698"/>
            <a:ext cx="428604" cy="468000"/>
          </a:xfrm>
          <a:prstGeom prst="rtTriangl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11"/>
          <p:cNvGrpSpPr>
            <a:grpSpLocks/>
          </p:cNvGrpSpPr>
          <p:nvPr/>
        </p:nvGrpSpPr>
        <p:grpSpPr bwMode="auto">
          <a:xfrm>
            <a:off x="5500694" y="4321975"/>
            <a:ext cx="949325" cy="1006475"/>
            <a:chOff x="3938" y="1937"/>
            <a:chExt cx="430" cy="437"/>
          </a:xfrm>
        </p:grpSpPr>
        <p:grpSp>
          <p:nvGrpSpPr>
            <p:cNvPr id="39" name="Group 12"/>
            <p:cNvGrpSpPr>
              <a:grpSpLocks/>
            </p:cNvGrpSpPr>
            <p:nvPr/>
          </p:nvGrpSpPr>
          <p:grpSpPr bwMode="auto">
            <a:xfrm>
              <a:off x="3938" y="1937"/>
              <a:ext cx="430" cy="437"/>
              <a:chOff x="2017" y="1802"/>
              <a:chExt cx="1680" cy="1680"/>
            </a:xfrm>
          </p:grpSpPr>
          <p:sp>
            <p:nvSpPr>
              <p:cNvPr id="41" name="Oval 13"/>
              <p:cNvSpPr>
                <a:spLocks noChangeArrowheads="1"/>
              </p:cNvSpPr>
              <p:nvPr/>
            </p:nvSpPr>
            <p:spPr bwMode="gray">
              <a:xfrm>
                <a:off x="2017" y="1802"/>
                <a:ext cx="1680" cy="1680"/>
              </a:xfrm>
              <a:prstGeom prst="ellipse">
                <a:avLst/>
              </a:pr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" name="Freeform 14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66A7E8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0" name="Text Box 15"/>
            <p:cNvSpPr txBox="1">
              <a:spLocks noChangeArrowheads="1"/>
            </p:cNvSpPr>
            <p:nvPr/>
          </p:nvSpPr>
          <p:spPr bwMode="gray">
            <a:xfrm>
              <a:off x="4056" y="2028"/>
              <a:ext cx="187" cy="2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32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sz="3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7050" name="Rectangle 10"/>
          <p:cNvSpPr>
            <a:spLocks noChangeArrowheads="1"/>
          </p:cNvSpPr>
          <p:nvPr/>
        </p:nvSpPr>
        <p:spPr bwMode="gray">
          <a:xfrm>
            <a:off x="571472" y="4357694"/>
            <a:ext cx="4716000" cy="900000"/>
          </a:xfrm>
          <a:prstGeom prst="roundRect">
            <a:avLst/>
          </a:prstGeom>
          <a:ln w="9525" algn="ctr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Сталкиваются с тем или иным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явлением впервые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057" name="Rectangle 17"/>
          <p:cNvSpPr>
            <a:spLocks noChangeArrowheads="1"/>
          </p:cNvSpPr>
          <p:nvPr/>
        </p:nvSpPr>
        <p:spPr bwMode="gray">
          <a:xfrm>
            <a:off x="571472" y="5500702"/>
            <a:ext cx="4716000" cy="900000"/>
          </a:xfrm>
          <a:prstGeom prst="roundRect">
            <a:avLst/>
          </a:prstGeom>
          <a:ln w="9525" algn="ctr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 могут установить ассоциативные связи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070" name="AutoShape 30"/>
          <p:cNvSpPr>
            <a:spLocks noChangeArrowheads="1"/>
          </p:cNvSpPr>
          <p:nvPr/>
        </p:nvSpPr>
        <p:spPr bwMode="auto">
          <a:xfrm>
            <a:off x="6429388" y="1428736"/>
            <a:ext cx="2520000" cy="1981200"/>
          </a:xfrm>
          <a:prstGeom prst="wedgeRoundRectCallout">
            <a:avLst>
              <a:gd name="adj1" fmla="val -35154"/>
              <a:gd name="adj2" fmla="val 72057"/>
              <a:gd name="adj3" fmla="val 16667"/>
            </a:avLst>
          </a:prstGeom>
          <a:ln w="38100" algn="ctr">
            <a:solidFill>
              <a:srgbClr val="0033CC"/>
            </a:solidFill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anchor="ctr"/>
          <a:lstStyle/>
          <a:p>
            <a:pPr algn="ctr" eaLnBrk="0" hangingPunct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Этот способ организации уместен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AutoShape 52"/>
          <p:cNvSpPr>
            <a:spLocks noChangeArrowheads="1"/>
          </p:cNvSpPr>
          <p:nvPr/>
        </p:nvSpPr>
        <p:spPr bwMode="gray">
          <a:xfrm>
            <a:off x="1178695" y="285728"/>
            <a:ext cx="6786610" cy="972000"/>
          </a:xfrm>
          <a:prstGeom prst="roundRect">
            <a:avLst/>
          </a:prstGeom>
          <a:ln w="28575" algn="ctr">
            <a:solidFill>
              <a:srgbClr val="0033CC"/>
            </a:solidFill>
            <a:round/>
            <a:headEnd/>
            <a:tailEnd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 eaLnBrk="0" hangingPunct="0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Проблемное изложение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5500694" y="3143248"/>
            <a:ext cx="949325" cy="1006475"/>
            <a:chOff x="3938" y="1968"/>
            <a:chExt cx="430" cy="437"/>
          </a:xfrm>
        </p:grpSpPr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3938" y="1968"/>
              <a:ext cx="430" cy="437"/>
              <a:chOff x="2016" y="1920"/>
              <a:chExt cx="1680" cy="1680"/>
            </a:xfrm>
          </p:grpSpPr>
          <p:sp>
            <p:nvSpPr>
              <p:cNvPr id="87053" name="Oval 13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7054" name="Freeform 14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66A7E8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7055" name="Text Box 15"/>
            <p:cNvSpPr txBox="1">
              <a:spLocks noChangeArrowheads="1"/>
            </p:cNvSpPr>
            <p:nvPr/>
          </p:nvSpPr>
          <p:spPr bwMode="gray">
            <a:xfrm>
              <a:off x="4056" y="2028"/>
              <a:ext cx="187" cy="2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32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3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7043" name="Rectangle 3"/>
          <p:cNvSpPr>
            <a:spLocks noChangeArrowheads="1"/>
          </p:cNvSpPr>
          <p:nvPr/>
        </p:nvSpPr>
        <p:spPr bwMode="gray">
          <a:xfrm>
            <a:off x="571472" y="3214686"/>
            <a:ext cx="4716000" cy="900000"/>
          </a:xfrm>
          <a:prstGeom prst="roundRect">
            <a:avLst/>
          </a:prstGeom>
          <a:ln w="9525" algn="ctr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Учащиеся не обладают достаточным 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объемом знаний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3" name="Group 11"/>
          <p:cNvGrpSpPr>
            <a:grpSpLocks/>
          </p:cNvGrpSpPr>
          <p:nvPr/>
        </p:nvGrpSpPr>
        <p:grpSpPr bwMode="auto">
          <a:xfrm>
            <a:off x="5500694" y="5500702"/>
            <a:ext cx="949325" cy="1006475"/>
            <a:chOff x="3938" y="1937"/>
            <a:chExt cx="430" cy="437"/>
          </a:xfrm>
        </p:grpSpPr>
        <p:grpSp>
          <p:nvGrpSpPr>
            <p:cNvPr id="44" name="Group 12"/>
            <p:cNvGrpSpPr>
              <a:grpSpLocks/>
            </p:cNvGrpSpPr>
            <p:nvPr/>
          </p:nvGrpSpPr>
          <p:grpSpPr bwMode="auto">
            <a:xfrm>
              <a:off x="3938" y="1937"/>
              <a:ext cx="430" cy="437"/>
              <a:chOff x="2017" y="1802"/>
              <a:chExt cx="1680" cy="1680"/>
            </a:xfrm>
          </p:grpSpPr>
          <p:sp>
            <p:nvSpPr>
              <p:cNvPr id="46" name="Oval 13"/>
              <p:cNvSpPr>
                <a:spLocks noChangeArrowheads="1"/>
              </p:cNvSpPr>
              <p:nvPr/>
            </p:nvSpPr>
            <p:spPr bwMode="gray">
              <a:xfrm>
                <a:off x="2017" y="1802"/>
                <a:ext cx="1680" cy="1680"/>
              </a:xfrm>
              <a:prstGeom prst="ellipse">
                <a:avLst/>
              </a:pr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" name="Freeform 14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66A7E8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5" name="Text Box 15"/>
            <p:cNvSpPr txBox="1">
              <a:spLocks noChangeArrowheads="1"/>
            </p:cNvSpPr>
            <p:nvPr/>
          </p:nvSpPr>
          <p:spPr bwMode="gray">
            <a:xfrm>
              <a:off x="4056" y="2028"/>
              <a:ext cx="187" cy="2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32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US" sz="3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8" name="AutoShape 30"/>
          <p:cNvSpPr>
            <a:spLocks noChangeArrowheads="1"/>
          </p:cNvSpPr>
          <p:nvPr/>
        </p:nvSpPr>
        <p:spPr bwMode="gray">
          <a:xfrm>
            <a:off x="642910" y="1643050"/>
            <a:ext cx="3168000" cy="1285884"/>
          </a:xfrm>
          <a:prstGeom prst="roundRect">
            <a:avLst>
              <a:gd name="adj" fmla="val 7935"/>
            </a:avLst>
          </a:prstGeom>
          <a:gradFill rotWithShape="1">
            <a:gsLst>
              <a:gs pos="0">
                <a:srgbClr val="6699FF">
                  <a:gamma/>
                  <a:shade val="57647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prstShdw prst="shdw12">
              <a:schemeClr val="accent2">
                <a:lumMod val="60000"/>
                <a:lumOff val="40000"/>
                <a:alpha val="50000"/>
              </a:schemeClr>
            </a:prstShdw>
          </a:effectLst>
        </p:spPr>
        <p:txBody>
          <a:bodyPr wrap="none" anchor="ctr"/>
          <a:lstStyle/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Поиск осуществляет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сам учитель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D:\Мой сайт\Картинки\1e3adc9b7e2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0399" y="-3900488"/>
            <a:ext cx="1213083" cy="1699200"/>
          </a:xfrm>
          <a:prstGeom prst="rect">
            <a:avLst/>
          </a:prstGeom>
          <a:noFill/>
        </p:spPr>
      </p:pic>
      <p:pic>
        <p:nvPicPr>
          <p:cNvPr id="1028" name="Picture 4" descr="D:\Мой сайт\Картинки\1e3adc9b7e2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4214818"/>
            <a:ext cx="1542055" cy="21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олна 7"/>
          <p:cNvSpPr/>
          <p:nvPr/>
        </p:nvSpPr>
        <p:spPr>
          <a:xfrm>
            <a:off x="0" y="4572008"/>
            <a:ext cx="9144000" cy="1428760"/>
          </a:xfrm>
          <a:prstGeom prst="wav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Информационно-коммуникационные технологии</a:t>
            </a:r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ый треугольник 6"/>
          <p:cNvSpPr/>
          <p:nvPr/>
        </p:nvSpPr>
        <p:spPr>
          <a:xfrm rot="16200000">
            <a:off x="8282541" y="5996541"/>
            <a:ext cx="642918" cy="1080000"/>
          </a:xfrm>
          <a:prstGeom prst="rtTriangl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6" descr="200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500958" y="500042"/>
            <a:ext cx="1173761" cy="10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ый треугольник 9"/>
          <p:cNvSpPr/>
          <p:nvPr/>
        </p:nvSpPr>
        <p:spPr>
          <a:xfrm rot="5400000">
            <a:off x="91136" y="-91136"/>
            <a:ext cx="285728" cy="468000"/>
          </a:xfrm>
          <a:prstGeom prst="rtTriangl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ый треугольник 10"/>
          <p:cNvSpPr/>
          <p:nvPr/>
        </p:nvSpPr>
        <p:spPr>
          <a:xfrm rot="5400000" flipH="1">
            <a:off x="19698" y="6409698"/>
            <a:ext cx="428604" cy="468000"/>
          </a:xfrm>
          <a:prstGeom prst="rtTriangl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олна 7"/>
          <p:cNvSpPr/>
          <p:nvPr/>
        </p:nvSpPr>
        <p:spPr>
          <a:xfrm>
            <a:off x="0" y="4572008"/>
            <a:ext cx="9144000" cy="1428760"/>
          </a:xfrm>
          <a:prstGeom prst="wav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Материал подготовила учитель химии МАОУ СОШ № 3 ЩМР Московской области Политова Светлана Викторовна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ый треугольник 6"/>
          <p:cNvSpPr/>
          <p:nvPr/>
        </p:nvSpPr>
        <p:spPr>
          <a:xfrm rot="16200000">
            <a:off x="8282541" y="5996541"/>
            <a:ext cx="642918" cy="1080000"/>
          </a:xfrm>
          <a:prstGeom prst="rtTriangl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6" descr="200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500958" y="500042"/>
            <a:ext cx="1173761" cy="10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ый треугольник 9"/>
          <p:cNvSpPr/>
          <p:nvPr/>
        </p:nvSpPr>
        <p:spPr>
          <a:xfrm rot="5400000">
            <a:off x="91136" y="-91136"/>
            <a:ext cx="285728" cy="468000"/>
          </a:xfrm>
          <a:prstGeom prst="rtTriangl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ый треугольник 10"/>
          <p:cNvSpPr/>
          <p:nvPr/>
        </p:nvSpPr>
        <p:spPr>
          <a:xfrm rot="5400000" flipH="1">
            <a:off x="19698" y="6409698"/>
            <a:ext cx="428604" cy="468000"/>
          </a:xfrm>
          <a:prstGeom prst="rtTriangl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знак завершения 11"/>
          <p:cNvSpPr/>
          <p:nvPr/>
        </p:nvSpPr>
        <p:spPr>
          <a:xfrm>
            <a:off x="428596" y="428604"/>
            <a:ext cx="5214942" cy="1033272"/>
          </a:xfrm>
          <a:prstGeom prst="flowChartTerminator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ГОУ ПАПО Московской области</a:t>
            </a:r>
            <a:endParaRPr lang="ru-RU" sz="2400" dirty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Блок-схема: знак завершения 12"/>
          <p:cNvSpPr/>
          <p:nvPr/>
        </p:nvSpPr>
        <p:spPr>
          <a:xfrm>
            <a:off x="1785918" y="3929066"/>
            <a:ext cx="5214942" cy="1033272"/>
          </a:xfrm>
          <a:prstGeom prst="flowChartTerminator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18 ноября 2011 года</a:t>
            </a:r>
            <a:endParaRPr lang="ru-RU" sz="2400" dirty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500694" y="4321975"/>
            <a:ext cx="949325" cy="1006475"/>
            <a:chOff x="3938" y="1937"/>
            <a:chExt cx="430" cy="437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3938" y="1937"/>
              <a:ext cx="430" cy="437"/>
              <a:chOff x="2017" y="1802"/>
              <a:chExt cx="1680" cy="1680"/>
            </a:xfrm>
          </p:grpSpPr>
          <p:sp>
            <p:nvSpPr>
              <p:cNvPr id="41" name="Oval 13"/>
              <p:cNvSpPr>
                <a:spLocks noChangeArrowheads="1"/>
              </p:cNvSpPr>
              <p:nvPr/>
            </p:nvSpPr>
            <p:spPr bwMode="gray">
              <a:xfrm>
                <a:off x="2017" y="1802"/>
                <a:ext cx="1680" cy="1680"/>
              </a:xfrm>
              <a:prstGeom prst="ellipse">
                <a:avLst/>
              </a:pr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" name="Freeform 14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66A7E8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0" name="Text Box 15"/>
            <p:cNvSpPr txBox="1">
              <a:spLocks noChangeArrowheads="1"/>
            </p:cNvSpPr>
            <p:nvPr/>
          </p:nvSpPr>
          <p:spPr bwMode="gray">
            <a:xfrm>
              <a:off x="4056" y="2028"/>
              <a:ext cx="187" cy="2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32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sz="3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7050" name="Rectangle 10"/>
          <p:cNvSpPr>
            <a:spLocks noChangeArrowheads="1"/>
          </p:cNvSpPr>
          <p:nvPr/>
        </p:nvSpPr>
        <p:spPr bwMode="gray">
          <a:xfrm>
            <a:off x="571472" y="4357694"/>
            <a:ext cx="4716000" cy="900000"/>
          </a:xfrm>
          <a:prstGeom prst="roundRect">
            <a:avLst/>
          </a:prstGeom>
          <a:ln w="9525" algn="ctr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Учащиеся самостоятельно намечают 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этапы поиска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057" name="Rectangle 17"/>
          <p:cNvSpPr>
            <a:spLocks noChangeArrowheads="1"/>
          </p:cNvSpPr>
          <p:nvPr/>
        </p:nvSpPr>
        <p:spPr bwMode="gray">
          <a:xfrm>
            <a:off x="571472" y="5500702"/>
            <a:ext cx="4716000" cy="900000"/>
          </a:xfrm>
          <a:prstGeom prst="roundRect">
            <a:avLst/>
          </a:prstGeom>
          <a:ln w="9525" algn="ctr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Высказывают различные предположения, 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выдвигают варианты  решения проблемы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070" name="AutoShape 30"/>
          <p:cNvSpPr>
            <a:spLocks noChangeArrowheads="1"/>
          </p:cNvSpPr>
          <p:nvPr/>
        </p:nvSpPr>
        <p:spPr bwMode="auto">
          <a:xfrm>
            <a:off x="6429388" y="1428736"/>
            <a:ext cx="2520000" cy="1981200"/>
          </a:xfrm>
          <a:prstGeom prst="wedgeRoundRectCallout">
            <a:avLst>
              <a:gd name="adj1" fmla="val -141419"/>
              <a:gd name="adj2" fmla="val -18053"/>
              <a:gd name="adj3" fmla="val 16667"/>
            </a:avLst>
          </a:prstGeom>
          <a:ln w="38100" algn="ctr">
            <a:solidFill>
              <a:srgbClr val="0033CC"/>
            </a:solidFill>
            <a:miter lim="800000"/>
            <a:headEnd/>
            <a:tailEnd/>
          </a:ln>
          <a:effectLst>
            <a:outerShdw dist="114300" dir="2400000" algn="ctr" rotWithShape="0">
              <a:schemeClr val="accent2">
                <a:lumMod val="60000"/>
                <a:lumOff val="40000"/>
                <a:alpha val="50000"/>
              </a:schemeClr>
            </a:outerShdw>
          </a:effectLst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anchor="ctr"/>
          <a:lstStyle/>
          <a:p>
            <a:pPr algn="ctr" eaLnBrk="0" hangingPunct="0"/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целостной, новой для учащихся проблемы или ее части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AutoShape 52"/>
          <p:cNvSpPr>
            <a:spLocks noChangeArrowheads="1"/>
          </p:cNvSpPr>
          <p:nvPr/>
        </p:nvSpPr>
        <p:spPr bwMode="gray">
          <a:xfrm>
            <a:off x="1178695" y="285728"/>
            <a:ext cx="6786610" cy="972000"/>
          </a:xfrm>
          <a:prstGeom prst="roundRect">
            <a:avLst/>
          </a:prstGeom>
          <a:ln w="28575" algn="ctr">
            <a:solidFill>
              <a:srgbClr val="0033CC"/>
            </a:solidFill>
            <a:round/>
            <a:headEnd/>
            <a:tailEnd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 eaLnBrk="0" hangingPunct="0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Поисковая эвристическая беседа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5500694" y="3143248"/>
            <a:ext cx="949325" cy="1006475"/>
            <a:chOff x="3938" y="1968"/>
            <a:chExt cx="430" cy="437"/>
          </a:xfrm>
        </p:grpSpPr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3938" y="1968"/>
              <a:ext cx="430" cy="437"/>
              <a:chOff x="2016" y="1920"/>
              <a:chExt cx="1680" cy="1680"/>
            </a:xfrm>
          </p:grpSpPr>
          <p:sp>
            <p:nvSpPr>
              <p:cNvPr id="87053" name="Oval 13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7054" name="Freeform 14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66A7E8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7055" name="Text Box 15"/>
            <p:cNvSpPr txBox="1">
              <a:spLocks noChangeArrowheads="1"/>
            </p:cNvSpPr>
            <p:nvPr/>
          </p:nvSpPr>
          <p:spPr bwMode="gray">
            <a:xfrm>
              <a:off x="4056" y="2028"/>
              <a:ext cx="187" cy="2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32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3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7043" name="Rectangle 3"/>
          <p:cNvSpPr>
            <a:spLocks noChangeArrowheads="1"/>
          </p:cNvSpPr>
          <p:nvPr/>
        </p:nvSpPr>
        <p:spPr bwMode="gray">
          <a:xfrm>
            <a:off x="571472" y="3214686"/>
            <a:ext cx="4716000" cy="900000"/>
          </a:xfrm>
          <a:prstGeom prst="roundRect">
            <a:avLst/>
          </a:prstGeom>
          <a:ln w="9525" algn="ctr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Проводится на основе создаваемой 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учителем проблемной ситуации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5500694" y="5500702"/>
            <a:ext cx="949325" cy="1006475"/>
            <a:chOff x="3938" y="1937"/>
            <a:chExt cx="430" cy="437"/>
          </a:xfrm>
        </p:grpSpPr>
        <p:grpSp>
          <p:nvGrpSpPr>
            <p:cNvPr id="7" name="Group 12"/>
            <p:cNvGrpSpPr>
              <a:grpSpLocks/>
            </p:cNvGrpSpPr>
            <p:nvPr/>
          </p:nvGrpSpPr>
          <p:grpSpPr bwMode="auto">
            <a:xfrm>
              <a:off x="3938" y="1937"/>
              <a:ext cx="430" cy="437"/>
              <a:chOff x="2017" y="1802"/>
              <a:chExt cx="1680" cy="1680"/>
            </a:xfrm>
          </p:grpSpPr>
          <p:sp>
            <p:nvSpPr>
              <p:cNvPr id="46" name="Oval 13"/>
              <p:cNvSpPr>
                <a:spLocks noChangeArrowheads="1"/>
              </p:cNvSpPr>
              <p:nvPr/>
            </p:nvSpPr>
            <p:spPr bwMode="gray">
              <a:xfrm>
                <a:off x="2017" y="1802"/>
                <a:ext cx="1680" cy="1680"/>
              </a:xfrm>
              <a:prstGeom prst="ellipse">
                <a:avLst/>
              </a:pr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" name="Freeform 14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66A7E8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5" name="Text Box 15"/>
            <p:cNvSpPr txBox="1">
              <a:spLocks noChangeArrowheads="1"/>
            </p:cNvSpPr>
            <p:nvPr/>
          </p:nvSpPr>
          <p:spPr bwMode="gray">
            <a:xfrm>
              <a:off x="4056" y="2028"/>
              <a:ext cx="187" cy="2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32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US" sz="3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8" name="AutoShape 30"/>
          <p:cNvSpPr>
            <a:spLocks noChangeArrowheads="1"/>
          </p:cNvSpPr>
          <p:nvPr/>
        </p:nvSpPr>
        <p:spPr bwMode="gray">
          <a:xfrm>
            <a:off x="642910" y="1643050"/>
            <a:ext cx="3168000" cy="1285884"/>
          </a:xfrm>
          <a:prstGeom prst="roundRect">
            <a:avLst/>
          </a:prstGeom>
          <a:gradFill rotWithShape="1">
            <a:gsLst>
              <a:gs pos="0">
                <a:srgbClr val="6699FF">
                  <a:gamma/>
                  <a:shade val="57647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prstShdw prst="shdw12">
              <a:schemeClr val="accent2">
                <a:lumMod val="60000"/>
                <a:lumOff val="40000"/>
                <a:alpha val="50000"/>
              </a:schemeClr>
            </a:prstShdw>
          </a:effectLst>
        </p:spPr>
        <p:txBody>
          <a:bodyPr wrap="none" anchor="ctr"/>
          <a:lstStyle/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Конечная цель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643702" y="4071942"/>
            <a:ext cx="215988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52"/>
          <p:cNvSpPr>
            <a:spLocks noChangeArrowheads="1"/>
          </p:cNvSpPr>
          <p:nvPr/>
        </p:nvSpPr>
        <p:spPr bwMode="gray">
          <a:xfrm>
            <a:off x="1178695" y="285728"/>
            <a:ext cx="6786610" cy="972000"/>
          </a:xfrm>
          <a:prstGeom prst="roundRect">
            <a:avLst/>
          </a:prstGeom>
          <a:ln w="28575" algn="ctr">
            <a:solidFill>
              <a:srgbClr val="0033CC"/>
            </a:solidFill>
            <a:round/>
            <a:headEnd/>
            <a:tailEnd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 eaLnBrk="0" hangingPunct="0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Эвристическая беседа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1524000" y="1428736"/>
          <a:ext cx="6096000" cy="2590809"/>
        </p:xfrm>
        <a:graphic>
          <a:graphicData uri="http://schemas.openxmlformats.org/drawingml/2006/table">
            <a:tbl>
              <a:tblPr firstRow="1">
                <a:tableStyleId>{69CF1AB2-1976-4502-BF36-3FF5EA218861}</a:tableStyleId>
              </a:tblPr>
              <a:tblGrid>
                <a:gridCol w="1547802"/>
                <a:gridCol w="4548198"/>
              </a:tblGrid>
              <a:tr h="863603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rgbClr val="0033CC"/>
                          </a:solidFill>
                          <a:latin typeface="Arial" pitchFamily="34" charset="0"/>
                          <a:cs typeface="Arial" pitchFamily="34" charset="0"/>
                        </a:rPr>
                        <a:t>Учитель</a:t>
                      </a:r>
                      <a:endParaRPr lang="ru-RU" sz="2000" b="0" dirty="0">
                        <a:solidFill>
                          <a:srgbClr val="0033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kern="1200" dirty="0" smtClean="0">
                          <a:solidFill>
                            <a:srgbClr val="0033CC"/>
                          </a:solidFill>
                          <a:latin typeface="Arial" pitchFamily="34" charset="0"/>
                          <a:cs typeface="Arial" pitchFamily="34" charset="0"/>
                        </a:rPr>
                        <a:t>Водород отдаёт электроны литию или наоборот?</a:t>
                      </a:r>
                      <a:endParaRPr lang="ru-RU" sz="2000" b="0" dirty="0">
                        <a:solidFill>
                          <a:srgbClr val="0033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63603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rgbClr val="0033CC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  <a:endParaRPr lang="ru-RU" sz="2000" b="0" dirty="0">
                        <a:solidFill>
                          <a:srgbClr val="0033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kern="1200" dirty="0" smtClean="0">
                          <a:solidFill>
                            <a:srgbClr val="0033CC"/>
                          </a:solidFill>
                          <a:latin typeface="Arial" pitchFamily="34" charset="0"/>
                          <a:cs typeface="Arial" pitchFamily="34" charset="0"/>
                        </a:rPr>
                        <a:t>Электроны отдаёт литий, т.к. у него радиус атома больше.</a:t>
                      </a:r>
                      <a:endParaRPr lang="ru-RU" sz="2000" b="0" dirty="0">
                        <a:solidFill>
                          <a:srgbClr val="0033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636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rgbClr val="0033CC"/>
                          </a:solidFill>
                          <a:latin typeface="Arial" pitchFamily="34" charset="0"/>
                          <a:cs typeface="Arial" pitchFamily="34" charset="0"/>
                        </a:rPr>
                        <a:t>Учитель</a:t>
                      </a:r>
                    </a:p>
                    <a:p>
                      <a:endParaRPr lang="ru-RU" sz="2000" b="0" dirty="0">
                        <a:solidFill>
                          <a:srgbClr val="0033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kern="1200" dirty="0" smtClean="0">
                          <a:solidFill>
                            <a:srgbClr val="0033CC"/>
                          </a:solidFill>
                          <a:latin typeface="Arial" pitchFamily="34" charset="0"/>
                          <a:cs typeface="Arial" pitchFamily="34" charset="0"/>
                        </a:rPr>
                        <a:t>А во что тогда превратился водород?</a:t>
                      </a:r>
                      <a:endParaRPr lang="ru-RU" sz="2000" b="0" dirty="0">
                        <a:solidFill>
                          <a:srgbClr val="0033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5" name="AutoShape 4"/>
          <p:cNvSpPr>
            <a:spLocks noChangeArrowheads="1"/>
          </p:cNvSpPr>
          <p:nvPr/>
        </p:nvSpPr>
        <p:spPr bwMode="gray">
          <a:xfrm rot="5400000">
            <a:off x="5822164" y="3536158"/>
            <a:ext cx="504825" cy="576262"/>
          </a:xfrm>
          <a:prstGeom prst="chevron">
            <a:avLst>
              <a:gd name="adj" fmla="val 52514"/>
            </a:avLst>
          </a:prstGeom>
          <a:solidFill>
            <a:srgbClr val="C00000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" name="Freeform 8"/>
          <p:cNvSpPr>
            <a:spLocks/>
          </p:cNvSpPr>
          <p:nvPr/>
        </p:nvSpPr>
        <p:spPr bwMode="gray">
          <a:xfrm>
            <a:off x="3571868" y="4786322"/>
            <a:ext cx="903288" cy="756000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rgbClr val="C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" name="Freeform 10"/>
          <p:cNvSpPr>
            <a:spLocks/>
          </p:cNvSpPr>
          <p:nvPr/>
        </p:nvSpPr>
        <p:spPr bwMode="gray">
          <a:xfrm flipH="1">
            <a:off x="4714876" y="4786322"/>
            <a:ext cx="903287" cy="756000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rgbClr val="C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" name="AutoShape 47"/>
          <p:cNvSpPr>
            <a:spLocks noChangeArrowheads="1"/>
          </p:cNvSpPr>
          <p:nvPr/>
        </p:nvSpPr>
        <p:spPr bwMode="gray">
          <a:xfrm>
            <a:off x="357158" y="4786322"/>
            <a:ext cx="3132000" cy="1080000"/>
          </a:xfrm>
          <a:prstGeom prst="roundRect">
            <a:avLst>
              <a:gd name="adj" fmla="val 17509"/>
            </a:avLst>
          </a:prstGeom>
          <a:ln w="9525">
            <a:noFill/>
            <a:round/>
            <a:headEnd/>
            <a:tailEnd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атом 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водорода, присоединяя 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электрон, превратился 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атом гелия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AutoShape 40"/>
          <p:cNvSpPr>
            <a:spLocks noChangeArrowheads="1"/>
          </p:cNvSpPr>
          <p:nvPr/>
        </p:nvSpPr>
        <p:spPr bwMode="gray">
          <a:xfrm>
            <a:off x="2928926" y="4143380"/>
            <a:ext cx="3312000" cy="571504"/>
          </a:xfrm>
          <a:prstGeom prst="roundRect">
            <a:avLst>
              <a:gd name="adj" fmla="val 17509"/>
            </a:avLst>
          </a:prstGeom>
          <a:ln>
            <a:solidFill>
              <a:srgbClr val="0033CC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Мнения разделились</a:t>
            </a:r>
            <a:endParaRPr lang="ru-RU" sz="24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AutoShape 47"/>
          <p:cNvSpPr>
            <a:spLocks noChangeArrowheads="1"/>
          </p:cNvSpPr>
          <p:nvPr/>
        </p:nvSpPr>
        <p:spPr bwMode="gray">
          <a:xfrm>
            <a:off x="5857884" y="4786322"/>
            <a:ext cx="3132000" cy="1080000"/>
          </a:xfrm>
          <a:prstGeom prst="roundRect">
            <a:avLst>
              <a:gd name="adj" fmla="val 17509"/>
            </a:avLst>
          </a:prstGeom>
          <a:ln w="9525">
            <a:noFill/>
            <a:round/>
            <a:headEnd/>
            <a:tailEnd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 гелия 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заряд ядра +2, а у данной 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частицы +1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1" name="Group 10"/>
          <p:cNvGrpSpPr>
            <a:grpSpLocks/>
          </p:cNvGrpSpPr>
          <p:nvPr/>
        </p:nvGrpSpPr>
        <p:grpSpPr bwMode="auto">
          <a:xfrm>
            <a:off x="6643702" y="5715016"/>
            <a:ext cx="1296000" cy="1296000"/>
            <a:chOff x="576" y="2188"/>
            <a:chExt cx="1056" cy="1028"/>
          </a:xfrm>
        </p:grpSpPr>
        <p:pic>
          <p:nvPicPr>
            <p:cNvPr id="52" name="Picture 11" descr="Picture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6" y="2924"/>
              <a:ext cx="1056" cy="292"/>
            </a:xfrm>
            <a:prstGeom prst="rect">
              <a:avLst/>
            </a:prstGeom>
            <a:noFill/>
          </p:spPr>
        </p:pic>
        <p:sp>
          <p:nvSpPr>
            <p:cNvPr id="53" name="Oval 12"/>
            <p:cNvSpPr>
              <a:spLocks noChangeArrowheads="1"/>
            </p:cNvSpPr>
            <p:nvPr/>
          </p:nvSpPr>
          <p:spPr bwMode="gray">
            <a:xfrm>
              <a:off x="714" y="2188"/>
              <a:ext cx="860" cy="86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54" name="Oval 13"/>
            <p:cNvSpPr>
              <a:spLocks noChangeArrowheads="1"/>
            </p:cNvSpPr>
            <p:nvPr/>
          </p:nvSpPr>
          <p:spPr bwMode="gray">
            <a:xfrm>
              <a:off x="725" y="2193"/>
              <a:ext cx="839" cy="83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55" name="Oval 14"/>
            <p:cNvSpPr>
              <a:spLocks noChangeArrowheads="1"/>
            </p:cNvSpPr>
            <p:nvPr/>
          </p:nvSpPr>
          <p:spPr bwMode="gray">
            <a:xfrm>
              <a:off x="734" y="2201"/>
              <a:ext cx="798" cy="78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56" name="Oval 15"/>
            <p:cNvSpPr>
              <a:spLocks noChangeArrowheads="1"/>
            </p:cNvSpPr>
            <p:nvPr/>
          </p:nvSpPr>
          <p:spPr bwMode="gray">
            <a:xfrm>
              <a:off x="780" y="2223"/>
              <a:ext cx="710" cy="63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r>
                <a:rPr lang="ru-RU" sz="2800" dirty="0" smtClean="0">
                  <a:latin typeface="Arial" pitchFamily="34" charset="0"/>
                  <a:cs typeface="Arial" pitchFamily="34" charset="0"/>
                </a:rPr>
                <a:t>+</a:t>
              </a:r>
              <a:endParaRPr lang="ru-RU" sz="28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7" name="Text Box 30"/>
          <p:cNvSpPr txBox="1">
            <a:spLocks noChangeArrowheads="1"/>
          </p:cNvSpPr>
          <p:nvPr/>
        </p:nvSpPr>
        <p:spPr bwMode="auto">
          <a:xfrm>
            <a:off x="2855260" y="6000768"/>
            <a:ext cx="3373617" cy="461665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Проблемная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ситуация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AutoShape 4"/>
          <p:cNvSpPr>
            <a:spLocks noChangeArrowheads="1"/>
          </p:cNvSpPr>
          <p:nvPr/>
        </p:nvSpPr>
        <p:spPr bwMode="gray">
          <a:xfrm>
            <a:off x="6286512" y="6000768"/>
            <a:ext cx="504825" cy="576262"/>
          </a:xfrm>
          <a:prstGeom prst="chevron">
            <a:avLst>
              <a:gd name="adj" fmla="val 52514"/>
            </a:avLst>
          </a:prstGeom>
          <a:solidFill>
            <a:srgbClr val="C00000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23" name="AutoShape 63"/>
          <p:cNvSpPr>
            <a:spLocks noChangeArrowheads="1"/>
          </p:cNvSpPr>
          <p:nvPr/>
        </p:nvSpPr>
        <p:spPr bwMode="gray">
          <a:xfrm>
            <a:off x="2286000" y="2116138"/>
            <a:ext cx="4572000" cy="457200"/>
          </a:xfrm>
          <a:prstGeom prst="roundRect">
            <a:avLst>
              <a:gd name="adj" fmla="val 16667"/>
            </a:avLst>
          </a:prstGeom>
          <a:ln w="19050" algn="ctr">
            <a:round/>
            <a:headEnd/>
            <a:tailEnd/>
          </a:ln>
          <a:effectLst>
            <a:outerShdw blurRad="50800" dist="50800" dir="5400000" algn="ctr" rotWithShape="0">
              <a:schemeClr val="accent2">
                <a:lumMod val="20000"/>
                <a:lumOff val="80000"/>
              </a:schemeClr>
            </a:outerShdw>
          </a:effectLst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>
            <a:flatTx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Удивление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625" name="AutoShape 65"/>
          <p:cNvSpPr>
            <a:spLocks noChangeArrowheads="1"/>
          </p:cNvSpPr>
          <p:nvPr/>
        </p:nvSpPr>
        <p:spPr bwMode="gray">
          <a:xfrm>
            <a:off x="2286000" y="2801938"/>
            <a:ext cx="4572000" cy="457200"/>
          </a:xfrm>
          <a:prstGeom prst="roundRect">
            <a:avLst>
              <a:gd name="adj" fmla="val 16667"/>
            </a:avLst>
          </a:prstGeom>
          <a:ln w="19050" algn="ctr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378FCB"/>
            </a:extrusionClr>
          </a:sp3d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>
            <a:flatTx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Изумление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627" name="AutoShape 67"/>
          <p:cNvSpPr>
            <a:spLocks noChangeArrowheads="1"/>
          </p:cNvSpPr>
          <p:nvPr/>
        </p:nvSpPr>
        <p:spPr bwMode="gray">
          <a:xfrm>
            <a:off x="2286000" y="3487738"/>
            <a:ext cx="4572000" cy="457200"/>
          </a:xfrm>
          <a:prstGeom prst="roundRect">
            <a:avLst>
              <a:gd name="adj" fmla="val 16667"/>
            </a:avLst>
          </a:prstGeom>
          <a:ln w="19050" algn="ctr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>
            <a:flatTx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Восторг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629" name="AutoShape 69"/>
          <p:cNvSpPr>
            <a:spLocks noChangeArrowheads="1"/>
          </p:cNvSpPr>
          <p:nvPr/>
        </p:nvSpPr>
        <p:spPr bwMode="gray">
          <a:xfrm>
            <a:off x="2286000" y="4143380"/>
            <a:ext cx="4572000" cy="457200"/>
          </a:xfrm>
          <a:prstGeom prst="roundRect">
            <a:avLst>
              <a:gd name="adj" fmla="val 16667"/>
            </a:avLst>
          </a:prstGeom>
          <a:ln w="19050" algn="ctr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378FCB"/>
            </a:extrusionClr>
          </a:sp3d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>
            <a:flatTx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Интересный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факт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631" name="AutoShape 71"/>
          <p:cNvSpPr>
            <a:spLocks noChangeArrowheads="1"/>
          </p:cNvSpPr>
          <p:nvPr/>
        </p:nvSpPr>
        <p:spPr bwMode="gray">
          <a:xfrm>
            <a:off x="1782000" y="4859338"/>
            <a:ext cx="5580000" cy="457200"/>
          </a:xfrm>
          <a:prstGeom prst="roundRect">
            <a:avLst>
              <a:gd name="adj" fmla="val 16667"/>
            </a:avLst>
          </a:prstGeom>
          <a:ln w="19050" algn="ctr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>
            <a:flatTx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Нестандартный подход к известному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73"/>
          <p:cNvGrpSpPr>
            <a:grpSpLocks/>
          </p:cNvGrpSpPr>
          <p:nvPr/>
        </p:nvGrpSpPr>
        <p:grpSpPr bwMode="auto">
          <a:xfrm>
            <a:off x="2895600" y="1677988"/>
            <a:ext cx="122238" cy="4030662"/>
            <a:chOff x="1824" y="1212"/>
            <a:chExt cx="77" cy="2539"/>
          </a:xfr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66634" name="Rectangle 74"/>
            <p:cNvSpPr>
              <a:spLocks noChangeArrowheads="1"/>
            </p:cNvSpPr>
            <p:nvPr/>
          </p:nvSpPr>
          <p:spPr bwMode="gray">
            <a:xfrm>
              <a:off x="1825" y="1212"/>
              <a:ext cx="74" cy="24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35" name="Rectangle 75"/>
            <p:cNvSpPr>
              <a:spLocks noChangeArrowheads="1"/>
            </p:cNvSpPr>
            <p:nvPr/>
          </p:nvSpPr>
          <p:spPr bwMode="gray">
            <a:xfrm>
              <a:off x="1824" y="1780"/>
              <a:ext cx="70" cy="107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36" name="Rectangle 76"/>
            <p:cNvSpPr>
              <a:spLocks noChangeArrowheads="1"/>
            </p:cNvSpPr>
            <p:nvPr/>
          </p:nvSpPr>
          <p:spPr bwMode="gray">
            <a:xfrm>
              <a:off x="1827" y="2209"/>
              <a:ext cx="70" cy="107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37" name="Rectangle 77"/>
            <p:cNvSpPr>
              <a:spLocks noChangeArrowheads="1"/>
            </p:cNvSpPr>
            <p:nvPr/>
          </p:nvSpPr>
          <p:spPr bwMode="gray">
            <a:xfrm>
              <a:off x="1825" y="2641"/>
              <a:ext cx="70" cy="107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38" name="Rectangle 78"/>
            <p:cNvSpPr>
              <a:spLocks noChangeArrowheads="1"/>
            </p:cNvSpPr>
            <p:nvPr/>
          </p:nvSpPr>
          <p:spPr bwMode="gray">
            <a:xfrm>
              <a:off x="1825" y="3072"/>
              <a:ext cx="70" cy="107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39" name="Rectangle 79"/>
            <p:cNvSpPr>
              <a:spLocks noChangeArrowheads="1"/>
            </p:cNvSpPr>
            <p:nvPr/>
          </p:nvSpPr>
          <p:spPr bwMode="gray">
            <a:xfrm>
              <a:off x="1827" y="3511"/>
              <a:ext cx="74" cy="24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80"/>
          <p:cNvGrpSpPr>
            <a:grpSpLocks/>
          </p:cNvGrpSpPr>
          <p:nvPr/>
        </p:nvGrpSpPr>
        <p:grpSpPr bwMode="auto">
          <a:xfrm>
            <a:off x="5894388" y="1676400"/>
            <a:ext cx="125412" cy="4030663"/>
            <a:chOff x="3597" y="1211"/>
            <a:chExt cx="79" cy="2539"/>
          </a:xfr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66641" name="Rectangle 81"/>
            <p:cNvSpPr>
              <a:spLocks noChangeArrowheads="1"/>
            </p:cNvSpPr>
            <p:nvPr/>
          </p:nvSpPr>
          <p:spPr bwMode="gray">
            <a:xfrm>
              <a:off x="3598" y="1211"/>
              <a:ext cx="74" cy="24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42" name="Rectangle 82"/>
            <p:cNvSpPr>
              <a:spLocks noChangeArrowheads="1"/>
            </p:cNvSpPr>
            <p:nvPr/>
          </p:nvSpPr>
          <p:spPr bwMode="gray">
            <a:xfrm>
              <a:off x="3597" y="1779"/>
              <a:ext cx="76" cy="111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43" name="Rectangle 83"/>
            <p:cNvSpPr>
              <a:spLocks noChangeArrowheads="1"/>
            </p:cNvSpPr>
            <p:nvPr/>
          </p:nvSpPr>
          <p:spPr bwMode="gray">
            <a:xfrm>
              <a:off x="3600" y="2208"/>
              <a:ext cx="76" cy="111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44" name="Rectangle 84"/>
            <p:cNvSpPr>
              <a:spLocks noChangeArrowheads="1"/>
            </p:cNvSpPr>
            <p:nvPr/>
          </p:nvSpPr>
          <p:spPr bwMode="gray">
            <a:xfrm>
              <a:off x="3598" y="2640"/>
              <a:ext cx="76" cy="111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45" name="Rectangle 85"/>
            <p:cNvSpPr>
              <a:spLocks noChangeArrowheads="1"/>
            </p:cNvSpPr>
            <p:nvPr/>
          </p:nvSpPr>
          <p:spPr bwMode="gray">
            <a:xfrm>
              <a:off x="3598" y="3071"/>
              <a:ext cx="76" cy="111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46" name="Rectangle 86"/>
            <p:cNvSpPr>
              <a:spLocks noChangeArrowheads="1"/>
            </p:cNvSpPr>
            <p:nvPr/>
          </p:nvSpPr>
          <p:spPr bwMode="gray">
            <a:xfrm>
              <a:off x="3600" y="3510"/>
              <a:ext cx="74" cy="24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6647" name="Rectangle 87"/>
          <p:cNvSpPr>
            <a:spLocks noChangeArrowheads="1"/>
          </p:cNvSpPr>
          <p:nvPr/>
        </p:nvSpPr>
        <p:spPr bwMode="gray">
          <a:xfrm>
            <a:off x="2286000" y="5697538"/>
            <a:ext cx="4495800" cy="1524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AutoShape 52"/>
          <p:cNvSpPr>
            <a:spLocks noChangeArrowheads="1"/>
          </p:cNvSpPr>
          <p:nvPr/>
        </p:nvSpPr>
        <p:spPr bwMode="gray">
          <a:xfrm>
            <a:off x="1178695" y="285728"/>
            <a:ext cx="6786610" cy="972000"/>
          </a:xfrm>
          <a:prstGeom prst="roundRect">
            <a:avLst/>
          </a:prstGeom>
          <a:ln w="28575" algn="ctr">
            <a:solidFill>
              <a:srgbClr val="0033CC"/>
            </a:solidFill>
            <a:round/>
            <a:headEnd/>
            <a:tailEnd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 eaLnBrk="0" hangingPunct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Выводы: каждый урок должен содержать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D:\Мой сайт\Картинки\soc_obraz_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285992"/>
            <a:ext cx="676275" cy="952500"/>
          </a:xfrm>
          <a:prstGeom prst="rect">
            <a:avLst/>
          </a:prstGeom>
          <a:noFill/>
        </p:spPr>
      </p:pic>
      <p:pic>
        <p:nvPicPr>
          <p:cNvPr id="3075" name="Picture 3" descr="D:\Мой сайт\Картинки\soc_obraz_0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928934"/>
            <a:ext cx="771525" cy="952500"/>
          </a:xfrm>
          <a:prstGeom prst="rect">
            <a:avLst/>
          </a:prstGeom>
          <a:noFill/>
        </p:spPr>
      </p:pic>
      <p:pic>
        <p:nvPicPr>
          <p:cNvPr id="3076" name="Picture 4" descr="D:\Мой сайт\Картинки\tumblr_ktzn0cqRqh1qap0q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429000"/>
            <a:ext cx="1512000" cy="151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214282" y="178571"/>
            <a:ext cx="8715436" cy="6500858"/>
          </a:xfrm>
          <a:prstGeom prst="roundRect">
            <a:avLst>
              <a:gd name="adj" fmla="val 327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ко 6"/>
          <p:cNvSpPr/>
          <p:nvPr/>
        </p:nvSpPr>
        <p:spPr>
          <a:xfrm>
            <a:off x="3286116" y="5715016"/>
            <a:ext cx="3143272" cy="642942"/>
          </a:xfrm>
          <a:prstGeom prst="cloud">
            <a:avLst/>
          </a:prstGeom>
          <a:solidFill>
            <a:srgbClr val="C0000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 кг</a:t>
            </a:r>
            <a:endParaRPr lang="ru-RU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3286116" y="4143380"/>
            <a:ext cx="3143272" cy="642942"/>
          </a:xfrm>
          <a:prstGeom prst="cloud">
            <a:avLst/>
          </a:prstGeom>
          <a:solidFill>
            <a:srgbClr val="C0000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1,5 кг</a:t>
            </a:r>
            <a:endParaRPr lang="ru-RU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3286116" y="4929198"/>
            <a:ext cx="3143272" cy="642942"/>
          </a:xfrm>
          <a:prstGeom prst="cloud">
            <a:avLst/>
          </a:prstGeom>
          <a:solidFill>
            <a:srgbClr val="C0000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800 г</a:t>
            </a:r>
            <a:endParaRPr lang="ru-RU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785786" y="1845370"/>
            <a:ext cx="7429552" cy="1736646"/>
          </a:xfrm>
          <a:prstGeom prst="roundRect">
            <a:avLst/>
          </a:prstGeom>
          <a:ln>
            <a:noFill/>
            <a:headEnd/>
            <a:tailEnd/>
          </a:ln>
        </p:spPr>
        <p:style>
          <a:lnRef idx="1">
            <a:schemeClr val="accent5"/>
          </a:lnRef>
          <a:fillRef idx="1003">
            <a:schemeClr val="dk2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Говорят: « Чтобы узнать человека, надо с ним пуд соли съесть. Оказывается это не так уж и много. Человек в год съедает с пищей примерно ……..?»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5786" y="4214818"/>
            <a:ext cx="2014709" cy="2268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Овал 11"/>
          <p:cNvSpPr/>
          <p:nvPr/>
        </p:nvSpPr>
        <p:spPr>
          <a:xfrm>
            <a:off x="6000760" y="3857628"/>
            <a:ext cx="3286148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Правильно!</a:t>
            </a:r>
            <a:endParaRPr lang="ru-RU" sz="24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786546" y="5072074"/>
            <a:ext cx="2357454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Ошибка</a:t>
            </a:r>
            <a:endParaRPr lang="ru-RU" sz="24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52"/>
          <p:cNvSpPr>
            <a:spLocks noChangeArrowheads="1"/>
          </p:cNvSpPr>
          <p:nvPr/>
        </p:nvSpPr>
        <p:spPr bwMode="gray">
          <a:xfrm>
            <a:off x="1178695" y="285728"/>
            <a:ext cx="6786610" cy="972000"/>
          </a:xfrm>
          <a:prstGeom prst="wedgeRoundRectCallout">
            <a:avLst>
              <a:gd name="adj1" fmla="val 9322"/>
              <a:gd name="adj2" fmla="val 110657"/>
              <a:gd name="adj3" fmla="val 16667"/>
            </a:avLst>
          </a:prstGeom>
          <a:ln w="28575" algn="ctr">
            <a:solidFill>
              <a:srgbClr val="0033CC"/>
            </a:solidFill>
            <a:round/>
            <a:headEnd/>
            <a:tailEnd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 eaLnBrk="0" hangingPunct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Приемы активизации учебной деятельности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/>
      <p:bldP spid="12" grpId="1"/>
      <p:bldP spid="13" grpId="0"/>
      <p:bldP spid="13" grpId="1"/>
      <p:bldP spid="13" grpId="2"/>
      <p:bldP spid="13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кругленный прямоугольник 26"/>
          <p:cNvSpPr/>
          <p:nvPr/>
        </p:nvSpPr>
        <p:spPr>
          <a:xfrm>
            <a:off x="214282" y="178571"/>
            <a:ext cx="8715436" cy="6500858"/>
          </a:xfrm>
          <a:prstGeom prst="roundRect">
            <a:avLst>
              <a:gd name="adj" fmla="val 327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68981" y="2127183"/>
            <a:ext cx="4839903" cy="3729790"/>
          </a:xfrm>
          <a:custGeom>
            <a:avLst/>
            <a:gdLst>
              <a:gd name="connsiteX0" fmla="*/ 104274 w 4839903"/>
              <a:gd name="connsiteY0" fmla="*/ 0 h 3729790"/>
              <a:gd name="connsiteX1" fmla="*/ 46522 w 4839903"/>
              <a:gd name="connsiteY1" fmla="*/ 413886 h 3729790"/>
              <a:gd name="connsiteX2" fmla="*/ 383406 w 4839903"/>
              <a:gd name="connsiteY2" fmla="*/ 1511166 h 3729790"/>
              <a:gd name="connsiteX3" fmla="*/ 681790 w 4839903"/>
              <a:gd name="connsiteY3" fmla="*/ 1722922 h 3729790"/>
              <a:gd name="connsiteX4" fmla="*/ 720291 w 4839903"/>
              <a:gd name="connsiteY4" fmla="*/ 2454442 h 3729790"/>
              <a:gd name="connsiteX5" fmla="*/ 498910 w 4839903"/>
              <a:gd name="connsiteY5" fmla="*/ 2935705 h 3729790"/>
              <a:gd name="connsiteX6" fmla="*/ 421907 w 4839903"/>
              <a:gd name="connsiteY6" fmla="*/ 3070459 h 3729790"/>
              <a:gd name="connsiteX7" fmla="*/ 806918 w 4839903"/>
              <a:gd name="connsiteY7" fmla="*/ 3638350 h 3729790"/>
              <a:gd name="connsiteX8" fmla="*/ 1480686 w 4839903"/>
              <a:gd name="connsiteY8" fmla="*/ 3619099 h 3729790"/>
              <a:gd name="connsiteX9" fmla="*/ 2077453 w 4839903"/>
              <a:gd name="connsiteY9" fmla="*/ 3599849 h 3729790"/>
              <a:gd name="connsiteX10" fmla="*/ 2760846 w 4839903"/>
              <a:gd name="connsiteY10" fmla="*/ 3465095 h 3729790"/>
              <a:gd name="connsiteX11" fmla="*/ 3424990 w 4839903"/>
              <a:gd name="connsiteY11" fmla="*/ 3349592 h 3729790"/>
              <a:gd name="connsiteX12" fmla="*/ 3964004 w 4839903"/>
              <a:gd name="connsiteY12" fmla="*/ 2983832 h 3729790"/>
              <a:gd name="connsiteX13" fmla="*/ 4551145 w 4839903"/>
              <a:gd name="connsiteY13" fmla="*/ 2512194 h 3729790"/>
              <a:gd name="connsiteX14" fmla="*/ 4839903 w 4839903"/>
              <a:gd name="connsiteY14" fmla="*/ 1828800 h 3729790"/>
              <a:gd name="connsiteX15" fmla="*/ 4839903 w 4839903"/>
              <a:gd name="connsiteY15" fmla="*/ 1828800 h 3729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39903" h="3729790">
                <a:moveTo>
                  <a:pt x="104274" y="0"/>
                </a:moveTo>
                <a:cubicBezTo>
                  <a:pt x="52137" y="81012"/>
                  <a:pt x="0" y="162025"/>
                  <a:pt x="46522" y="413886"/>
                </a:cubicBezTo>
                <a:cubicBezTo>
                  <a:pt x="93044" y="665747"/>
                  <a:pt x="277528" y="1292993"/>
                  <a:pt x="383406" y="1511166"/>
                </a:cubicBezTo>
                <a:cubicBezTo>
                  <a:pt x="489284" y="1729339"/>
                  <a:pt x="625643" y="1565709"/>
                  <a:pt x="681790" y="1722922"/>
                </a:cubicBezTo>
                <a:cubicBezTo>
                  <a:pt x="737937" y="1880135"/>
                  <a:pt x="750771" y="2252312"/>
                  <a:pt x="720291" y="2454442"/>
                </a:cubicBezTo>
                <a:cubicBezTo>
                  <a:pt x="689811" y="2656572"/>
                  <a:pt x="548641" y="2833036"/>
                  <a:pt x="498910" y="2935705"/>
                </a:cubicBezTo>
                <a:cubicBezTo>
                  <a:pt x="449179" y="3038375"/>
                  <a:pt x="370572" y="2953352"/>
                  <a:pt x="421907" y="3070459"/>
                </a:cubicBezTo>
                <a:cubicBezTo>
                  <a:pt x="473242" y="3187566"/>
                  <a:pt x="630455" y="3546910"/>
                  <a:pt x="806918" y="3638350"/>
                </a:cubicBezTo>
                <a:cubicBezTo>
                  <a:pt x="983381" y="3729790"/>
                  <a:pt x="1480686" y="3619099"/>
                  <a:pt x="1480686" y="3619099"/>
                </a:cubicBezTo>
                <a:cubicBezTo>
                  <a:pt x="1692442" y="3612682"/>
                  <a:pt x="1864093" y="3625516"/>
                  <a:pt x="2077453" y="3599849"/>
                </a:cubicBezTo>
                <a:cubicBezTo>
                  <a:pt x="2290813" y="3574182"/>
                  <a:pt x="2536257" y="3506805"/>
                  <a:pt x="2760846" y="3465095"/>
                </a:cubicBezTo>
                <a:cubicBezTo>
                  <a:pt x="2985436" y="3423386"/>
                  <a:pt x="3224464" y="3429803"/>
                  <a:pt x="3424990" y="3349592"/>
                </a:cubicBezTo>
                <a:cubicBezTo>
                  <a:pt x="3625516" y="3269381"/>
                  <a:pt x="3776312" y="3123398"/>
                  <a:pt x="3964004" y="2983832"/>
                </a:cubicBezTo>
                <a:cubicBezTo>
                  <a:pt x="4151697" y="2844266"/>
                  <a:pt x="4405162" y="2704699"/>
                  <a:pt x="4551145" y="2512194"/>
                </a:cubicBezTo>
                <a:cubicBezTo>
                  <a:pt x="4697128" y="2319689"/>
                  <a:pt x="4839903" y="1828800"/>
                  <a:pt x="4839903" y="1828800"/>
                </a:cubicBezTo>
                <a:lnTo>
                  <a:pt x="4839903" y="1828800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ко 6"/>
          <p:cNvSpPr/>
          <p:nvPr/>
        </p:nvSpPr>
        <p:spPr>
          <a:xfrm>
            <a:off x="5072066" y="5715016"/>
            <a:ext cx="3143272" cy="1044000"/>
          </a:xfrm>
          <a:prstGeom prst="cloud">
            <a:avLst/>
          </a:prstGeom>
          <a:solidFill>
            <a:srgbClr val="C0000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1,1 млн. км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5072066" y="3571876"/>
            <a:ext cx="3143272" cy="1071570"/>
          </a:xfrm>
          <a:prstGeom prst="cloud">
            <a:avLst/>
          </a:prstGeom>
          <a:solidFill>
            <a:srgbClr val="C0000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 тыс. км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5072066" y="4657231"/>
            <a:ext cx="3143272" cy="1044000"/>
          </a:xfrm>
          <a:prstGeom prst="cloud">
            <a:avLst/>
          </a:prstGeom>
          <a:solidFill>
            <a:srgbClr val="C0000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 млн. км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642910" y="1357298"/>
            <a:ext cx="8229600" cy="1900238"/>
          </a:xfrm>
          <a:prstGeom prst="roundRect">
            <a:avLst/>
          </a:prstGeom>
          <a:ln>
            <a:solidFill>
              <a:srgbClr val="0033CC"/>
            </a:solidFill>
          </a:ln>
        </p:spPr>
        <p:style>
          <a:lnRef idx="1">
            <a:schemeClr val="accent5"/>
          </a:lnRef>
          <a:fillRef idx="1003">
            <a:schemeClr val="dk2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Если собрать все молекулы, содержащиеся в 1см.куб водорода и расположить все эти молекулы в одну линию, скажем нанизать на нитку, как бусы, то длина этой нитки была бы близка к …..?</a:t>
            </a:r>
          </a:p>
          <a:p>
            <a:endParaRPr lang="ru-RU" dirty="0"/>
          </a:p>
        </p:txBody>
      </p:sp>
      <p:sp>
        <p:nvSpPr>
          <p:cNvPr id="12" name="Овал 11"/>
          <p:cNvSpPr>
            <a:spLocks noChangeAspect="1"/>
          </p:cNvSpPr>
          <p:nvPr/>
        </p:nvSpPr>
        <p:spPr>
          <a:xfrm>
            <a:off x="357158" y="3643314"/>
            <a:ext cx="612000" cy="612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>
            <a:spLocks noChangeAspect="1"/>
          </p:cNvSpPr>
          <p:nvPr/>
        </p:nvSpPr>
        <p:spPr>
          <a:xfrm>
            <a:off x="500034" y="4286256"/>
            <a:ext cx="612000" cy="612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>
            <a:spLocks noChangeAspect="1"/>
          </p:cNvSpPr>
          <p:nvPr/>
        </p:nvSpPr>
        <p:spPr>
          <a:xfrm>
            <a:off x="214282" y="4929198"/>
            <a:ext cx="612000" cy="612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>
            <a:spLocks noChangeAspect="1"/>
          </p:cNvSpPr>
          <p:nvPr/>
        </p:nvSpPr>
        <p:spPr>
          <a:xfrm>
            <a:off x="571472" y="5500702"/>
            <a:ext cx="612000" cy="612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>
            <a:spLocks noChangeAspect="1"/>
          </p:cNvSpPr>
          <p:nvPr/>
        </p:nvSpPr>
        <p:spPr>
          <a:xfrm>
            <a:off x="1285852" y="5500702"/>
            <a:ext cx="612000" cy="612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>
            <a:spLocks noChangeAspect="1"/>
          </p:cNvSpPr>
          <p:nvPr/>
        </p:nvSpPr>
        <p:spPr>
          <a:xfrm>
            <a:off x="2071670" y="5429264"/>
            <a:ext cx="612000" cy="612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>
            <a:spLocks noChangeAspect="1"/>
          </p:cNvSpPr>
          <p:nvPr/>
        </p:nvSpPr>
        <p:spPr>
          <a:xfrm>
            <a:off x="2786050" y="5214950"/>
            <a:ext cx="612000" cy="612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>
            <a:spLocks noChangeAspect="1"/>
          </p:cNvSpPr>
          <p:nvPr/>
        </p:nvSpPr>
        <p:spPr>
          <a:xfrm>
            <a:off x="3500430" y="5000636"/>
            <a:ext cx="612000" cy="612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>
            <a:spLocks noChangeAspect="1"/>
          </p:cNvSpPr>
          <p:nvPr/>
        </p:nvSpPr>
        <p:spPr>
          <a:xfrm>
            <a:off x="4071934" y="4572008"/>
            <a:ext cx="612000" cy="612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>
            <a:spLocks noChangeAspect="1"/>
          </p:cNvSpPr>
          <p:nvPr/>
        </p:nvSpPr>
        <p:spPr>
          <a:xfrm>
            <a:off x="0" y="3071810"/>
            <a:ext cx="612000" cy="612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>
            <a:spLocks noChangeAspect="1"/>
          </p:cNvSpPr>
          <p:nvPr/>
        </p:nvSpPr>
        <p:spPr>
          <a:xfrm>
            <a:off x="3714744" y="5929330"/>
            <a:ext cx="612000" cy="612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500166" y="3786190"/>
            <a:ext cx="3286148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Правильно!</a:t>
            </a:r>
            <a:endParaRPr lang="ru-RU" sz="24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285852" y="4286256"/>
            <a:ext cx="2357454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Ошибка</a:t>
            </a:r>
            <a:endParaRPr lang="ru-RU" sz="24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AutoShape 52"/>
          <p:cNvSpPr>
            <a:spLocks noChangeArrowheads="1"/>
          </p:cNvSpPr>
          <p:nvPr/>
        </p:nvSpPr>
        <p:spPr bwMode="gray">
          <a:xfrm>
            <a:off x="1178695" y="285728"/>
            <a:ext cx="6786610" cy="972000"/>
          </a:xfrm>
          <a:prstGeom prst="wedgeRoundRectCallout">
            <a:avLst>
              <a:gd name="adj1" fmla="val 7718"/>
              <a:gd name="adj2" fmla="val 65860"/>
              <a:gd name="adj3" fmla="val 16667"/>
            </a:avLst>
          </a:prstGeom>
          <a:ln w="28575" algn="ctr">
            <a:solidFill>
              <a:srgbClr val="0033CC"/>
            </a:solidFill>
            <a:round/>
            <a:headEnd/>
            <a:tailEnd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 eaLnBrk="0" hangingPunct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Приемы активизации учебной деятельности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24" grpId="0"/>
      <p:bldP spid="24" grpId="1"/>
      <p:bldP spid="25" grpId="0"/>
      <p:bldP spid="25" grpId="1"/>
      <p:bldP spid="25" grpId="2"/>
      <p:bldP spid="25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214282" y="178571"/>
            <a:ext cx="8715436" cy="6500858"/>
          </a:xfrm>
          <a:prstGeom prst="roundRect">
            <a:avLst>
              <a:gd name="adj" fmla="val 327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571472" y="1971641"/>
            <a:ext cx="8215306" cy="1804749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1003">
            <a:schemeClr val="dk2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Снежинки образуют шубу планеты – снежный покров. Вес самой снежинки около миллиграмма, редко – 2-3. Представьте, количество снежинок,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образующихся на планете за год, уже подсчитано. В одном кубическом метре снега находится 350 миллионов снежинок, а по всей Земле -…..?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Блок-схема: знак завершения 7"/>
          <p:cNvSpPr/>
          <p:nvPr/>
        </p:nvSpPr>
        <p:spPr>
          <a:xfrm>
            <a:off x="5857884" y="4143380"/>
            <a:ext cx="2700000" cy="785818"/>
          </a:xfrm>
          <a:prstGeom prst="flowChartTerminator">
            <a:avLst/>
          </a:prstGeom>
          <a:solidFill>
            <a:srgbClr val="C0000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42</a:t>
            </a:r>
          </a:p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5857884" y="5000636"/>
            <a:ext cx="2700000" cy="785818"/>
          </a:xfrm>
          <a:prstGeom prst="flowChartTerminator">
            <a:avLst/>
          </a:prstGeom>
          <a:solidFill>
            <a:srgbClr val="C0000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24</a:t>
            </a:r>
          </a:p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Блок-схема: знак завершения 10"/>
          <p:cNvSpPr/>
          <p:nvPr/>
        </p:nvSpPr>
        <p:spPr>
          <a:xfrm>
            <a:off x="5857884" y="5857892"/>
            <a:ext cx="2700000" cy="785818"/>
          </a:xfrm>
          <a:prstGeom prst="flowChartTerminator">
            <a:avLst/>
          </a:prstGeom>
          <a:solidFill>
            <a:srgbClr val="C0000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240</a:t>
            </a:r>
          </a:p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571472" y="4000504"/>
            <a:ext cx="2565950" cy="2412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214678" y="4286256"/>
            <a:ext cx="241459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Ошибка</a:t>
            </a:r>
            <a:endParaRPr lang="ru-RU" sz="24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86050" y="5572140"/>
            <a:ext cx="291466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Правильно!</a:t>
            </a:r>
            <a:endParaRPr lang="ru-RU" sz="24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AutoShape 52"/>
          <p:cNvSpPr>
            <a:spLocks noChangeArrowheads="1"/>
          </p:cNvSpPr>
          <p:nvPr/>
        </p:nvSpPr>
        <p:spPr bwMode="gray">
          <a:xfrm>
            <a:off x="1178695" y="285728"/>
            <a:ext cx="6786610" cy="972000"/>
          </a:xfrm>
          <a:prstGeom prst="wedgeRoundRectCallout">
            <a:avLst>
              <a:gd name="adj1" fmla="val 9322"/>
              <a:gd name="adj2" fmla="val 110657"/>
              <a:gd name="adj3" fmla="val 16667"/>
            </a:avLst>
          </a:prstGeom>
          <a:ln w="28575" algn="ctr">
            <a:solidFill>
              <a:srgbClr val="0033CC"/>
            </a:solidFill>
            <a:round/>
            <a:headEnd/>
            <a:tailEnd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 eaLnBrk="0" hangingPunct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Приемы активизации учебной деятельности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/>
      <p:bldP spid="12" grpId="1"/>
      <p:bldP spid="12" grpId="2"/>
      <p:bldP spid="12" grpId="3"/>
      <p:bldP spid="13" grpId="0"/>
      <p:bldP spid="13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893</Words>
  <Application>Microsoft Office PowerPoint</Application>
  <PresentationFormat>Экран (4:3)</PresentationFormat>
  <Paragraphs>310</Paragraphs>
  <Slides>31</Slides>
  <Notes>0</Notes>
  <HiddenSlides>0</HiddenSlides>
  <MMClips>10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Инновационные технологии обучения химии</vt:lpstr>
      <vt:lpstr>Технология проблемного обучения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Остроумное решение</vt:lpstr>
      <vt:lpstr>Слайд 11</vt:lpstr>
      <vt:lpstr>Остроумное решение</vt:lpstr>
      <vt:lpstr>Слайд 13</vt:lpstr>
      <vt:lpstr>Технология разноуровневого обучения</vt:lpstr>
      <vt:lpstr>Качество усвоения предмета</vt:lpstr>
      <vt:lpstr>Пример: проверочная работа «Химические реакции»</vt:lpstr>
      <vt:lpstr>Пример: проверочная работа «Химические реакции»</vt:lpstr>
      <vt:lpstr>Пример: проверочная работа «Химические реакции»</vt:lpstr>
      <vt:lpstr>Анаграммы</vt:lpstr>
      <vt:lpstr>Учись читать</vt:lpstr>
      <vt:lpstr>Высказывание Михаила Васильевича Ломоносова</vt:lpstr>
      <vt:lpstr>Ребусы</vt:lpstr>
      <vt:lpstr>Технология игрового обучения</vt:lpstr>
      <vt:lpstr>Слайд 24</vt:lpstr>
      <vt:lpstr>Слайд 25</vt:lpstr>
      <vt:lpstr>Слайд 26</vt:lpstr>
      <vt:lpstr>Слайд 27</vt:lpstr>
      <vt:lpstr>Слайд 28</vt:lpstr>
      <vt:lpstr>Технология метода проектов</vt:lpstr>
      <vt:lpstr>Информационно-коммуникационные технологии</vt:lpstr>
      <vt:lpstr>Материал подготовила учитель химии МАОУ СОШ № 3 ЩМР Московской области Политова Светлана Викторовна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32</cp:revision>
  <dcterms:created xsi:type="dcterms:W3CDTF">2011-10-17T09:16:13Z</dcterms:created>
  <dcterms:modified xsi:type="dcterms:W3CDTF">2013-09-23T19:09:37Z</dcterms:modified>
</cp:coreProperties>
</file>