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9" r:id="rId13"/>
    <p:sldId id="267" r:id="rId14"/>
    <p:sldId id="270" r:id="rId15"/>
    <p:sldId id="272" r:id="rId16"/>
    <p:sldId id="273" r:id="rId17"/>
    <p:sldId id="26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0000"/>
    <a:srgbClr val="CC3300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834F3-319E-430E-A664-B81CAC723247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E5360-406C-405B-95E5-9711EEF218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E5360-406C-405B-95E5-9711EEF218D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9CD9-6A13-4567-BC89-719416B3D92A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516-8B5D-4506-ACF3-F1DDE9FFF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9CD9-6A13-4567-BC89-719416B3D92A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516-8B5D-4506-ACF3-F1DDE9FFF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9CD9-6A13-4567-BC89-719416B3D92A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516-8B5D-4506-ACF3-F1DDE9FFF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9CD9-6A13-4567-BC89-719416B3D92A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516-8B5D-4506-ACF3-F1DDE9FFF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9CD9-6A13-4567-BC89-719416B3D92A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516-8B5D-4506-ACF3-F1DDE9FFF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9CD9-6A13-4567-BC89-719416B3D92A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516-8B5D-4506-ACF3-F1DDE9FFF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9CD9-6A13-4567-BC89-719416B3D92A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516-8B5D-4506-ACF3-F1DDE9FFF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9CD9-6A13-4567-BC89-719416B3D92A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516-8B5D-4506-ACF3-F1DDE9FFF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9CD9-6A13-4567-BC89-719416B3D92A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516-8B5D-4506-ACF3-F1DDE9FFF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9CD9-6A13-4567-BC89-719416B3D92A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516-8B5D-4506-ACF3-F1DDE9FFF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9CD9-6A13-4567-BC89-719416B3D92A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516-8B5D-4506-ACF3-F1DDE9FFF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B9CD9-6A13-4567-BC89-719416B3D92A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6B516-8B5D-4506-ACF3-F1DDE9FFF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himik.ru/stroenie/gl_5.html" TargetMode="External"/><Relationship Id="rId2" Type="http://schemas.openxmlformats.org/officeDocument/2006/relationships/hyperlink" Target="http://www.physchem.chimfak.rsu.ru/Source/History/Sketch_5.html#&#1053;&#1100;&#1102;&#1083;&#1077;&#1085;&#1076;&#1089;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Sgj6csZiC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20000"/>
              <a:lumOff val="8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Попытки систематизации химических элементов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0570"/>
            <a:ext cx="6400800" cy="1000132"/>
          </a:xfrm>
          <a:prstGeom prst="wav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Урок 3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0" y="0"/>
            <a:ext cx="9144000" cy="8286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ГБОУ СОШ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№ 1352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г.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Москвы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0" y="5500688"/>
            <a:ext cx="9144000" cy="135731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Политова С.В.,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учитель химии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высшей квалификационной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категории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574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предполагаем, что трудности классификации химических элементов вызваны недостаточностью экспериментальных данных.</a:t>
            </a:r>
            <a:endParaRPr lang="ru-RU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/>
              <a:t> 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 чего начинается каждая наука?</a:t>
            </a:r>
            <a:endParaRPr lang="ru-RU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285729"/>
            <a:ext cx="77724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Выдвижение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гипотезы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35819" y="4607727"/>
            <a:ext cx="7072362" cy="15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любой науке возникает необходимость систематизировать факты. В химии такая необходимость возникла в середине 18 века.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147160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Поделить 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все известные в то время элементы на 2 группы: металлы и неметаллы.</a:t>
            </a:r>
            <a:endParaRPr lang="ru-RU" sz="3400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285729"/>
            <a:ext cx="77724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Классификация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Берцелиуса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35819" y="3143248"/>
            <a:ext cx="7072362" cy="12144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сторона: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до сих пор мы пользуемся такой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классификацией.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35819" y="4500570"/>
            <a:ext cx="7072362" cy="12144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сторона: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некоторые элементы проявляют свойства и тех и других, то есть обладают двойственностью /например -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/.</a:t>
            </a:r>
            <a:endParaRPr lang="ru-RU" sz="2400" dirty="0" smtClean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32" y="5786454"/>
            <a:ext cx="9144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Вывод: классификация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Берцелиуса несовершенна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 smtClean="0">
              <a:solidFill>
                <a:srgbClr val="FF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1471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Arial" pitchFamily="34" charset="0"/>
                <a:ea typeface="Times New Roman" pitchFamily="18" charset="0"/>
              </a:rPr>
              <a:t>Группировал элементы по </a:t>
            </a:r>
            <a:r>
              <a:rPr lang="ru-RU" dirty="0" smtClean="0">
                <a:latin typeface="Arial" pitchFamily="34" charset="0"/>
                <a:ea typeface="Times New Roman" pitchFamily="18" charset="0"/>
              </a:rPr>
              <a:t>сходству свойств</a:t>
            </a:r>
            <a:r>
              <a:rPr lang="ru-RU" dirty="0" smtClean="0">
                <a:latin typeface="Arial" pitchFamily="34" charset="0"/>
                <a:ea typeface="Times New Roman" pitchFamily="18" charset="0"/>
              </a:rPr>
              <a:t>, объединяя их в </a:t>
            </a: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</a:rPr>
              <a:t>триады.</a:t>
            </a:r>
            <a:endParaRPr lang="ru-RU" dirty="0" smtClean="0">
              <a:solidFill>
                <a:srgbClr val="C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285729"/>
            <a:ext cx="77724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Классификация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Дёберейнера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35819" y="3143248"/>
            <a:ext cx="7072362" cy="12144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Атомная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масса среднего элемента триады примерно равна среднему арифметическому атомных масс крайних членов.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24000" y="4714884"/>
          <a:ext cx="6096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Li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685800" y="285729"/>
            <a:ext cx="77724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Классификация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Дёберейнера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71604" y="1357298"/>
          <a:ext cx="6096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Br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127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571604" y="3429000"/>
          <a:ext cx="6096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itchFamily="34" charset="0"/>
                          <a:cs typeface="Arial" pitchFamily="34" charset="0"/>
                        </a:rPr>
                        <a:t>Sr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itchFamily="34" charset="0"/>
                          <a:cs typeface="Arial" pitchFamily="34" charset="0"/>
                        </a:rPr>
                        <a:t>Ba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685800" y="285729"/>
            <a:ext cx="77724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Классификация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Дёберейнера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-32" y="1876565"/>
            <a:ext cx="9144064" cy="3104871"/>
            <a:chOff x="-32" y="3143248"/>
            <a:chExt cx="9144064" cy="3104871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035819" y="3143248"/>
              <a:ext cx="7072362" cy="12144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 </a:t>
              </a:r>
              <a:r>
                <a:rPr lang="ru-RU" sz="2400" b="1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сторона: </a:t>
              </a:r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доказала</a:t>
              </a:r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что существует связь между атомными массами и свойствами элементов.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035819" y="4500570"/>
              <a:ext cx="7072362" cy="12144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2400" b="1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ru-RU" sz="2400" b="1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сторона:</a:t>
              </a:r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удалось составить только 4 триады. Не классифицировал все известные на тот момент элементы.</a:t>
              </a:r>
              <a:endParaRPr lang="ru-RU" sz="24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-32" y="5786454"/>
              <a:ext cx="914406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algn="ctr">
                <a:spcBef>
                  <a:spcPct val="20000"/>
                </a:spcBef>
              </a:pPr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Вывод: </a:t>
              </a:r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классификация несовершенна</a:t>
              </a:r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.</a:t>
              </a:r>
              <a:endParaRPr lang="ru-RU" sz="2400" dirty="0" smtClean="0">
                <a:solidFill>
                  <a:srgbClr val="FF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2286016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Расположил элементы в порядке возрастания их атомных масс и вывел </a:t>
            </a:r>
            <a:r>
              <a:rPr lang="ru-RU" sz="3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закон октав</a:t>
            </a:r>
            <a:r>
              <a:rPr lang="ru-RU" sz="3400" b="1" i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 свойства каждого 8-го элемента повторяют свойства первого, с которого начинался 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отсчет.</a:t>
            </a:r>
            <a:endParaRPr lang="ru-RU" sz="3400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285729"/>
            <a:ext cx="77724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Классификация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Ньюлендса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35819" y="3143248"/>
            <a:ext cx="7072362" cy="12144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сторона</a:t>
            </a:r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обнаружил правильную повторяемость свойств - </a:t>
            </a:r>
            <a:r>
              <a:rPr lang="ru-RU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периодичность.</a:t>
            </a:r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35819" y="4500570"/>
            <a:ext cx="7072362" cy="12144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сторона: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произвольно переставлял их и даже помещал по 2 на одно место. Не учел возможности открытия новых элементов.</a:t>
            </a:r>
            <a:endParaRPr lang="ru-RU" sz="2400" dirty="0" smtClean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32" y="5786454"/>
            <a:ext cx="9144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Вывод: классификация </a:t>
            </a:r>
            <a:r>
              <a:rPr lang="ru-RU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Ньюлендса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несовершенна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 smtClean="0">
              <a:solidFill>
                <a:srgbClr val="FF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17894" y="214290"/>
            <a:ext cx="8108213" cy="822368"/>
          </a:xfrm>
          <a:prstGeom prst="rect">
            <a:avLst/>
          </a:prstGeom>
          <a:solidFill>
            <a:schemeClr val="bg1">
              <a:lumMod val="50000"/>
              <a:alpha val="7000"/>
            </a:schemeClr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Таблица </a:t>
            </a:r>
            <a:r>
              <a:rPr lang="ru-RU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Ньюлендса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8000" y="1214423"/>
          <a:ext cx="8928000" cy="549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00"/>
                <a:gridCol w="468000"/>
                <a:gridCol w="648000"/>
                <a:gridCol w="468000"/>
                <a:gridCol w="648000"/>
                <a:gridCol w="468000"/>
                <a:gridCol w="648000"/>
                <a:gridCol w="468000"/>
                <a:gridCol w="648000"/>
                <a:gridCol w="468000"/>
                <a:gridCol w="648000"/>
                <a:gridCol w="468000"/>
                <a:gridCol w="648000"/>
                <a:gridCol w="468000"/>
                <a:gridCol w="648000"/>
                <a:gridCol w="468000"/>
              </a:tblGrid>
              <a:tr h="46800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72726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Ni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Br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Pd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Pt</a:t>
                      </a:r>
                    </a:p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1106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Li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Rb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Ag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Cs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Tl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1106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Be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Zn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Sr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Cd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Ba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Pb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1106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Cr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Ce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La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Ta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Tl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1106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Si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Ti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Zr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Sn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Hg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1106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Mn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Sb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Nb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Bi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1106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Rh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Ru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Te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Au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Th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  <a:endParaRPr lang="ru-RU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Ссылки: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  <a:hlinkClick r:id="rId2"/>
              </a:rPr>
              <a:t>Попытки систематизации химических элементов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  <a:hlinkClick r:id="rId3"/>
              </a:rPr>
              <a:t>Периодический закон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5800" y="285729"/>
            <a:ext cx="77724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Классификация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Дёберейнера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3193306" y="1285860"/>
            <a:ext cx="2757388" cy="900000"/>
            <a:chOff x="2982504" y="1285860"/>
            <a:chExt cx="2757388" cy="9000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839892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Arial" pitchFamily="34" charset="0"/>
                  <a:cs typeface="Arial" pitchFamily="34" charset="0"/>
                </a:rPr>
                <a:t>K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911198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Na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982504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Li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3193306" y="3321842"/>
            <a:ext cx="2757388" cy="900000"/>
            <a:chOff x="2982504" y="3321842"/>
            <a:chExt cx="2757388" cy="900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839892" y="3321842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err="1" smtClean="0">
                  <a:latin typeface="Arial" pitchFamily="34" charset="0"/>
                  <a:cs typeface="Arial" pitchFamily="34" charset="0"/>
                </a:rPr>
                <a:t>Sb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911198" y="3321842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As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982504" y="3321842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P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3193306" y="5357826"/>
            <a:ext cx="2757388" cy="900000"/>
            <a:chOff x="2982504" y="5357826"/>
            <a:chExt cx="2757388" cy="90000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4839892" y="5357826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I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911198" y="5357826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Br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2982504" y="5357826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err="1" smtClean="0">
                  <a:latin typeface="Arial" pitchFamily="34" charset="0"/>
                  <a:cs typeface="Arial" pitchFamily="34" charset="0"/>
                </a:rPr>
                <a:t>Cl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3193306" y="4339833"/>
            <a:ext cx="2757388" cy="900000"/>
            <a:chOff x="2982504" y="4339833"/>
            <a:chExt cx="2757388" cy="900000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4839892" y="4339833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Te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911198" y="4339833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Se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2982504" y="4339833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S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3193306" y="2303851"/>
            <a:ext cx="2757388" cy="900000"/>
            <a:chOff x="2982504" y="2303851"/>
            <a:chExt cx="2757388" cy="900000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4839892" y="2303851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err="1" smtClean="0">
                  <a:latin typeface="Arial" pitchFamily="34" charset="0"/>
                  <a:cs typeface="Arial" pitchFamily="34" charset="0"/>
                </a:rPr>
                <a:t>Ba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3911198" y="2303851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err="1" smtClean="0">
                  <a:latin typeface="Arial" pitchFamily="34" charset="0"/>
                  <a:cs typeface="Arial" pitchFamily="34" charset="0"/>
                </a:rPr>
                <a:t>Sr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982504" y="2303851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Ca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357158" y="1500174"/>
            <a:ext cx="2571768" cy="900000"/>
          </a:xfrm>
          <a:prstGeom prst="rect">
            <a:avLst/>
          </a:prstGeom>
          <a:solidFill>
            <a:schemeClr val="bg1">
              <a:lumMod val="50000"/>
              <a:alpha val="7000"/>
            </a:schemeClr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1817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215074" y="1428736"/>
            <a:ext cx="2571768" cy="900000"/>
          </a:xfrm>
          <a:prstGeom prst="rect">
            <a:avLst/>
          </a:prstGeom>
          <a:solidFill>
            <a:schemeClr val="bg1">
              <a:lumMod val="50000"/>
              <a:alpha val="7000"/>
            </a:schemeClr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Известно 40 элементов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Иоганн Вольфганг Дёберейне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3071810"/>
            <a:ext cx="2049556" cy="2714644"/>
          </a:xfrm>
          <a:prstGeom prst="rect">
            <a:avLst/>
          </a:prstGeom>
          <a:noFill/>
          <a:ln>
            <a:solidFill>
              <a:srgbClr val="CC3300"/>
            </a:solidFill>
          </a:ln>
          <a:effectLst>
            <a:outerShdw dist="101600" dir="2400000" algn="ctr" rotWithShape="0">
              <a:srgbClr val="990000">
                <a:alpha val="5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5800" y="285729"/>
            <a:ext cx="77724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триада (щелочные металлы)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57158" y="1000108"/>
            <a:ext cx="2757388" cy="900000"/>
            <a:chOff x="2982504" y="1285860"/>
            <a:chExt cx="2757388" cy="9000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839892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Arial" pitchFamily="34" charset="0"/>
                  <a:cs typeface="Arial" pitchFamily="34" charset="0"/>
                </a:rPr>
                <a:t>K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911198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Na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982504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Li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Правая фигурная скобка 8"/>
          <p:cNvSpPr/>
          <p:nvPr/>
        </p:nvSpPr>
        <p:spPr>
          <a:xfrm rot="16200000" flipH="1">
            <a:off x="1392578" y="393315"/>
            <a:ext cx="844684" cy="3344153"/>
          </a:xfrm>
          <a:prstGeom prst="rightBrace">
            <a:avLst>
              <a:gd name="adj1" fmla="val 22680"/>
              <a:gd name="adj2" fmla="val 49671"/>
            </a:avLst>
          </a:prstGeom>
          <a:ln w="57150"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14282" y="2500306"/>
            <a:ext cx="7772400" cy="7143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Простые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вещества, образованные этими элементами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142844" y="3214686"/>
            <a:ext cx="4682400" cy="3025264"/>
            <a:chOff x="-178611" y="3130814"/>
            <a:chExt cx="4682400" cy="3025264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-178611" y="3130814"/>
              <a:ext cx="4682400" cy="1012566"/>
              <a:chOff x="-253244" y="3130814"/>
              <a:chExt cx="4682400" cy="1012566"/>
            </a:xfrm>
          </p:grpSpPr>
          <p:sp>
            <p:nvSpPr>
              <p:cNvPr id="16" name="Заголовок 1"/>
              <p:cNvSpPr txBox="1">
                <a:spLocks/>
              </p:cNvSpPr>
              <p:nvPr/>
            </p:nvSpPr>
            <p:spPr>
              <a:xfrm>
                <a:off x="0" y="3571876"/>
                <a:ext cx="4429156" cy="5715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effectLst>
                <a:outerShdw dist="101600" dir="2400000" algn="ctr" rotWithShape="0">
                  <a:srgbClr val="CC3300">
                    <a:alpha val="49804"/>
                  </a:srgbClr>
                </a:outerShdw>
              </a:effectLst>
            </p:spPr>
            <p:txBody>
              <a:bodyPr vert="horz" lIns="91440" tIns="45720" rIns="91440" bIns="45720" rtlCol="0" anchor="ctr">
                <a:normAutofit lnSpcReduction="100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3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ea typeface="+mj-ea"/>
                    <a:cs typeface="Arial" pitchFamily="34" charset="0"/>
                  </a:rPr>
                  <a:t>Металлический</a:t>
                </a:r>
                <a:r>
                  <a:rPr kumimoji="0" lang="ru-RU" sz="3200" b="0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ea typeface="+mj-ea"/>
                    <a:cs typeface="Arial" pitchFamily="34" charset="0"/>
                  </a:rPr>
                  <a:t> блеск</a:t>
                </a:r>
                <a:endPara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endParaRPr>
              </a:p>
            </p:txBody>
          </p:sp>
          <p:sp>
            <p:nvSpPr>
              <p:cNvPr id="11" name="Стрелка вниз 10"/>
              <p:cNvSpPr/>
              <p:nvPr/>
            </p:nvSpPr>
            <p:spPr>
              <a:xfrm rot="-540000">
                <a:off x="-253244" y="3130814"/>
                <a:ext cx="792000" cy="478342"/>
              </a:xfrm>
              <a:prstGeom prst="downArrow">
                <a:avLst/>
              </a:prstGeom>
              <a:solidFill>
                <a:srgbClr val="CC3300"/>
              </a:solidFill>
              <a:ln>
                <a:noFill/>
              </a:ln>
              <a:effectLst>
                <a:outerShdw dist="101600" dir="2400000" algn="ctr" rotWithShape="0">
                  <a:schemeClr val="tx2">
                    <a:lumMod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1" name="Группа 20"/>
            <p:cNvGrpSpPr/>
            <p:nvPr/>
          </p:nvGrpSpPr>
          <p:grpSpPr>
            <a:xfrm>
              <a:off x="-178611" y="4137163"/>
              <a:ext cx="4682400" cy="1012566"/>
              <a:chOff x="-253244" y="3130814"/>
              <a:chExt cx="4682400" cy="1012566"/>
            </a:xfrm>
          </p:grpSpPr>
          <p:sp>
            <p:nvSpPr>
              <p:cNvPr id="22" name="Заголовок 1"/>
              <p:cNvSpPr txBox="1">
                <a:spLocks/>
              </p:cNvSpPr>
              <p:nvPr/>
            </p:nvSpPr>
            <p:spPr>
              <a:xfrm>
                <a:off x="0" y="3571876"/>
                <a:ext cx="4429156" cy="5715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effectLst>
                <a:outerShdw dist="101600" dir="2400000" algn="ctr" rotWithShape="0">
                  <a:srgbClr val="CC3300">
                    <a:alpha val="49804"/>
                  </a:srgbClr>
                </a:outerShdw>
              </a:effectLst>
            </p:spPr>
            <p:txBody>
              <a:bodyPr vert="horz" lIns="91440" tIns="45720" rIns="91440" bIns="45720" rtlCol="0" anchor="ctr">
                <a:normAutofit lnSpcReduction="100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3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ea typeface="+mj-ea"/>
                    <a:cs typeface="Arial" pitchFamily="34" charset="0"/>
                  </a:rPr>
                  <a:t>Электропроводность</a:t>
                </a:r>
              </a:p>
            </p:txBody>
          </p:sp>
          <p:sp>
            <p:nvSpPr>
              <p:cNvPr id="23" name="Стрелка вниз 22"/>
              <p:cNvSpPr/>
              <p:nvPr/>
            </p:nvSpPr>
            <p:spPr>
              <a:xfrm rot="-540000">
                <a:off x="-253244" y="3130814"/>
                <a:ext cx="792000" cy="478342"/>
              </a:xfrm>
              <a:prstGeom prst="downArrow">
                <a:avLst/>
              </a:prstGeom>
              <a:solidFill>
                <a:srgbClr val="CC3300"/>
              </a:solidFill>
              <a:ln>
                <a:noFill/>
              </a:ln>
              <a:effectLst>
                <a:outerShdw dist="101600" dir="2400000" algn="ctr" rotWithShape="0">
                  <a:schemeClr val="tx2">
                    <a:lumMod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4" name="Группа 23"/>
            <p:cNvGrpSpPr/>
            <p:nvPr/>
          </p:nvGrpSpPr>
          <p:grpSpPr>
            <a:xfrm>
              <a:off x="-178611" y="5143512"/>
              <a:ext cx="4682400" cy="1012566"/>
              <a:chOff x="-253244" y="3130814"/>
              <a:chExt cx="4682400" cy="1012566"/>
            </a:xfrm>
          </p:grpSpPr>
          <p:sp>
            <p:nvSpPr>
              <p:cNvPr id="25" name="Заголовок 1"/>
              <p:cNvSpPr txBox="1">
                <a:spLocks/>
              </p:cNvSpPr>
              <p:nvPr/>
            </p:nvSpPr>
            <p:spPr>
              <a:xfrm>
                <a:off x="0" y="3571876"/>
                <a:ext cx="4429156" cy="5715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effectLst>
                <a:outerShdw dist="101600" dir="2400000" algn="ctr" rotWithShape="0">
                  <a:srgbClr val="CC3300">
                    <a:alpha val="49804"/>
                  </a:srgbClr>
                </a:outerShdw>
              </a:effectLst>
            </p:spPr>
            <p:txBody>
              <a:bodyPr vert="horz" lIns="91440" tIns="45720" rIns="91440" bIns="45720" rtlCol="0" anchor="ctr">
                <a:normAutofit lnSpcReduction="100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3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ea typeface="+mj-ea"/>
                    <a:cs typeface="Arial" pitchFamily="34" charset="0"/>
                  </a:rPr>
                  <a:t>Теплопроводность</a:t>
                </a:r>
              </a:p>
            </p:txBody>
          </p:sp>
          <p:sp>
            <p:nvSpPr>
              <p:cNvPr id="26" name="Стрелка вниз 25"/>
              <p:cNvSpPr/>
              <p:nvPr/>
            </p:nvSpPr>
            <p:spPr>
              <a:xfrm rot="-540000">
                <a:off x="-253244" y="3130814"/>
                <a:ext cx="792000" cy="478342"/>
              </a:xfrm>
              <a:prstGeom prst="downArrow">
                <a:avLst/>
              </a:prstGeom>
              <a:solidFill>
                <a:srgbClr val="CC3300"/>
              </a:solidFill>
              <a:ln>
                <a:noFill/>
              </a:ln>
              <a:effectLst>
                <a:outerShdw dist="101600" dir="2400000" algn="ctr" rotWithShape="0">
                  <a:schemeClr val="tx2">
                    <a:lumMod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29" name="Заголовок 1"/>
          <p:cNvSpPr txBox="1">
            <a:spLocks/>
          </p:cNvSpPr>
          <p:nvPr/>
        </p:nvSpPr>
        <p:spPr>
          <a:xfrm flipH="1">
            <a:off x="5500694" y="4584442"/>
            <a:ext cx="3030714" cy="79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Химическая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активность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 rot="540000" flipH="1">
            <a:off x="8162757" y="4143380"/>
            <a:ext cx="541937" cy="478342"/>
          </a:xfrm>
          <a:prstGeom prst="downArrow">
            <a:avLst/>
          </a:prstGeom>
          <a:solidFill>
            <a:srgbClr val="CC3300"/>
          </a:solidFill>
          <a:ln>
            <a:noFill/>
          </a:ln>
          <a:effectLst>
            <a:outerShdw dist="101600" dir="2400000" algn="ctr" rotWithShape="0">
              <a:schemeClr val="tx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>
            <a:hlinkClick r:id="rId2"/>
          </p:cNvPr>
          <p:cNvSpPr/>
          <p:nvPr/>
        </p:nvSpPr>
        <p:spPr>
          <a:xfrm>
            <a:off x="5286380" y="5857892"/>
            <a:ext cx="314327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Калий режется ножом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5800" y="285729"/>
            <a:ext cx="77724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триада (щелочные металлы)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2" name="Группа 4"/>
          <p:cNvGrpSpPr/>
          <p:nvPr/>
        </p:nvGrpSpPr>
        <p:grpSpPr>
          <a:xfrm>
            <a:off x="357158" y="1000108"/>
            <a:ext cx="2757388" cy="900000"/>
            <a:chOff x="2982504" y="1285860"/>
            <a:chExt cx="2757388" cy="9000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839892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Arial" pitchFamily="34" charset="0"/>
                  <a:cs typeface="Arial" pitchFamily="34" charset="0"/>
                </a:rPr>
                <a:t>K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911198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Na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982504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Li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Правая фигурная скобка 8"/>
          <p:cNvSpPr/>
          <p:nvPr/>
        </p:nvSpPr>
        <p:spPr>
          <a:xfrm rot="16200000" flipH="1">
            <a:off x="1392578" y="393315"/>
            <a:ext cx="844684" cy="3344153"/>
          </a:xfrm>
          <a:prstGeom prst="rightBrace">
            <a:avLst>
              <a:gd name="adj1" fmla="val 22680"/>
              <a:gd name="adj2" fmla="val 49671"/>
            </a:avLst>
          </a:prstGeom>
          <a:ln w="57150"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14282" y="2500306"/>
            <a:ext cx="7772400" cy="7143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Простые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вещества, образованные этими элементами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3" name="Группа 26"/>
          <p:cNvGrpSpPr/>
          <p:nvPr/>
        </p:nvGrpSpPr>
        <p:grpSpPr>
          <a:xfrm>
            <a:off x="142844" y="3214686"/>
            <a:ext cx="4682400" cy="3025264"/>
            <a:chOff x="-178611" y="3130814"/>
            <a:chExt cx="4682400" cy="3025264"/>
          </a:xfrm>
        </p:grpSpPr>
        <p:grpSp>
          <p:nvGrpSpPr>
            <p:cNvPr id="5" name="Группа 19"/>
            <p:cNvGrpSpPr/>
            <p:nvPr/>
          </p:nvGrpSpPr>
          <p:grpSpPr>
            <a:xfrm>
              <a:off x="-178611" y="3130814"/>
              <a:ext cx="4682400" cy="1012566"/>
              <a:chOff x="-253244" y="3130814"/>
              <a:chExt cx="4682400" cy="1012566"/>
            </a:xfrm>
          </p:grpSpPr>
          <p:sp>
            <p:nvSpPr>
              <p:cNvPr id="16" name="Заголовок 1"/>
              <p:cNvSpPr txBox="1">
                <a:spLocks/>
              </p:cNvSpPr>
              <p:nvPr/>
            </p:nvSpPr>
            <p:spPr>
              <a:xfrm>
                <a:off x="0" y="3571876"/>
                <a:ext cx="4429156" cy="5715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effectLst>
                <a:outerShdw dist="101600" dir="2400000" algn="ctr" rotWithShape="0">
                  <a:srgbClr val="CC3300">
                    <a:alpha val="49804"/>
                  </a:srgbClr>
                </a:outerShdw>
              </a:effectLst>
            </p:spPr>
            <p:txBody>
              <a:bodyPr vert="horz" lIns="91440" tIns="45720" rIns="91440" bIns="45720" rtlCol="0" anchor="ctr">
                <a:normAutofit lnSpcReduction="100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3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ea typeface="+mj-ea"/>
                    <a:cs typeface="Arial" pitchFamily="34" charset="0"/>
                  </a:rPr>
                  <a:t>Металлический</a:t>
                </a:r>
                <a:r>
                  <a:rPr kumimoji="0" lang="ru-RU" sz="3200" b="0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ea typeface="+mj-ea"/>
                    <a:cs typeface="Arial" pitchFamily="34" charset="0"/>
                  </a:rPr>
                  <a:t> блеск</a:t>
                </a:r>
                <a:endPara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endParaRPr>
              </a:p>
            </p:txBody>
          </p:sp>
          <p:sp>
            <p:nvSpPr>
              <p:cNvPr id="11" name="Стрелка вниз 10"/>
              <p:cNvSpPr/>
              <p:nvPr/>
            </p:nvSpPr>
            <p:spPr>
              <a:xfrm rot="-540000">
                <a:off x="-253244" y="3130814"/>
                <a:ext cx="792000" cy="478342"/>
              </a:xfrm>
              <a:prstGeom prst="downArrow">
                <a:avLst/>
              </a:prstGeom>
              <a:solidFill>
                <a:srgbClr val="CC3300"/>
              </a:solidFill>
              <a:ln>
                <a:noFill/>
              </a:ln>
              <a:effectLst>
                <a:outerShdw dist="101600" dir="2400000" algn="ctr" rotWithShape="0">
                  <a:schemeClr val="tx2">
                    <a:lumMod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2" name="Группа 20"/>
            <p:cNvGrpSpPr/>
            <p:nvPr/>
          </p:nvGrpSpPr>
          <p:grpSpPr>
            <a:xfrm>
              <a:off x="-178611" y="4137163"/>
              <a:ext cx="4682400" cy="1012566"/>
              <a:chOff x="-253244" y="3130814"/>
              <a:chExt cx="4682400" cy="1012566"/>
            </a:xfrm>
          </p:grpSpPr>
          <p:sp>
            <p:nvSpPr>
              <p:cNvPr id="22" name="Заголовок 1"/>
              <p:cNvSpPr txBox="1">
                <a:spLocks/>
              </p:cNvSpPr>
              <p:nvPr/>
            </p:nvSpPr>
            <p:spPr>
              <a:xfrm>
                <a:off x="0" y="3571876"/>
                <a:ext cx="4429156" cy="5715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effectLst>
                <a:outerShdw dist="101600" dir="2400000" algn="ctr" rotWithShape="0">
                  <a:srgbClr val="CC3300">
                    <a:alpha val="49804"/>
                  </a:srgbClr>
                </a:outerShdw>
              </a:effectLst>
            </p:spPr>
            <p:txBody>
              <a:bodyPr vert="horz" lIns="91440" tIns="45720" rIns="91440" bIns="45720" rtlCol="0" anchor="ctr">
                <a:normAutofit lnSpcReduction="100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3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ea typeface="+mj-ea"/>
                    <a:cs typeface="Arial" pitchFamily="34" charset="0"/>
                  </a:rPr>
                  <a:t>Электропроводность</a:t>
                </a:r>
              </a:p>
            </p:txBody>
          </p:sp>
          <p:sp>
            <p:nvSpPr>
              <p:cNvPr id="23" name="Стрелка вниз 22"/>
              <p:cNvSpPr/>
              <p:nvPr/>
            </p:nvSpPr>
            <p:spPr>
              <a:xfrm rot="-540000">
                <a:off x="-253244" y="3130814"/>
                <a:ext cx="792000" cy="478342"/>
              </a:xfrm>
              <a:prstGeom prst="downArrow">
                <a:avLst/>
              </a:prstGeom>
              <a:solidFill>
                <a:srgbClr val="CC3300"/>
              </a:solidFill>
              <a:ln>
                <a:noFill/>
              </a:ln>
              <a:effectLst>
                <a:outerShdw dist="101600" dir="2400000" algn="ctr" rotWithShape="0">
                  <a:schemeClr val="tx2">
                    <a:lumMod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3" name="Группа 23"/>
            <p:cNvGrpSpPr/>
            <p:nvPr/>
          </p:nvGrpSpPr>
          <p:grpSpPr>
            <a:xfrm>
              <a:off x="-178611" y="5143512"/>
              <a:ext cx="4682400" cy="1012566"/>
              <a:chOff x="-253244" y="3130814"/>
              <a:chExt cx="4682400" cy="1012566"/>
            </a:xfrm>
          </p:grpSpPr>
          <p:sp>
            <p:nvSpPr>
              <p:cNvPr id="25" name="Заголовок 1"/>
              <p:cNvSpPr txBox="1">
                <a:spLocks/>
              </p:cNvSpPr>
              <p:nvPr/>
            </p:nvSpPr>
            <p:spPr>
              <a:xfrm>
                <a:off x="0" y="3571876"/>
                <a:ext cx="4429156" cy="5715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effectLst>
                <a:outerShdw dist="101600" dir="2400000" algn="ctr" rotWithShape="0">
                  <a:srgbClr val="CC3300">
                    <a:alpha val="49804"/>
                  </a:srgbClr>
                </a:outerShdw>
              </a:effectLst>
            </p:spPr>
            <p:txBody>
              <a:bodyPr vert="horz" lIns="91440" tIns="45720" rIns="91440" bIns="45720" rtlCol="0" anchor="ctr">
                <a:normAutofit lnSpcReduction="100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3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ea typeface="+mj-ea"/>
                    <a:cs typeface="Arial" pitchFamily="34" charset="0"/>
                  </a:rPr>
                  <a:t>Теплопроводность</a:t>
                </a:r>
              </a:p>
            </p:txBody>
          </p:sp>
          <p:sp>
            <p:nvSpPr>
              <p:cNvPr id="26" name="Стрелка вниз 25"/>
              <p:cNvSpPr/>
              <p:nvPr/>
            </p:nvSpPr>
            <p:spPr>
              <a:xfrm rot="-540000">
                <a:off x="-253244" y="3130814"/>
                <a:ext cx="792000" cy="478342"/>
              </a:xfrm>
              <a:prstGeom prst="downArrow">
                <a:avLst/>
              </a:prstGeom>
              <a:solidFill>
                <a:srgbClr val="CC3300"/>
              </a:solidFill>
              <a:ln>
                <a:noFill/>
              </a:ln>
              <a:effectLst>
                <a:outerShdw dist="101600" dir="2400000" algn="ctr" rotWithShape="0">
                  <a:schemeClr val="tx2">
                    <a:lumMod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4" name="Группа 27"/>
          <p:cNvGrpSpPr/>
          <p:nvPr/>
        </p:nvGrpSpPr>
        <p:grpSpPr>
          <a:xfrm flipH="1">
            <a:off x="5500694" y="4143380"/>
            <a:ext cx="3204000" cy="1233062"/>
            <a:chOff x="-253244" y="3130814"/>
            <a:chExt cx="4682400" cy="1233062"/>
          </a:xfrm>
        </p:grpSpPr>
        <p:sp>
          <p:nvSpPr>
            <p:cNvPr id="29" name="Заголовок 1"/>
            <p:cNvSpPr txBox="1">
              <a:spLocks/>
            </p:cNvSpPr>
            <p:nvPr/>
          </p:nvSpPr>
          <p:spPr>
            <a:xfrm>
              <a:off x="0" y="3571876"/>
              <a:ext cx="4429156" cy="792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dist="101600" dir="2400000" algn="ctr" rotWithShape="0">
                <a:srgbClr val="CC3300">
                  <a:alpha val="49804"/>
                </a:srgbClr>
              </a:outerShdw>
            </a:effectLst>
          </p:spPr>
          <p:txBody>
            <a:bodyPr vert="horz" lIns="91440" tIns="45720" rIns="91440" bIns="45720" rtlCol="0" anchor="ctr">
              <a:normAutofit fontScale="85000" lnSpcReduction="2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Химическая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активность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30" name="Стрелка вниз 29"/>
            <p:cNvSpPr/>
            <p:nvPr/>
          </p:nvSpPr>
          <p:spPr>
            <a:xfrm rot="-540000">
              <a:off x="-253244" y="3130814"/>
              <a:ext cx="792000" cy="478342"/>
            </a:xfrm>
            <a:prstGeom prst="downArrow">
              <a:avLst/>
            </a:prstGeom>
            <a:solidFill>
              <a:srgbClr val="CC3300"/>
            </a:solidFill>
            <a:ln>
              <a:noFill/>
            </a:ln>
            <a:effectLst>
              <a:outerShdw dist="101600" dir="2400000" algn="ctr" rotWithShape="0">
                <a:schemeClr val="tx2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Заголовок 1"/>
          <p:cNvSpPr txBox="1">
            <a:spLocks/>
          </p:cNvSpPr>
          <p:nvPr/>
        </p:nvSpPr>
        <p:spPr>
          <a:xfrm>
            <a:off x="214282" y="2500306"/>
            <a:ext cx="5143504" cy="37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1.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Легко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окисляются кислородом.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aseline="0" dirty="0" smtClean="0">
                <a:latin typeface="Arial" pitchFamily="34" charset="0"/>
                <a:ea typeface="+mj-ea"/>
                <a:cs typeface="Arial" pitchFamily="34" charset="0"/>
              </a:rPr>
              <a:t>2. Энергично реагируют с водой: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Li + 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LiOH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+ 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</a:t>
            </a:r>
          </a:p>
          <a:p>
            <a:pPr>
              <a:spcBef>
                <a:spcPct val="0"/>
              </a:spcBef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+ H</a:t>
            </a:r>
            <a:r>
              <a:rPr lang="en-US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O </a:t>
            </a:r>
            <a:r>
              <a:rPr lang="en-US" sz="3200" dirty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NaOH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+ H</a:t>
            </a:r>
            <a:r>
              <a:rPr lang="en-US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  <a:sym typeface="Symbol"/>
              </a:rPr>
              <a:t></a:t>
            </a:r>
          </a:p>
          <a:p>
            <a:pPr lvl="0">
              <a:spcBef>
                <a:spcPct val="0"/>
              </a:spcBef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0"/>
              </a:spcBef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K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+ H</a:t>
            </a:r>
            <a:r>
              <a:rPr lang="en-US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O </a:t>
            </a:r>
            <a:r>
              <a:rPr lang="en-US" sz="3200" dirty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OH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+ H</a:t>
            </a:r>
            <a:r>
              <a:rPr lang="en-US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  <a:sym typeface="Symbol"/>
              </a:rPr>
              <a:t></a:t>
            </a:r>
            <a:endParaRPr lang="en-US" sz="3200" dirty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spcBef>
                <a:spcPct val="0"/>
              </a:spcBef>
            </a:pPr>
            <a:endParaRPr lang="en-US" sz="3200" dirty="0">
              <a:latin typeface="Arial" pitchFamily="34" charset="0"/>
              <a:cs typeface="Arial" pitchFamily="34" charset="0"/>
              <a:sym typeface="Symbol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Arial" pitchFamily="34" charset="0"/>
              <a:ea typeface="+mj-ea"/>
              <a:cs typeface="Arial" pitchFamily="34" charset="0"/>
              <a:sym typeface="Symbol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Заголовок 1"/>
          <p:cNvSpPr txBox="1">
            <a:spLocks/>
          </p:cNvSpPr>
          <p:nvPr/>
        </p:nvSpPr>
        <p:spPr>
          <a:xfrm>
            <a:off x="3395654" y="4688490"/>
            <a:ext cx="5357850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latin typeface="Arial" pitchFamily="34" charset="0"/>
                <a:ea typeface="+mj-ea"/>
                <a:cs typeface="Arial" pitchFamily="34" charset="0"/>
              </a:rPr>
              <a:t>Li</a:t>
            </a:r>
            <a:r>
              <a:rPr lang="en-US" sz="4400" dirty="0" smtClean="0">
                <a:latin typeface="Arial" pitchFamily="34" charset="0"/>
                <a:ea typeface="+mj-ea"/>
                <a:cs typeface="Arial" pitchFamily="34" charset="0"/>
              </a:rPr>
              <a:t>OH</a:t>
            </a:r>
            <a:r>
              <a:rPr lang="en-US" sz="4400" noProof="0" dirty="0" smtClean="0"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lang="en-US" sz="4400" noProof="0" dirty="0" err="1" smtClean="0">
                <a:latin typeface="Arial" pitchFamily="34" charset="0"/>
                <a:ea typeface="+mj-ea"/>
                <a:cs typeface="Arial" pitchFamily="34" charset="0"/>
              </a:rPr>
              <a:t>NaOH</a:t>
            </a:r>
            <a:r>
              <a:rPr lang="en-US" sz="4400" noProof="0" dirty="0" smtClean="0"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lang="en-US" sz="4400" dirty="0" smtClean="0">
                <a:latin typeface="Arial" pitchFamily="34" charset="0"/>
                <a:ea typeface="+mj-ea"/>
                <a:cs typeface="Arial" pitchFamily="34" charset="0"/>
              </a:rPr>
              <a:t>KOH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3395654" y="4688490"/>
            <a:ext cx="5357850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  <a:effectLst/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проверка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285729"/>
            <a:ext cx="77724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триада (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щелочные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металлы)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2" name="Группа 4"/>
          <p:cNvGrpSpPr/>
          <p:nvPr/>
        </p:nvGrpSpPr>
        <p:grpSpPr>
          <a:xfrm>
            <a:off x="357158" y="1000108"/>
            <a:ext cx="2757388" cy="900000"/>
            <a:chOff x="2982504" y="1285860"/>
            <a:chExt cx="2757388" cy="9000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839892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Arial" pitchFamily="34" charset="0"/>
                  <a:cs typeface="Arial" pitchFamily="34" charset="0"/>
                </a:rPr>
                <a:t>K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911198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Na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982504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Li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Правая фигурная скобка 8"/>
          <p:cNvSpPr/>
          <p:nvPr/>
        </p:nvSpPr>
        <p:spPr>
          <a:xfrm rot="16200000" flipH="1">
            <a:off x="1392578" y="393315"/>
            <a:ext cx="844684" cy="3344153"/>
          </a:xfrm>
          <a:prstGeom prst="rightBrace">
            <a:avLst>
              <a:gd name="adj1" fmla="val 22680"/>
              <a:gd name="adj2" fmla="val 49671"/>
            </a:avLst>
          </a:prstGeom>
          <a:ln w="57150"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14282" y="2500306"/>
            <a:ext cx="7772400" cy="7143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Образуют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вещества со сходным составом и свойствами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31807" y="3687631"/>
            <a:ext cx="2604276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Хлориды: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396088" y="4688490"/>
            <a:ext cx="2675714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Гидроксиды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:</a:t>
            </a: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396088" y="5668446"/>
            <a:ext cx="8390754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noProof="0" dirty="0" smtClean="0">
                <a:latin typeface="Arial" pitchFamily="34" charset="0"/>
                <a:ea typeface="+mj-ea"/>
                <a:cs typeface="Arial" pitchFamily="34" charset="0"/>
              </a:rPr>
              <a:t>Легко растворяются в воде – щелочи.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3395654" y="3687631"/>
            <a:ext cx="5357850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err="1" smtClean="0">
                <a:latin typeface="Arial" pitchFamily="34" charset="0"/>
                <a:ea typeface="+mj-ea"/>
                <a:cs typeface="Arial" pitchFamily="34" charset="0"/>
              </a:rPr>
              <a:t>LiCl</a:t>
            </a:r>
            <a:r>
              <a:rPr lang="en-US" sz="4400" noProof="0" dirty="0" smtClean="0"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lang="en-US" sz="4400" noProof="0" dirty="0" err="1" smtClean="0">
                <a:latin typeface="Arial" pitchFamily="34" charset="0"/>
                <a:ea typeface="+mj-ea"/>
                <a:cs typeface="Arial" pitchFamily="34" charset="0"/>
              </a:rPr>
              <a:t>NaCl</a:t>
            </a:r>
            <a:r>
              <a:rPr lang="en-US" sz="4400" noProof="0" dirty="0" smtClean="0"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lang="en-US" sz="4400" dirty="0" smtClean="0">
                <a:latin typeface="Arial" pitchFamily="34" charset="0"/>
                <a:ea typeface="+mj-ea"/>
                <a:cs typeface="Arial" pitchFamily="34" charset="0"/>
              </a:rPr>
              <a:t>K</a:t>
            </a:r>
            <a:r>
              <a:rPr lang="en-US" sz="4400" noProof="0" dirty="0" err="1" smtClean="0">
                <a:latin typeface="Arial" pitchFamily="34" charset="0"/>
                <a:ea typeface="+mj-ea"/>
                <a:cs typeface="Arial" pitchFamily="34" charset="0"/>
              </a:rPr>
              <a:t>Cl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3395654" y="3687631"/>
            <a:ext cx="5357850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  <a:effectLst/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проверка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1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5800" y="285729"/>
            <a:ext cx="77724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триада (щелочноземельные металлы)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2" name="Группа 4"/>
          <p:cNvGrpSpPr/>
          <p:nvPr/>
        </p:nvGrpSpPr>
        <p:grpSpPr>
          <a:xfrm>
            <a:off x="357158" y="1000108"/>
            <a:ext cx="2757388" cy="900000"/>
            <a:chOff x="2982504" y="1285860"/>
            <a:chExt cx="2757388" cy="9000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839892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err="1" smtClean="0">
                  <a:latin typeface="Arial" pitchFamily="34" charset="0"/>
                  <a:cs typeface="Arial" pitchFamily="34" charset="0"/>
                </a:rPr>
                <a:t>Ba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911198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err="1" smtClean="0">
                  <a:latin typeface="Arial" pitchFamily="34" charset="0"/>
                  <a:cs typeface="Arial" pitchFamily="34" charset="0"/>
                </a:rPr>
                <a:t>Sr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982504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Ca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Правая фигурная скобка 8"/>
          <p:cNvSpPr/>
          <p:nvPr/>
        </p:nvSpPr>
        <p:spPr>
          <a:xfrm rot="16200000" flipH="1">
            <a:off x="1392578" y="393315"/>
            <a:ext cx="844684" cy="3344153"/>
          </a:xfrm>
          <a:prstGeom prst="rightBrace">
            <a:avLst>
              <a:gd name="adj1" fmla="val 22680"/>
              <a:gd name="adj2" fmla="val 49671"/>
            </a:avLst>
          </a:prstGeom>
          <a:ln w="57150"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14282" y="2500306"/>
            <a:ext cx="7772400" cy="7143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Простые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вещества, образованные этими элементами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- 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металлы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2357422" y="3655748"/>
            <a:ext cx="4429156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Химические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475801" y="4607727"/>
            <a:ext cx="1836000" cy="15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654000" y="4607727"/>
            <a:ext cx="1836000" cy="15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Sr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32199" y="4607727"/>
            <a:ext cx="1836000" cy="15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 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5800" y="285729"/>
            <a:ext cx="77724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Выводы Дёберейнера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4315" y="1357298"/>
            <a:ext cx="8215370" cy="1500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smtClean="0">
              <a:latin typeface="Arial" pitchFamily="34" charset="0"/>
              <a:ea typeface="+mj-ea"/>
              <a:cs typeface="Arial" pitchFamily="34" charset="0"/>
              <a:sym typeface="Symbol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Если </a:t>
            </a: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в триаде расположить элементы в порядке возрастания относительных атомных масс, то относительная атомная масса среднего окажется примерно равной половине суммы двух других.</a:t>
            </a:r>
            <a:endParaRPr lang="en-US" sz="3200" dirty="0">
              <a:latin typeface="Arial" pitchFamily="34" charset="0"/>
              <a:cs typeface="Arial" pitchFamily="34" charset="0"/>
              <a:sym typeface="Symbol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Arial" pitchFamily="34" charset="0"/>
              <a:ea typeface="+mj-ea"/>
              <a:cs typeface="Arial" pitchFamily="34" charset="0"/>
              <a:sym typeface="Symbol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 flipH="1">
            <a:off x="428596" y="3143248"/>
            <a:ext cx="3030714" cy="79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Пример</a:t>
            </a:r>
          </a:p>
        </p:txBody>
      </p:sp>
      <p:grpSp>
        <p:nvGrpSpPr>
          <p:cNvPr id="7" name="Группа 4"/>
          <p:cNvGrpSpPr/>
          <p:nvPr/>
        </p:nvGrpSpPr>
        <p:grpSpPr>
          <a:xfrm>
            <a:off x="4786314" y="3214686"/>
            <a:ext cx="2757388" cy="900000"/>
            <a:chOff x="2982504" y="1285860"/>
            <a:chExt cx="2757388" cy="90000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839892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Arial" pitchFamily="34" charset="0"/>
                  <a:cs typeface="Arial" pitchFamily="34" charset="0"/>
                </a:rPr>
                <a:t>K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911198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Na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982504" y="1285860"/>
              <a:ext cx="900000" cy="9000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Li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Группа 4"/>
          <p:cNvGrpSpPr/>
          <p:nvPr/>
        </p:nvGrpSpPr>
        <p:grpSpPr>
          <a:xfrm>
            <a:off x="4786314" y="4357694"/>
            <a:ext cx="2757388" cy="900000"/>
            <a:chOff x="2982504" y="1285860"/>
            <a:chExt cx="2757388" cy="900000"/>
          </a:xfrm>
          <a:noFill/>
        </p:grpSpPr>
        <p:sp>
          <p:nvSpPr>
            <p:cNvPr id="12" name="Прямоугольник 11"/>
            <p:cNvSpPr/>
            <p:nvPr/>
          </p:nvSpPr>
          <p:spPr>
            <a:xfrm>
              <a:off x="4839892" y="1285860"/>
              <a:ext cx="900000" cy="900000"/>
            </a:xfrm>
            <a:prstGeom prst="rect">
              <a:avLst/>
            </a:prstGeom>
            <a:grpFill/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39</a:t>
              </a:r>
              <a:endParaRPr lang="ru-RU" sz="36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911198" y="1285860"/>
              <a:ext cx="900000" cy="900000"/>
            </a:xfrm>
            <a:prstGeom prst="rect">
              <a:avLst/>
            </a:prstGeom>
            <a:grpFill/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23</a:t>
              </a:r>
              <a:endParaRPr lang="ru-RU" sz="36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982504" y="1285860"/>
              <a:ext cx="900000" cy="900000"/>
            </a:xfrm>
            <a:prstGeom prst="rect">
              <a:avLst/>
            </a:prstGeom>
            <a:grpFill/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7</a:t>
              </a:r>
              <a:endParaRPr lang="ru-RU" sz="36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Джон Александр Рейна Ньюленд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3643314"/>
            <a:ext cx="2048400" cy="2713111"/>
          </a:xfrm>
          <a:prstGeom prst="rect">
            <a:avLst/>
          </a:prstGeom>
          <a:noFill/>
          <a:ln>
            <a:solidFill>
              <a:srgbClr val="CC3300"/>
            </a:solidFill>
          </a:ln>
          <a:effectLst>
            <a:outerShdw dist="88900" dir="2400000" algn="ctr" rotWithShape="0">
              <a:srgbClr val="990000">
                <a:alpha val="50000"/>
              </a:srgbClr>
            </a:outerShdw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85800" y="285729"/>
            <a:ext cx="77724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dist="101600" dir="2400000" algn="ctr" rotWithShape="0">
              <a:srgbClr val="CC3300">
                <a:alpha val="49804"/>
              </a:srgbClr>
            </a:outerShdw>
          </a:effectLst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Классификация </a:t>
            </a:r>
            <a:r>
              <a:rPr lang="ru-RU" sz="3200" dirty="0" err="1" smtClean="0">
                <a:latin typeface="Arial" pitchFamily="34" charset="0"/>
                <a:ea typeface="+mj-ea"/>
                <a:cs typeface="Arial" pitchFamily="34" charset="0"/>
              </a:rPr>
              <a:t>Ньюлендса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15074" y="1393017"/>
            <a:ext cx="2571768" cy="900000"/>
          </a:xfrm>
          <a:prstGeom prst="rect">
            <a:avLst/>
          </a:prstGeom>
          <a:solidFill>
            <a:schemeClr val="bg1">
              <a:lumMod val="50000"/>
              <a:alpha val="7000"/>
            </a:schemeClr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Английский ученый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393017"/>
            <a:ext cx="2988000" cy="900000"/>
          </a:xfrm>
          <a:prstGeom prst="rect">
            <a:avLst/>
          </a:prstGeom>
          <a:solidFill>
            <a:schemeClr val="bg1">
              <a:lumMod val="50000"/>
              <a:alpha val="7000"/>
            </a:schemeClr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Родился в Лондоне 26 ноября 1837 г.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607191" y="3000372"/>
            <a:ext cx="5286412" cy="3071834"/>
            <a:chOff x="607191" y="3000372"/>
            <a:chExt cx="5286412" cy="3071834"/>
          </a:xfrm>
        </p:grpSpPr>
        <p:pic>
          <p:nvPicPr>
            <p:cNvPr id="22532" name="Picture 4" descr="Таблица Ньюлендса, 1864 г.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7191" y="3000372"/>
              <a:ext cx="5286412" cy="2419207"/>
            </a:xfrm>
            <a:prstGeom prst="rect">
              <a:avLst/>
            </a:prstGeom>
            <a:noFill/>
          </p:spPr>
        </p:pic>
        <p:sp>
          <p:nvSpPr>
            <p:cNvPr id="10" name="Прямоугольник 9"/>
            <p:cNvSpPr/>
            <p:nvPr/>
          </p:nvSpPr>
          <p:spPr>
            <a:xfrm>
              <a:off x="607191" y="5429264"/>
              <a:ext cx="5286412" cy="642942"/>
            </a:xfrm>
            <a:prstGeom prst="rect">
              <a:avLst/>
            </a:prstGeom>
            <a:solidFill>
              <a:schemeClr val="bg1">
                <a:lumMod val="50000"/>
                <a:alpha val="7000"/>
              </a:scheme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Таблица </a:t>
              </a:r>
              <a:r>
                <a:rPr lang="ru-RU" sz="24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Ньюлендса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238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«Периодическому закону будущее не грозит разрушением, а только надстройка и развитие обещаются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Д.И.Менделеев).</a:t>
            </a:r>
            <a:endParaRPr lang="ru-RU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635</Words>
  <Application>Microsoft Office PowerPoint</Application>
  <PresentationFormat>Экран (4:3)</PresentationFormat>
  <Paragraphs>270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Попытки систематизации химических элементов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Ссылки: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Политова Светлана Викторовна</dc:creator>
  <cp:lastModifiedBy>Admin</cp:lastModifiedBy>
  <cp:revision>26</cp:revision>
  <dcterms:created xsi:type="dcterms:W3CDTF">2012-09-07T18:45:27Z</dcterms:created>
  <dcterms:modified xsi:type="dcterms:W3CDTF">2014-09-08T16:53:28Z</dcterms:modified>
</cp:coreProperties>
</file>