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5" r:id="rId3"/>
    <p:sldId id="269" r:id="rId4"/>
    <p:sldId id="270" r:id="rId5"/>
    <p:sldId id="271" r:id="rId6"/>
    <p:sldId id="272" r:id="rId7"/>
    <p:sldId id="259" r:id="rId8"/>
    <p:sldId id="260" r:id="rId9"/>
    <p:sldId id="273" r:id="rId10"/>
    <p:sldId id="274" r:id="rId11"/>
    <p:sldId id="267" r:id="rId12"/>
    <p:sldId id="268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4" r:id="rId24"/>
    <p:sldId id="286" r:id="rId25"/>
    <p:sldId id="288" r:id="rId26"/>
    <p:sldId id="289" r:id="rId27"/>
    <p:sldId id="291" r:id="rId28"/>
    <p:sldId id="294" r:id="rId29"/>
    <p:sldId id="295" r:id="rId30"/>
    <p:sldId id="296" r:id="rId31"/>
    <p:sldId id="297" r:id="rId32"/>
    <p:sldId id="299" r:id="rId33"/>
    <p:sldId id="298" r:id="rId34"/>
    <p:sldId id="300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3" r:id="rId46"/>
    <p:sldId id="261" r:id="rId47"/>
    <p:sldId id="263" r:id="rId48"/>
    <p:sldId id="262" r:id="rId49"/>
    <p:sldId id="258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CCB09-B3DC-4306-8FEC-588967A649AF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BBA7-8BE0-44DB-93BD-93071F3FCE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1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7B733-D666-440E-A477-F321E7A92CB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1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2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7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04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8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9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2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3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41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92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3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0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CF0CB-5AF0-463C-88FB-AC1408D49B09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05CB-4948-4A89-A398-C2F507C9E9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4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3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ibig.info/uploads/posts/2022-12/1670467333_33-pibig-info-p-gryaznaya-priroda-pinterest-40.jpg" TargetMode="External"/><Relationship Id="rId2" Type="http://schemas.openxmlformats.org/officeDocument/2006/relationships/hyperlink" Target="https://nonews.co/directory/lists/countries/ecolog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vtovzglyad.ru/media/cache/slideshow/88881/ed27a5ada484b82d7e9c70f30510eae0.png" TargetMode="External"/><Relationship Id="rId5" Type="http://schemas.openxmlformats.org/officeDocument/2006/relationships/hyperlink" Target="https://papik.pro/uploads/posts/2021-12/1639239679_3-papik-pro-p-klipart-planeta-3.png" TargetMode="External"/><Relationship Id="rId4" Type="http://schemas.openxmlformats.org/officeDocument/2006/relationships/hyperlink" Target="https://taganrogprav.ru/wp-content/uploads/2021/04/Voda-2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3789960"/>
            <a:ext cx="12192000" cy="25200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58063"/>
            <a:ext cx="12192000" cy="25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tatic.tildacdn.com/tild3534-6533-4636-a261-313737393566/5511694-dotted-line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6" y="1575902"/>
            <a:ext cx="9682919" cy="48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78033" y="11264"/>
            <a:ext cx="9263270" cy="946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– это жизнь</a:t>
            </a:r>
            <a:endParaRPr lang="ru-RU" sz="5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0" name="Picture 16" descr="https://cdn-icons-png.flaticon.com/512/1886/18868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7" y="2327524"/>
            <a:ext cx="1999228" cy="19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594477" y="1397440"/>
            <a:ext cx="9290056" cy="1620000"/>
            <a:chOff x="2594477" y="1397440"/>
            <a:chExt cx="9290056" cy="1620000"/>
          </a:xfrm>
        </p:grpSpPr>
        <p:pic>
          <p:nvPicPr>
            <p:cNvPr id="1032" name="Picture 8" descr="https://cdn-icons-png.flaticon.com/512/7061/706134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847" y="1397440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cdn-icons-png.flaticon.com/512/4465/446566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4533" y="1397440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cdn-icons-png.flaticon.com/512/4726/472627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162" y="1397440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cdn-icons-png.flaticon.com/512/1886/188646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477" y="1397440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2594477" y="4326752"/>
            <a:ext cx="9290056" cy="1620000"/>
            <a:chOff x="2594477" y="3627037"/>
            <a:chExt cx="9290056" cy="1620000"/>
          </a:xfrm>
        </p:grpSpPr>
        <p:pic>
          <p:nvPicPr>
            <p:cNvPr id="1028" name="Picture 4" descr="https://cdn-icons-png.flaticon.com/512/2729/2729267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4477" y="3627037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cdn-icons-png.flaticon.com/512/1598/159843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4533" y="3627037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cdn-icons-png.flaticon.com/512/4908/4908979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162" y="3627037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s://cdn-icons-png.flaticon.com/512/4396/439642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847" y="3627037"/>
              <a:ext cx="1620000" cy="1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86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Первое задание называется «Правда ли, что…?»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642915" y="2710269"/>
            <a:ext cx="8906170" cy="2340000"/>
            <a:chOff x="1118613" y="2710269"/>
            <a:chExt cx="8906170" cy="2340000"/>
          </a:xfrm>
        </p:grpSpPr>
        <p:pic>
          <p:nvPicPr>
            <p:cNvPr id="5122" name="Picture 2" descr="https://cdn-icons-png.flaticon.com/512/2475/247542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13" y="2710269"/>
              <a:ext cx="2340000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cdn-icons-png.flaticon.com/512/7698/769897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783" y="2710269"/>
              <a:ext cx="2340000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663662" y="5423330"/>
            <a:ext cx="4443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3F41"/>
                </a:solidFill>
                <a:latin typeface="Open Sans"/>
              </a:rPr>
              <a:t>Под номером правдивого утверждения </a:t>
            </a:r>
            <a:endParaRPr lang="ru-RU" dirty="0" smtClean="0">
              <a:solidFill>
                <a:srgbClr val="403F41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403F41"/>
                </a:solidFill>
                <a:latin typeface="Open Sans"/>
              </a:rPr>
              <a:t>поставьте </a:t>
            </a:r>
            <a:r>
              <a:rPr lang="ru-RU" b="1" dirty="0">
                <a:solidFill>
                  <a:srgbClr val="403F41"/>
                </a:solidFill>
                <a:latin typeface="Open Sans"/>
              </a:rPr>
              <a:t>«+»</a:t>
            </a:r>
            <a:r>
              <a:rPr lang="ru-RU" dirty="0">
                <a:solidFill>
                  <a:srgbClr val="403F41"/>
                </a:solidFill>
                <a:latin typeface="Open Sans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53381" y="5561829"/>
            <a:ext cx="5521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3F41"/>
                </a:solidFill>
                <a:latin typeface="Open Sans"/>
              </a:rPr>
              <a:t>под номером неверного — </a:t>
            </a:r>
            <a:r>
              <a:rPr lang="ru-RU" b="1" dirty="0">
                <a:solidFill>
                  <a:srgbClr val="403F41"/>
                </a:solidFill>
                <a:latin typeface="Open Sans"/>
              </a:rPr>
              <a:t>«–» </a:t>
            </a:r>
            <a:r>
              <a:rPr lang="ru-RU" dirty="0">
                <a:solidFill>
                  <a:srgbClr val="403F41"/>
                </a:solidFill>
                <a:latin typeface="Open Sans"/>
              </a:rPr>
              <a:t>(знак вычитания</a:t>
            </a:r>
            <a:r>
              <a:rPr lang="ru-RU" dirty="0" smtClean="0">
                <a:solidFill>
                  <a:srgbClr val="403F41"/>
                </a:solidFill>
                <a:latin typeface="Open Sans"/>
              </a:rPr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788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Open Sans"/>
            </a:endParaRPr>
          </a:p>
          <a:p>
            <a:r>
              <a:rPr lang="ru-RU" sz="32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 ли, что общее количество воды на планете не меняется, ее не становится больше или меньше? </a:t>
            </a:r>
          </a:p>
        </p:txBody>
      </p:sp>
      <p:pic>
        <p:nvPicPr>
          <p:cNvPr id="1026" name="Picture 2" descr="https://papik.pro/uploads/posts/2021-12/1639239679_3-papik-pro-p-klipart-planeta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40" y="2360873"/>
            <a:ext cx="4121427" cy="41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vtovzglyad.ru/media/cache/slideshow/88881/ed27a5ada484b82d7e9c70f30510eae0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9" y="3230016"/>
            <a:ext cx="7822621" cy="31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239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Open Sans"/>
            </a:endParaRPr>
          </a:p>
          <a:p>
            <a:r>
              <a:rPr lang="ru-RU" sz="32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что динозавры пили ту же воду, что и мы сейчас? </a:t>
            </a:r>
          </a:p>
          <a:p>
            <a:r>
              <a:rPr lang="ru-RU" sz="32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cdn-icons-png.flaticon.com/512/472/4727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193" y="3782072"/>
            <a:ext cx="3229650" cy="32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dn-icons-png.flaticon.com/512/7519/75194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043" y="3237324"/>
            <a:ext cx="3221841" cy="322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dn-icons-png.flaticon.com/512/4246/42467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488" y="258121"/>
            <a:ext cx="1346355" cy="13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dn-icons-png.flaticon.com/512/3522/352296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99" y="3320793"/>
            <a:ext cx="3760436" cy="37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59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для большинства своих нужд человек может использовать соленую воду? </a:t>
            </a:r>
          </a:p>
          <a:p>
            <a:r>
              <a:rPr lang="ru-RU" sz="32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cdn-icons-png.flaticon.com/512/2771/27714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4" y="2282253"/>
            <a:ext cx="3019321" cy="30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-icons-png.flaticon.com/512/3646/36466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24" y="4545842"/>
            <a:ext cx="1365619" cy="136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dn-icons-png.flaticon.com/512/3085/30855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928" y="2399354"/>
            <a:ext cx="1935872" cy="193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dn-icons-png.flaticon.com/512/2771/277157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50" y="3500085"/>
            <a:ext cx="2091514" cy="209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cdn-icons-png.flaticon.com/512/4072/407209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49" y="2209589"/>
            <a:ext cx="2699527" cy="26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cdn-icons-png.flaticon.com/512/6302/63025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74" y="4963934"/>
            <a:ext cx="1727893" cy="172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67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грязная вода убивает столько же людей, сколько войны? </a:t>
            </a:r>
          </a:p>
          <a:p>
            <a:r>
              <a:rPr lang="ru-RU" sz="32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flomaster.club/uploads/posts/2022-07/1657924905_12-flomaster-club-p-risunok-chistie-ruki-krasivo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1" y="2373644"/>
            <a:ext cx="4657928" cy="40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9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человек может прожить без воды несколько недель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https://cdn-icons-png.flaticon.com/512/4170/41708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58" y="3089647"/>
            <a:ext cx="2334706" cy="23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486169" y="2651038"/>
            <a:ext cx="6895655" cy="1745001"/>
            <a:chOff x="4486169" y="2651038"/>
            <a:chExt cx="6895655" cy="1745001"/>
          </a:xfrm>
        </p:grpSpPr>
        <p:pic>
          <p:nvPicPr>
            <p:cNvPr id="12294" name="Picture 6" descr="https://cdn-icons-png.flaticon.com/512/4285/428564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169" y="2651038"/>
              <a:ext cx="1745001" cy="174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cdn-icons-png.flaticon.com/512/4285/428564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496" y="2651038"/>
              <a:ext cx="1745001" cy="174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s://cdn-icons-png.flaticon.com/512/4285/428564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823" y="2651038"/>
              <a:ext cx="1745001" cy="174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568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воду можно не беречь, так как на Земле ее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полным полно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https://cdn-icons-png.flaticon.com/512/9212/92126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05" y="2398200"/>
            <a:ext cx="3876140" cy="387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cdn-icons-png.flaticon.com/512/1464/14649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09" y="1931265"/>
            <a:ext cx="1887166" cy="18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cdn-icons-png.flaticon.com/512/3843/38431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10" y="3996081"/>
            <a:ext cx="2453356" cy="24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22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больше всего пресной воды люди тратят на сельское хозяйство? </a:t>
            </a:r>
            <a:endParaRPr lang="ru-RU" sz="3200" dirty="0">
              <a:solidFill>
                <a:srgbClr val="403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cdn-icons-png.flaticon.com/512/5341/53413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70" y="2225900"/>
            <a:ext cx="2562123" cy="25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-icons-png.flaticon.com/512/7293/729363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3" y="2874848"/>
            <a:ext cx="1900643" cy="19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dn-icons-png.flaticon.com/512/1772/17722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40" y="2447621"/>
            <a:ext cx="2431982" cy="24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cdn-icons-png.flaticon.com/512/6678/667809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0565" y="3825169"/>
            <a:ext cx="3219923" cy="32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592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252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Верные и неверные утверждения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169" y="1081378"/>
            <a:ext cx="10994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Правда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ли, что для сохранения чистоты воды важны усилия каждого человека? </a:t>
            </a:r>
          </a:p>
        </p:txBody>
      </p:sp>
      <p:pic>
        <p:nvPicPr>
          <p:cNvPr id="8194" name="Picture 2" descr="https://cdn-icons-png.flaticon.com/512/5733/57337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19" y="3079918"/>
            <a:ext cx="2610762" cy="26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люди бесплатно ико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88" y="2628076"/>
            <a:ext cx="3062604" cy="30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36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362200" cy="96756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2690"/>
            <a:ext cx="10515600" cy="13358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чистоте воды Россия занимает 7-е место в мире. А у 40% населения нашей планеты нет постоянного доступа к чистой пресной воде. </a:t>
            </a:r>
          </a:p>
        </p:txBody>
      </p:sp>
      <p:pic>
        <p:nvPicPr>
          <p:cNvPr id="14338" name="Picture 2" descr="https://cdn-icons-png.flaticon.com/512/1853/18530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64" y="2194702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dn-icons-png.flaticon.com/512/2593/25937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61489"/>
            <a:ext cx="1608814" cy="160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cdn-icons-png.flaticon.com/512/2764/276415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476" y="4879148"/>
            <a:ext cx="1540469" cy="154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cdn-icons-png.flaticon.com/512/1590/159068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60" y="2275125"/>
            <a:ext cx="2383344" cy="23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6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ibig.info/uploads/posts/2022-12/1670467333_33-pibig-info-p-gryaznaya-priroda-pinterest-4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5" y="0"/>
            <a:ext cx="5828307" cy="68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00799" y="1928060"/>
            <a:ext cx="54466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r>
              <a:rPr lang="ru-RU" sz="24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важнейшим веществом на нашей планете, без которого невозможна </a:t>
            </a:r>
            <a:r>
              <a:rPr lang="ru-RU" sz="2400" b="1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</a:t>
            </a:r>
            <a:r>
              <a:rPr lang="ru-RU" sz="24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Сегодня мы </a:t>
            </a:r>
            <a:r>
              <a:rPr lang="ru-RU" sz="2400" dirty="0" smtClean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вспомним </a:t>
            </a:r>
            <a:r>
              <a:rPr lang="ru-RU" sz="24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значимости воды и необходимости заботиться о ее чистоте.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Водные сокровища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нашей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s://clipartcraft.com/images/river-clipart-flowi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54571"/>
            <a:ext cx="87630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0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2825" y="1921550"/>
            <a:ext cx="4700081" cy="2115427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«Вместо букв записаны их порядковые номера в алфавите. А — это 1, Б — 2, В — 3 и так далее». </a:t>
            </a:r>
          </a:p>
        </p:txBody>
      </p:sp>
      <p:pic>
        <p:nvPicPr>
          <p:cNvPr id="15362" name="Picture 2" descr="https://i.pinimg.com/originals/bf/ec/67/bfec67ba6d42e09c0783821f9d8581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3"/>
          <a:stretch/>
        </p:blipFill>
        <p:spPr bwMode="auto">
          <a:xfrm>
            <a:off x="113031" y="446736"/>
            <a:ext cx="7036800" cy="59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546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583" y="1750979"/>
            <a:ext cx="3453319" cy="106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3 16 13 4 1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696066"/>
              </p:ext>
            </p:extLst>
          </p:nvPr>
        </p:nvGraphicFramePr>
        <p:xfrm>
          <a:off x="3306000" y="612662"/>
          <a:ext cx="5580000" cy="6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116000"/>
                <a:gridCol w="1116000"/>
                <a:gridCol w="1116000"/>
                <a:gridCol w="1116000"/>
              </a:tblGrid>
              <a:tr h="68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https://wikiway.com/upload/uf/cb0/volga_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53" y="1828800"/>
            <a:ext cx="754674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583" y="1750979"/>
            <a:ext cx="2937753" cy="106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16 2 30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973939"/>
              </p:ext>
            </p:extLst>
          </p:nvPr>
        </p:nvGraphicFramePr>
        <p:xfrm>
          <a:off x="1750405" y="612662"/>
          <a:ext cx="3348000" cy="6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116000"/>
                <a:gridCol w="1116000"/>
              </a:tblGrid>
              <a:tr h="68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412" name="Picture 4" descr="https://webpulse.imgsmail.ru/imgpreview?mb=webpulse&amp;key=pulse_cabinet-image-4ea080d0-a255-4fbb-a931-d7a7d3807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13" y="1384569"/>
            <a:ext cx="6841787" cy="54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005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583" y="1750979"/>
            <a:ext cx="5136204" cy="106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6 15 10 19 6 11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101686"/>
              </p:ext>
            </p:extLst>
          </p:nvPr>
        </p:nvGraphicFramePr>
        <p:xfrm>
          <a:off x="2748000" y="612662"/>
          <a:ext cx="6696000" cy="6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116000"/>
                <a:gridCol w="1116000"/>
                <a:gridCol w="1116000"/>
                <a:gridCol w="1116000"/>
                <a:gridCol w="1116000"/>
              </a:tblGrid>
              <a:tr h="68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 descr="https://naenisee.ru/files/areas/8ad53fd9ec8725b9d2362174146235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54" y="1857983"/>
            <a:ext cx="6504446" cy="50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45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583" y="1750979"/>
            <a:ext cx="5136204" cy="106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13 6 15 1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7938"/>
              </p:ext>
            </p:extLst>
          </p:nvPr>
        </p:nvGraphicFramePr>
        <p:xfrm>
          <a:off x="3864000" y="612662"/>
          <a:ext cx="4464000" cy="6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116000"/>
                <a:gridCol w="1116000"/>
                <a:gridCol w="1116000"/>
              </a:tblGrid>
              <a:tr h="68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482" name="Picture 2" descr="Река Ле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66" y="1822732"/>
            <a:ext cx="7104434" cy="50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9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583" y="1750979"/>
            <a:ext cx="5136204" cy="106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1 14 21 18 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7938"/>
              </p:ext>
            </p:extLst>
          </p:nvPr>
        </p:nvGraphicFramePr>
        <p:xfrm>
          <a:off x="3864000" y="612662"/>
          <a:ext cx="4464000" cy="6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/>
                <a:gridCol w="1116000"/>
                <a:gridCol w="1116000"/>
                <a:gridCol w="1116000"/>
              </a:tblGrid>
              <a:tr h="684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508" name="Picture 4" descr="https://354651-cf73031.tmweb.ru/wp-content/uploads/2018/12/reka-am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29" y="2095247"/>
            <a:ext cx="7153072" cy="476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5002" y="1698594"/>
            <a:ext cx="109419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403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нужна для создания любой вещи. Часто мы себе даже не представляем, как много воды может быть спрятано в привычных для нас вещах. Например, чтобы сделать джинсы, понадобится не менее 10 000 литров воды. Эта вода необходима, чтобы вырастить хлопок, сделать и покрасить ткань, а также для других технологических процессов на фабриках. В одном листе бумаги прячется целое ведро, около 10 литров воды.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91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464114"/>
              </p:ext>
            </p:extLst>
          </p:nvPr>
        </p:nvGraphicFramePr>
        <p:xfrm>
          <a:off x="507957" y="1342237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530" name="Picture 2" descr="https://cdn-icons-png.flaticon.com/512/1728/17287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77" y="2554626"/>
            <a:ext cx="3787808" cy="378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46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73885"/>
              </p:ext>
            </p:extLst>
          </p:nvPr>
        </p:nvGraphicFramePr>
        <p:xfrm>
          <a:off x="507957" y="1342237"/>
          <a:ext cx="510490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817"/>
                <a:gridCol w="850817"/>
                <a:gridCol w="3403269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(Г-П-5):3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674" name="Picture 2" descr="https://cdn-icons-png.flaticon.com/512/517/5175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49" y="2439411"/>
            <a:ext cx="3655979" cy="36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9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015" y="3860092"/>
            <a:ext cx="1329043" cy="591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746" y="5950658"/>
            <a:ext cx="1329043" cy="5915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187797" y="3523544"/>
            <a:ext cx="2003897" cy="1264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171217" y="428018"/>
            <a:ext cx="4241260" cy="70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Перевозка топлива, пассажиров, грузов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65542"/>
              </p:ext>
            </p:extLst>
          </p:nvPr>
        </p:nvGraphicFramePr>
        <p:xfrm>
          <a:off x="507957" y="1342237"/>
          <a:ext cx="638895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218"/>
                <a:gridCol w="858218"/>
                <a:gridCol w="4672519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10М-2(Я-П)-90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7650" name="Picture 2" descr="https://cdn-icons-png.flaticon.com/512/3649/36492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3" y="2884251"/>
            <a:ext cx="3272242" cy="32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00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00429"/>
              </p:ext>
            </p:extLst>
          </p:nvPr>
        </p:nvGraphicFramePr>
        <p:xfrm>
          <a:off x="507957" y="1342237"/>
          <a:ext cx="5688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3024000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 + 2Я - 5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9698" name="Picture 2" descr="https://cdn-icons-png.flaticon.com/512/5221/52219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2" y="2739450"/>
            <a:ext cx="2441710" cy="244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cdn-icons-png.flaticon.com/512/2427/24270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02" y="2996118"/>
            <a:ext cx="2732966" cy="27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975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33296"/>
              </p:ext>
            </p:extLst>
          </p:nvPr>
        </p:nvGraphicFramePr>
        <p:xfrm>
          <a:off x="507957" y="1342237"/>
          <a:ext cx="6192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3528000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 – М + 50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22" name="Picture 2" descr="https://cdn-icons-png.flaticon.com/512/7615/76154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22720"/>
            <a:ext cx="3923995" cy="39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729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560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Водный след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27858"/>
              </p:ext>
            </p:extLst>
          </p:nvPr>
        </p:nvGraphicFramePr>
        <p:xfrm>
          <a:off x="507957" y="1342237"/>
          <a:ext cx="48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2232000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4П - 40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468768"/>
              </p:ext>
            </p:extLst>
          </p:nvPr>
        </p:nvGraphicFramePr>
        <p:xfrm>
          <a:off x="6487226" y="4996594"/>
          <a:ext cx="3996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/>
                <a:gridCol w="1332000"/>
                <a:gridCol w="1332000"/>
              </a:tblGrid>
              <a:tr h="684000"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4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кг</a:t>
                      </a:r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1746" name="Picture 2" descr="https://cdn-icons-png.flaticon.com/512/1791/17913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7" y="2444686"/>
            <a:ext cx="3294633" cy="329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28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89" y="1415379"/>
            <a:ext cx="2877897" cy="25393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501" y="1411084"/>
            <a:ext cx="2897367" cy="2556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184" y="1406789"/>
            <a:ext cx="2892109" cy="2556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289" y="3769200"/>
            <a:ext cx="2897367" cy="2556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237" y="3769200"/>
            <a:ext cx="2897367" cy="2556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184" y="3769200"/>
            <a:ext cx="2897367" cy="255649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145432" y="2781722"/>
            <a:ext cx="7620804" cy="2808260"/>
            <a:chOff x="2145432" y="2781722"/>
            <a:chExt cx="7620804" cy="2808260"/>
          </a:xfrm>
        </p:grpSpPr>
        <p:sp>
          <p:nvSpPr>
            <p:cNvPr id="11" name="Заголовок 1"/>
            <p:cNvSpPr txBox="1">
              <a:spLocks/>
            </p:cNvSpPr>
            <p:nvPr/>
          </p:nvSpPr>
          <p:spPr>
            <a:xfrm>
              <a:off x="2165547" y="278172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помидоры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  <p:sp>
          <p:nvSpPr>
            <p:cNvPr id="12" name="Заголовок 1"/>
            <p:cNvSpPr txBox="1">
              <a:spLocks/>
            </p:cNvSpPr>
            <p:nvPr/>
          </p:nvSpPr>
          <p:spPr>
            <a:xfrm>
              <a:off x="4921776" y="278172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сыр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  <p:sp>
          <p:nvSpPr>
            <p:cNvPr id="13" name="Заголовок 1"/>
            <p:cNvSpPr txBox="1">
              <a:spLocks/>
            </p:cNvSpPr>
            <p:nvPr/>
          </p:nvSpPr>
          <p:spPr>
            <a:xfrm>
              <a:off x="7678004" y="278172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шоколад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2145432" y="512198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макароны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4895317" y="512198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говядина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7645202" y="5121982"/>
              <a:ext cx="2088232" cy="468000"/>
            </a:xfrm>
            <a:prstGeom prst="rect">
              <a:avLst/>
            </a:prstGeom>
          </p:spPr>
          <p:txBody>
            <a:bodyPr vert="horz" lIns="121846" tIns="60922" rIns="121846" bIns="60922" rtlCol="0" anchor="ctr">
              <a:noAutofit/>
            </a:bodyPr>
            <a:lstStyle>
              <a:lvl1pPr algn="ctr" defTabSz="1218464" rtl="0" eaLnBrk="1" latinLnBrk="0" hangingPunct="1">
                <a:spcBef>
                  <a:spcPct val="0"/>
                </a:spcBef>
                <a:buNone/>
                <a:defRPr sz="59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dirty="0" smtClean="0">
                  <a:solidFill>
                    <a:srgbClr val="0070C0"/>
                  </a:solidFill>
                  <a:latin typeface="Ubuntu Medium" pitchFamily="34" charset="0"/>
                </a:rPr>
                <a:t>яблоко</a:t>
              </a:r>
              <a:endParaRPr lang="ru-RU" sz="2400" dirty="0">
                <a:solidFill>
                  <a:srgbClr val="0070C0"/>
                </a:solidFill>
                <a:latin typeface="Ubuntu Medium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7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36" y="181736"/>
            <a:ext cx="11607798" cy="66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42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17843" cy="132556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Оказывается, мы не только пьем воду, но и едим. Поэтому выбор продуктов питания и бережное отношение к еде помогает заботиться о воде. Как видите, для производства пищи растительного происхождения требуется гораздо меньше воды, чем для производства животной пищи. А выбрасывая еду, мы выбрасываем и чистую пресную воду, которая потребовалась для ее производства. Поэтому важно покупать, готовить и накладывать в тарелку столько еды, сколько можем съесть, следить за сроком годности купленных продуктов. Остатки еды можно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отдавать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животным или отправлять в компост. Тогда драгоценная вода не будет потрачена зря. </a:t>
            </a:r>
          </a:p>
        </p:txBody>
      </p:sp>
    </p:spTree>
    <p:extLst>
      <p:ext uri="{BB962C8B-B14F-4D97-AF65-F5344CB8AC3E}">
        <p14:creationId xmlns:p14="http://schemas.microsoft.com/office/powerpoint/2010/main" val="3734832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740" y="1108954"/>
            <a:ext cx="10515600" cy="622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построит очистную станцию?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2770" name="Picture 2" descr="https://cdn-icons-png.flaticon.com/512/609/6090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7" y="142023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746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596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исследует, почему река обмелела? </a:t>
            </a:r>
            <a:endParaRPr lang="ru-RU" dirty="0"/>
          </a:p>
        </p:txBody>
      </p:sp>
      <p:pic>
        <p:nvPicPr>
          <p:cNvPr id="33794" name="Picture 2" descr="https://cdn-icons-png.flaticon.com/512/7209/7209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7349"/>
            <a:ext cx="3554345" cy="35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03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732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разберется, откуда взялась свалка на берегу? Юрист </a:t>
            </a:r>
          </a:p>
        </p:txBody>
      </p:sp>
      <p:pic>
        <p:nvPicPr>
          <p:cNvPr id="34818" name="Picture 2" descr="Юрист бесплатно ико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59" y="2168693"/>
            <a:ext cx="3823038" cy="382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cdn-icons-png.flaticon.com/512/5013/50137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9" y="2800991"/>
            <a:ext cx="1976877" cy="197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s://cdn-icons-png.flaticon.com/512/2766/27661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171" y="2800991"/>
            <a:ext cx="1751046" cy="17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5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52" y="3656302"/>
            <a:ext cx="1329043" cy="591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1013" y="345712"/>
            <a:ext cx="4241260" cy="70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Свалки мусора</a:t>
            </a:r>
            <a:endParaRPr lang="ru-RU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1908" y="3163620"/>
            <a:ext cx="2003897" cy="1264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577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выяснит причину гибели водных обитателей? Эколог </a:t>
            </a:r>
          </a:p>
        </p:txBody>
      </p:sp>
      <p:pic>
        <p:nvPicPr>
          <p:cNvPr id="4" name="Picture 8" descr="Загрязненный бесплатно ико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73" y="2898284"/>
            <a:ext cx="2236265" cy="22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s://cdn-icons-png.flaticon.com/512/8006/80063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97" y="1968263"/>
            <a:ext cx="3959225" cy="39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76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635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оштрафует загрязнителя водоема? Юрист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6866" name="Picture 2" descr="https://cdn-icons-png.flaticon.com/512/2862/28625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16" y="2049361"/>
            <a:ext cx="3505132" cy="35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820979" y="3014461"/>
            <a:ext cx="4052937" cy="1728000"/>
            <a:chOff x="2820979" y="2719995"/>
            <a:chExt cx="4052937" cy="1728000"/>
          </a:xfrm>
        </p:grpSpPr>
        <p:pic>
          <p:nvPicPr>
            <p:cNvPr id="36870" name="Picture 6" descr="https://cdn-icons-png.flaticon.com/512/8923/892366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979" y="2719995"/>
              <a:ext cx="1728000" cy="17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72" name="Picture 8" descr="https://cdn-icons-png.flaticon.com/512/7787/778736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916" y="2719995"/>
              <a:ext cx="1728000" cy="17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https://taganrogprav.ru/wp-content/uploads/2021/04/Voda-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529"/>
            <a:ext cx="2694107" cy="23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14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557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сможет выяснить причины наводнения? Гидролог </a:t>
            </a:r>
          </a:p>
        </p:txBody>
      </p:sp>
      <p:pic>
        <p:nvPicPr>
          <p:cNvPr id="37890" name="Picture 2" descr="https://cdn-icons-png.flaticon.com/512/8740/87400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" y="2612991"/>
            <a:ext cx="2324977" cy="23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s://cdn-icons-png.flaticon.com/512/5243/52439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24" y="2749178"/>
            <a:ext cx="2188791" cy="21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Цунами бесплатно икон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770" y="3096467"/>
            <a:ext cx="1841502" cy="18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05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499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проложит оросительные каналы? Инженер </a:t>
            </a:r>
          </a:p>
        </p:txBody>
      </p:sp>
      <p:pic>
        <p:nvPicPr>
          <p:cNvPr id="38914" name="Picture 2" descr="https://cdn-icons-png.flaticon.com/512/8646/86469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252" y="2749178"/>
            <a:ext cx="2247157" cy="22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cdn-icons-png.flaticon.com/512/8280/828097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53" y="2909683"/>
            <a:ext cx="2086651" cy="20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cdn-icons-png.flaticon.com/512/6853/68536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7" y="1941782"/>
            <a:ext cx="3564072" cy="356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59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83996" cy="743828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919" y="1193327"/>
            <a:ext cx="10515600" cy="606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определит, хорошо ли очищена вода? Эколог </a:t>
            </a:r>
          </a:p>
          <a:p>
            <a:endParaRPr lang="ru-RU" dirty="0"/>
          </a:p>
        </p:txBody>
      </p:sp>
      <p:pic>
        <p:nvPicPr>
          <p:cNvPr id="39938" name="Picture 2" descr="https://cdn-icons-png.flaticon.com/512/7327/7327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3339"/>
            <a:ext cx="2188791" cy="21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cdn-icons-png.flaticon.com/512/8750/87500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26" y="1812989"/>
            <a:ext cx="2619140" cy="26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s://cdn-icons-png.flaticon.com/512/6009/600907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8" y="1970191"/>
            <a:ext cx="3282745" cy="328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624659" y="-1610393"/>
            <a:ext cx="8573505" cy="1143000"/>
          </a:xfrm>
          <a:prstGeom prst="rect">
            <a:avLst/>
          </a:prstGeom>
        </p:spPr>
        <p:txBody>
          <a:bodyPr vert="horz" lIns="121818" tIns="60908" rIns="121818" bIns="60908" rtlCol="0" anchor="ctr">
            <a:normAutofit/>
          </a:bodyPr>
          <a:lstStyle>
            <a:lvl1pPr algn="ctr" defTabSz="1218464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999" dirty="0">
                <a:solidFill>
                  <a:schemeClr val="bg1"/>
                </a:solidFill>
                <a:latin typeface="Ubuntu Medium" pitchFamily="34" charset="0"/>
              </a:rPr>
              <a:t>Сохраним чистоту воды вместе :)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711" y="-563920"/>
            <a:ext cx="13417981" cy="78804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4368" y="-1843316"/>
            <a:ext cx="16286300" cy="9562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7237" y="2161368"/>
            <a:ext cx="14049974" cy="58366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709" y="2422413"/>
            <a:ext cx="16211583" cy="6621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257" y="-271321"/>
            <a:ext cx="494504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913" y="508484"/>
            <a:ext cx="10056072" cy="4382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462" y="4661398"/>
            <a:ext cx="9264168" cy="439320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-1681071" y="1299935"/>
            <a:ext cx="13139598" cy="6228952"/>
            <a:chOff x="-1912136" y="1247066"/>
            <a:chExt cx="13957276" cy="663396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4930" y="2225614"/>
              <a:ext cx="4517515" cy="3332878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963" y="3341120"/>
              <a:ext cx="2007718" cy="193147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6647" y="2871946"/>
              <a:ext cx="4578493" cy="237764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12136" y="1247066"/>
              <a:ext cx="5377319" cy="628805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9582" y="5465507"/>
              <a:ext cx="5591150" cy="2415524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072" y="1712549"/>
            <a:ext cx="2317404" cy="996538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-1680709" y="-832051"/>
            <a:ext cx="9046422" cy="7476672"/>
            <a:chOff x="-1588178" y="-965379"/>
            <a:chExt cx="9048516" cy="747840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6186" y="5216245"/>
              <a:ext cx="1765137" cy="129677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8701" y="4468772"/>
              <a:ext cx="1473924" cy="112436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7038" y="2400725"/>
              <a:ext cx="4173300" cy="2462671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88178" y="-965379"/>
              <a:ext cx="4309704" cy="5494721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76" y="2713231"/>
            <a:ext cx="3134764" cy="489932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255" y="3388169"/>
            <a:ext cx="3293818" cy="12954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857" y="-1848394"/>
            <a:ext cx="11377236" cy="9819253"/>
          </a:xfrm>
          <a:prstGeom prst="rect">
            <a:avLst/>
          </a:prstGeom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1809248" y="189391"/>
            <a:ext cx="8573505" cy="1143000"/>
          </a:xfrm>
          <a:prstGeom prst="rect">
            <a:avLst/>
          </a:prstGeom>
        </p:spPr>
        <p:txBody>
          <a:bodyPr vert="horz" lIns="121818" tIns="60908" rIns="121818" bIns="60908" rtlCol="0" anchor="ctr">
            <a:normAutofit/>
          </a:bodyPr>
          <a:lstStyle>
            <a:lvl1pPr algn="ctr" defTabSz="1218464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999" dirty="0">
                <a:solidFill>
                  <a:schemeClr val="bg1"/>
                </a:solidFill>
                <a:latin typeface="Ubuntu Medium" pitchFamily="34" charset="0"/>
              </a:rPr>
              <a:t>Сохраним чистоту воды вместе :)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672" y="3064093"/>
            <a:ext cx="1328735" cy="59136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210" y="3859198"/>
            <a:ext cx="1328735" cy="5913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425" y="4011598"/>
            <a:ext cx="1328735" cy="59136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09" y="3655456"/>
            <a:ext cx="1328735" cy="591363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50" y="5949281"/>
            <a:ext cx="1328735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48" y="1962023"/>
            <a:ext cx="9038103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392887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4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52" y="1903010"/>
            <a:ext cx="4801016" cy="3878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37" y="1903010"/>
            <a:ext cx="4724809" cy="39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77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836673" cy="6526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источники: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268" y="10941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https://nonews.co/directory/lists/countries/ecology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Загрязнённая планета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Рыба с плакатом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Земля_вода_суша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Эволюция_человека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4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814" y="4012527"/>
            <a:ext cx="1329043" cy="591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6707" y="3283998"/>
            <a:ext cx="1329043" cy="591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71217" y="428018"/>
            <a:ext cx="4241260" cy="70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 быту и производстве</a:t>
            </a:r>
            <a:endParaRPr lang="ru-RU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33281" y="3684187"/>
            <a:ext cx="2003897" cy="1264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629281" y="3243200"/>
            <a:ext cx="2003897" cy="12645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511" y="3064802"/>
            <a:ext cx="1329043" cy="591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529" y="4335866"/>
            <a:ext cx="1329043" cy="591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71217" y="428018"/>
            <a:ext cx="4241260" cy="70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endParaRPr lang="ru-RU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03524" y="3975685"/>
            <a:ext cx="4669276" cy="25629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4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2485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45157" y="2336175"/>
            <a:ext cx="5651771" cy="946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r>
              <a:rPr lang="ru-RU" sz="5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cdn-icons-png.flaticon.com/512/1678/16784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68" y="375630"/>
            <a:ext cx="1712136" cy="171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9" t="-578" r="716" b="578"/>
          <a:stretch/>
        </p:blipFill>
        <p:spPr>
          <a:xfrm>
            <a:off x="0" y="-54000"/>
            <a:ext cx="6100529" cy="69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45157" y="2336175"/>
            <a:ext cx="5651771" cy="946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Мечта</a:t>
            </a:r>
            <a:r>
              <a:rPr lang="ru-RU" sz="5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dn-icons-png.flaticon.com/512/8483/84833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75" y="278353"/>
            <a:ext cx="1599086" cy="159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59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2002290"/>
            <a:ext cx="3190673" cy="2853420"/>
            <a:chOff x="142671" y="1188311"/>
            <a:chExt cx="3190673" cy="2853420"/>
          </a:xfrm>
        </p:grpSpPr>
        <p:sp>
          <p:nvSpPr>
            <p:cNvPr id="4" name="Пятиугольник 3"/>
            <p:cNvSpPr/>
            <p:nvPr/>
          </p:nvSpPr>
          <p:spPr>
            <a:xfrm>
              <a:off x="142671" y="3094932"/>
              <a:ext cx="3190673" cy="946799"/>
            </a:xfrm>
            <a:prstGeom prst="homePlate">
              <a:avLst>
                <a:gd name="adj" fmla="val 99660"/>
              </a:avLst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Знания</a:t>
              </a:r>
              <a:r>
                <a:rPr lang="ru-RU" sz="54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5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ятиугольник 4"/>
            <p:cNvSpPr/>
            <p:nvPr/>
          </p:nvSpPr>
          <p:spPr>
            <a:xfrm>
              <a:off x="142671" y="1188311"/>
              <a:ext cx="3190673" cy="946799"/>
            </a:xfrm>
            <a:prstGeom prst="homePlate">
              <a:avLst>
                <a:gd name="adj" fmla="val 91097"/>
              </a:avLst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5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Усилия</a:t>
              </a:r>
              <a:r>
                <a:rPr lang="ru-RU" sz="54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5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https://cdn-icons-png.flaticon.com/512/4643/46431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01" y="111493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0060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639</Words>
  <Application>Microsoft Office PowerPoint</Application>
  <PresentationFormat>Широкоэкранный</PresentationFormat>
  <Paragraphs>110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Open Sans</vt:lpstr>
      <vt:lpstr>Ubuntu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Первое задание называется «Правда ли, что…?» </vt:lpstr>
      <vt:lpstr>Верные и неверные утверждения</vt:lpstr>
      <vt:lpstr>Верные и неверные утверждения</vt:lpstr>
      <vt:lpstr>Верные и неверные утверждения</vt:lpstr>
      <vt:lpstr>Верные и неверные утверждения</vt:lpstr>
      <vt:lpstr>Верные и неверные утверждения</vt:lpstr>
      <vt:lpstr>Верные и неверные утверждения</vt:lpstr>
      <vt:lpstr>Верные и неверные утверждения</vt:lpstr>
      <vt:lpstr>Верные и неверные утверждения</vt:lpstr>
      <vt:lpstr>Россия</vt:lpstr>
      <vt:lpstr>Водные сокровища нашей страны</vt:lpstr>
      <vt:lpstr>«Вместо букв записаны их порядковые номера в алфавите. А — это 1, Б — 2, В — 3 и так далее».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Водный след</vt:lpstr>
      <vt:lpstr>Водный след</vt:lpstr>
      <vt:lpstr>Водный след</vt:lpstr>
      <vt:lpstr>Водный след</vt:lpstr>
      <vt:lpstr>Водный след</vt:lpstr>
      <vt:lpstr>Водный след</vt:lpstr>
      <vt:lpstr>Водный след</vt:lpstr>
      <vt:lpstr>Презентация PowerPoint</vt:lpstr>
      <vt:lpstr>Презентация PowerPoint</vt:lpstr>
      <vt:lpstr>Вывод</vt:lpstr>
      <vt:lpstr>Специалист</vt:lpstr>
      <vt:lpstr>Специалист</vt:lpstr>
      <vt:lpstr>Специалист</vt:lpstr>
      <vt:lpstr>Специалист</vt:lpstr>
      <vt:lpstr>Специалист</vt:lpstr>
      <vt:lpstr>Специалист</vt:lpstr>
      <vt:lpstr>Специалист</vt:lpstr>
      <vt:lpstr>Специалист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Информационные источники: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29</cp:revision>
  <dcterms:created xsi:type="dcterms:W3CDTF">2023-01-06T10:27:29Z</dcterms:created>
  <dcterms:modified xsi:type="dcterms:W3CDTF">2023-01-18T11:43:50Z</dcterms:modified>
</cp:coreProperties>
</file>