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58" r:id="rId4"/>
    <p:sldId id="268" r:id="rId5"/>
    <p:sldId id="272" r:id="rId6"/>
    <p:sldId id="278" r:id="rId7"/>
    <p:sldId id="261" r:id="rId8"/>
    <p:sldId id="262" r:id="rId9"/>
    <p:sldId id="263" r:id="rId10"/>
    <p:sldId id="264" r:id="rId11"/>
    <p:sldId id="277" r:id="rId12"/>
    <p:sldId id="266" r:id="rId13"/>
    <p:sldId id="267" r:id="rId14"/>
    <p:sldId id="275" r:id="rId15"/>
    <p:sldId id="273" r:id="rId16"/>
    <p:sldId id="271" r:id="rId17"/>
    <p:sldId id="276" r:id="rId18"/>
    <p:sldId id="270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dd/mm/yyyy</c:formatCode>
                <c:ptCount val="9"/>
                <c:pt idx="0">
                  <c:v>15342</c:v>
                </c:pt>
                <c:pt idx="1">
                  <c:v>15343</c:v>
                </c:pt>
                <c:pt idx="2">
                  <c:v>15352</c:v>
                </c:pt>
                <c:pt idx="3">
                  <c:v>15353</c:v>
                </c:pt>
                <c:pt idx="4">
                  <c:v>15354</c:v>
                </c:pt>
                <c:pt idx="5">
                  <c:v>15355</c:v>
                </c:pt>
                <c:pt idx="6">
                  <c:v>15361</c:v>
                </c:pt>
                <c:pt idx="7">
                  <c:v>15362</c:v>
                </c:pt>
                <c:pt idx="8">
                  <c:v>15364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</c:v>
                </c:pt>
                <c:pt idx="1">
                  <c:v>27</c:v>
                </c:pt>
                <c:pt idx="2">
                  <c:v>27</c:v>
                </c:pt>
                <c:pt idx="3">
                  <c:v>33</c:v>
                </c:pt>
                <c:pt idx="4">
                  <c:v>35</c:v>
                </c:pt>
                <c:pt idx="5">
                  <c:v>30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</c:numCache>
            </c:numRef>
          </c:val>
        </c:ser>
        <c:dLbls>
          <c:showVal val="1"/>
        </c:dLbls>
        <c:axId val="100997760"/>
        <c:axId val="101003648"/>
      </c:barChart>
      <c:dateAx>
        <c:axId val="100997760"/>
        <c:scaling>
          <c:orientation val="minMax"/>
        </c:scaling>
        <c:axPos val="b"/>
        <c:numFmt formatCode="dd/mm/yyyy" sourceLinked="1"/>
        <c:majorTickMark val="none"/>
        <c:tickLblPos val="nextTo"/>
        <c:crossAx val="101003648"/>
        <c:crosses val="autoZero"/>
        <c:auto val="1"/>
        <c:lblOffset val="100"/>
      </c:dateAx>
      <c:valAx>
        <c:axId val="101003648"/>
        <c:scaling>
          <c:orientation val="minMax"/>
        </c:scaling>
        <c:delete val="1"/>
        <c:axPos val="l"/>
        <c:numFmt formatCode="General" sourceLinked="1"/>
        <c:tickLblPos val="none"/>
        <c:crossAx val="10099776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</c:chart>
  <c:spPr>
    <a:solidFill>
      <a:srgbClr val="EAEAEA"/>
    </a:soli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5FC3-CFDE-485A-9A1B-14A981BF45E1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3B926-2446-40BF-B566-F7FA98590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shki.net/1240360-uzhasy-blokadnogo-leningrada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Фотографии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ленинградки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С.И. Петровой, пережившей блокаду. Сделаны в мае 1941 года, в мае 1942 года и в октябре 1942 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соответственно.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B926-2446-40BF-B566-F7FA985902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ленинградского детского сада на прогулке. Декабрь 1941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B926-2446-40BF-B566-F7FA985902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Школьный урок в ленинградском бомбоубежище. 1942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B926-2446-40BF-B566-F7FA985902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первый день 1942 года было минус 25, 2 января — минус 27, потом немного потеплело, но к 10 января температура вновь опустилась до минус 25. Вторая декада января была холоднее. 11 января — 27, 12-го — 33, 13-го — 35, 14-го — 30. Следующие 5 дней чуть отпустило — от минус 13 до 24. В третьей декаде вновь похолодало. 20 и 21 января — минус 34, 23-го — 28, 24-го -34, 25-го — 30, 26-го — 25, 27-го — 30, 28-го — 27 градусов мороза.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B926-2446-40BF-B566-F7FA985902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первый день 1942 года было минус 25, 2 января — минус 27, потом немного потеплело, но к 10 января температура вновь опустилась до минус 25. Вторая декада января была холоднее. 11 января — 27, 12-го — 33, 13-го — 35, 14-го — 30. Следующие 5 дней чуть отпустило — от минус 13 до 24. В третьей декаде вновь похолодало. 20 и 21 января — минус 34, 23-го — 28, 24-го -34, 25-го — 30, 26-го — 25, 27-го — 30, 28-го — 27 градусов мороза.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B926-2446-40BF-B566-F7FA985902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Судьба животных блокадного Ленинграда — это тоже часть трагедии города. Человеческая трагедия. А иначе не объяснишь, почему не один и не два, а едва ли не каждый десятый блокадник помнит, рассказывает о гибели от бомбы слона в зоопарке.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Источник: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https://fishki.net/1240360-uzhasy-blokadnogo-leningrada.html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©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Fishki.net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3B926-2446-40BF-B566-F7FA9859025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2657-7919-4922-9012-F1AC3E5FFA9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695D-68E2-48BD-944A-DD22DA11B0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cada.ru/fakticheskoe-nachalo-blokadyi" TargetMode="External"/><Relationship Id="rId2" Type="http://schemas.openxmlformats.org/officeDocument/2006/relationships/hyperlink" Target="https://fishki.net/1240360-uzhasy-blokadnogo-leningrad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2.kulichki.net/len_pog.htm" TargetMode="External"/><Relationship Id="rId4" Type="http://schemas.openxmlformats.org/officeDocument/2006/relationships/hyperlink" Target="http://blokada.otrok.ru/library/leningrad/06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0" y="5705174"/>
            <a:ext cx="4572000" cy="1161974"/>
          </a:xfrm>
          <a:prstGeom prst="rect">
            <a:avLst/>
          </a:prstGeom>
          <a:noFill/>
        </p:spPr>
      </p:pic>
      <p:pic>
        <p:nvPicPr>
          <p:cNvPr id="5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000" y="5705174"/>
            <a:ext cx="4572000" cy="1161974"/>
          </a:xfrm>
          <a:prstGeom prst="rect">
            <a:avLst/>
          </a:prstGeom>
          <a:noFill/>
        </p:spPr>
      </p:pic>
      <p:pic>
        <p:nvPicPr>
          <p:cNvPr id="8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8000" y="4326040"/>
            <a:ext cx="4572000" cy="1161974"/>
          </a:xfrm>
          <a:prstGeom prst="rect">
            <a:avLst/>
          </a:prstGeom>
          <a:noFill/>
        </p:spPr>
      </p:pic>
      <p:pic>
        <p:nvPicPr>
          <p:cNvPr id="9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90000" y="4326040"/>
            <a:ext cx="4572000" cy="1161974"/>
          </a:xfrm>
          <a:prstGeom prst="rect">
            <a:avLst/>
          </a:prstGeom>
          <a:noFill/>
        </p:spPr>
      </p:pic>
      <p:pic>
        <p:nvPicPr>
          <p:cNvPr id="11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0" y="2946907"/>
            <a:ext cx="4572000" cy="1161974"/>
          </a:xfrm>
          <a:prstGeom prst="rect">
            <a:avLst/>
          </a:prstGeom>
          <a:noFill/>
        </p:spPr>
      </p:pic>
      <p:pic>
        <p:nvPicPr>
          <p:cNvPr id="12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000" y="2946907"/>
            <a:ext cx="4572000" cy="1161974"/>
          </a:xfrm>
          <a:prstGeom prst="rect">
            <a:avLst/>
          </a:prstGeom>
          <a:noFill/>
        </p:spPr>
      </p:pic>
      <p:pic>
        <p:nvPicPr>
          <p:cNvPr id="14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0" y="1567774"/>
            <a:ext cx="4572000" cy="1161974"/>
          </a:xfrm>
          <a:prstGeom prst="rect">
            <a:avLst/>
          </a:prstGeom>
          <a:noFill/>
        </p:spPr>
      </p:pic>
      <p:pic>
        <p:nvPicPr>
          <p:cNvPr id="15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000" y="1567774"/>
            <a:ext cx="4572000" cy="1161974"/>
          </a:xfrm>
          <a:prstGeom prst="rect">
            <a:avLst/>
          </a:prstGeom>
          <a:noFill/>
        </p:spPr>
      </p:pic>
      <p:pic>
        <p:nvPicPr>
          <p:cNvPr id="17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8000" y="188640"/>
            <a:ext cx="4572000" cy="1161974"/>
          </a:xfrm>
          <a:prstGeom prst="rect">
            <a:avLst/>
          </a:prstGeom>
          <a:noFill/>
        </p:spPr>
      </p:pic>
      <p:pic>
        <p:nvPicPr>
          <p:cNvPr id="18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000" y="188640"/>
            <a:ext cx="4572000" cy="1161974"/>
          </a:xfrm>
          <a:prstGeom prst="rect">
            <a:avLst/>
          </a:prstGeom>
          <a:noFill/>
        </p:spPr>
      </p:pic>
      <p:pic>
        <p:nvPicPr>
          <p:cNvPr id="26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96026"/>
            <a:ext cx="4572000" cy="1161974"/>
          </a:xfrm>
          <a:prstGeom prst="rect">
            <a:avLst/>
          </a:prstGeom>
          <a:noFill/>
        </p:spPr>
      </p:pic>
      <p:pic>
        <p:nvPicPr>
          <p:cNvPr id="27" name="Picture 2" descr="https://www.pinclipart.com/picdir/big/26-267466_religious-text-www-logo-m-ru-religion-br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000" y="5696026"/>
            <a:ext cx="4572000" cy="1161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https://viboronline.ru/wp-content/uploads/2018/10/rodina-mat-zo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1590"/>
            <a:ext cx="6876256" cy="4586410"/>
          </a:xfrm>
          <a:prstGeom prst="rect">
            <a:avLst/>
          </a:prstGeom>
          <a:noFill/>
        </p:spPr>
      </p:pic>
      <p:pic>
        <p:nvPicPr>
          <p:cNvPr id="12290" name="Picture 2" descr="https://ic.pics.livejournal.com/zdorovs/16627846/1194944/119494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793640" cy="38610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5868144" y="260648"/>
            <a:ext cx="3275856" cy="72008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1500000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411760" y="116632"/>
            <a:ext cx="327585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Пенза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79512" y="1268760"/>
            <a:ext cx="266429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522000</a:t>
            </a:r>
            <a:endParaRPr lang="ru-RU" sz="3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339752" y="4653136"/>
            <a:ext cx="266429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1013468</a:t>
            </a:r>
            <a:endParaRPr lang="ru-RU" sz="3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364088" y="2492896"/>
            <a:ext cx="363589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Волгоград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2" name="Picture 4" descr="https://moskva-hotel.com/wp-content/uploads/2017/01/Infrastruktura-Simferopo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207" y="2231801"/>
            <a:ext cx="6971793" cy="4626199"/>
          </a:xfrm>
          <a:prstGeom prst="rect">
            <a:avLst/>
          </a:prstGeom>
          <a:noFill/>
        </p:spPr>
      </p:pic>
      <p:pic>
        <p:nvPicPr>
          <p:cNvPr id="37890" name="Picture 2" descr="https://img.fifa.com/image/upload/t_l1/abzx9k325r3xkvp10m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24824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5868144" y="260648"/>
            <a:ext cx="3275856" cy="72008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1500000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411760" y="116632"/>
            <a:ext cx="327585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Самара</a:t>
            </a:r>
            <a:endParaRPr lang="ru-RU" sz="4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79512" y="1268760"/>
            <a:ext cx="266429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1156608</a:t>
            </a:r>
            <a:endParaRPr lang="ru-RU" sz="3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339752" y="4653136"/>
            <a:ext cx="266429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341536</a:t>
            </a:r>
            <a:endParaRPr lang="ru-RU" sz="3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364088" y="3501008"/>
            <a:ext cx="363589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Симферополь</a:t>
            </a:r>
            <a:endParaRPr lang="ru-RU" sz="4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https://www.istoria.online/book/ww2/img/tmp11B-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99" y="404664"/>
            <a:ext cx="8797602" cy="6165304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323528" y="548680"/>
            <a:ext cx="327585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s://cdn.fishki.net/upload/post/2017/01/26/2202194/e6dc60d0c6286258b482ecf1c6c3bb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4025"/>
            <a:ext cx="7620000" cy="5133975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5220072" y="188640"/>
            <a:ext cx="327585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32,1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flipH="1">
            <a:off x="1493912" y="188640"/>
            <a:ext cx="6156176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1942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5220072" y="188640"/>
            <a:ext cx="327585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32,1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s://forum.pushkino.org/uploads/post-26-1297782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7620000" cy="4581525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http://navalmuseum.ru/Pictures/razdel/big/1486119588uy0a2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7"/>
            <a:ext cx="7620000" cy="50768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 flipH="1">
            <a:off x="2024844" y="4869160"/>
            <a:ext cx="5094312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1941-1942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  <a:prstGeom prst="rect">
            <a:avLst/>
          </a:prstGeom>
          <a:solidFill>
            <a:srgbClr val="FFC00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indent="0">
              <a:spcBef>
                <a:spcPts val="60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Наш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долг - помнить, благодаря кому мы не просто победили в Великой Отечественной Войне, но и просто живем и дышим сегодня.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Ужасы блокадного Ленингр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75" y="563588"/>
            <a:ext cx="7621250" cy="5730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908720"/>
            <a:ext cx="4104456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4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.09.1941</a:t>
            </a:r>
            <a:endParaRPr lang="ru-RU" sz="4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https://fishki.net/1240360-uzhasy-blokadnogo-leningrada.html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http://www.blocada.ru/fakticheskoe-nachalo-blokadyi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http://blokada.otrok.ru/library/leningrad/06.htm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Погода блокадной зимы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3.downloader.disk.yandex.ru/preview/f4bb7692dd9154a470ff0fe4d63e1189a26be474cebbf202c2b16b44bb576a24/5e2e250a/IbXdRyO4JbOy0ZaSW56Dbg_kPygewj9fv1hvwnVKKq74OKrpaH3YOcZ5hQbZX6anq_J6bpmRyOJonT3VoXnDag%3D%3D?uid=0&amp;filename=95.jpg&amp;disposition=inline&amp;hash=&amp;limit=0&amp;content_type=image%2Fjpeg&amp;owner_uid=0&amp;tknv=v2&amp;size=1280x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61973"/>
            <a:ext cx="9144000" cy="639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9612" y="1772816"/>
            <a:ext cx="6984776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08.09.1941</a:t>
            </a:r>
            <a:endParaRPr lang="ru-RU" sz="8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4.downloader.disk.yandex.ru/preview/cf0d6bf48fcfd32cbe25bea0a5938b272ee243dcbdab5dcd073dc0b99a01c800/5e2e29d3/ppAPrw7-yJltV18HMpdzGodJ3x4BM-7RW-yZPnCsppn9K6SwbPEvI_gHJlF7XurBq_J6bpmRyOJonT3VoXnDag%3D%3D?uid=0&amp;filename=41.jpg&amp;disposition=inline&amp;hash=&amp;limit=0&amp;content_type=image%2Fjpeg&amp;owner_uid=0&amp;tknv=v2&amp;size=1280x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514850" cy="6296026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772816"/>
            <a:ext cx="2304256" cy="1224136"/>
          </a:xfrm>
          <a:prstGeom prst="rect">
            <a:avLst/>
          </a:prstGeom>
          <a:solidFill>
            <a:srgbClr val="FFCC66">
              <a:alpha val="50196"/>
            </a:srgb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125</a:t>
            </a:r>
            <a:endParaRPr lang="ru-RU" sz="8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717032"/>
            <a:ext cx="2304256" cy="1224136"/>
          </a:xfrm>
          <a:prstGeom prst="rect">
            <a:avLst/>
          </a:prstGeom>
          <a:solidFill>
            <a:srgbClr val="FFCC66">
              <a:alpha val="50196"/>
            </a:srgb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500</a:t>
            </a:r>
            <a:endParaRPr lang="ru-RU" sz="8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692696"/>
            <a:ext cx="2304256" cy="1224136"/>
          </a:xfrm>
          <a:prstGeom prst="rect">
            <a:avLst/>
          </a:prstGeom>
          <a:solidFill>
            <a:srgbClr val="FFCC66">
              <a:alpha val="61176"/>
            </a:srgb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250</a:t>
            </a:r>
            <a:endParaRPr lang="ru-RU" sz="8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Ужасы блокадного Ленин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00" y="487892"/>
            <a:ext cx="7884000" cy="5882216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5220072" y="5805264"/>
            <a:ext cx="327585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10.194</a:t>
            </a:r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691680" y="836712"/>
            <a:ext cx="262778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ibirzha.kz/wp-content/uploads/2018/02/blokadnyj-kusochek-hle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144"/>
            <a:ext cx="7452320" cy="665385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940152" y="116632"/>
            <a:ext cx="2304256" cy="1080120"/>
          </a:xfrm>
          <a:prstGeom prst="rect">
            <a:avLst/>
          </a:prstGeom>
          <a:solidFill>
            <a:srgbClr val="FFCC66">
              <a:alpha val="50196"/>
            </a:srgb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125</a:t>
            </a:r>
            <a:endParaRPr lang="ru-RU" sz="8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s://pbs.twimg.com/media/Dul_lPPWsAEsjEn.jpg:lar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048250" cy="57531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8916" name="Picture 4" descr="https://www.stihi.ru/pics/2018/12/14/9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376" y="3144007"/>
            <a:ext cx="5616624" cy="371399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Пятиугольник 3"/>
          <p:cNvSpPr/>
          <p:nvPr/>
        </p:nvSpPr>
        <p:spPr>
          <a:xfrm>
            <a:off x="251520" y="5301208"/>
            <a:ext cx="4248472" cy="72008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3.02</a:t>
            </a:r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.1942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8" name="Picture 6" descr="https://mtdata.ru/u22/photoD0A4/20154676473-0/original.jpeg"/>
          <p:cNvPicPr>
            <a:picLocks noChangeAspect="1" noChangeArrowheads="1"/>
          </p:cNvPicPr>
          <p:nvPr/>
        </p:nvPicPr>
        <p:blipFill>
          <a:blip r:embed="rId4" cstate="print"/>
          <a:srcRect r="51569"/>
          <a:stretch>
            <a:fillRect/>
          </a:stretch>
        </p:blipFill>
        <p:spPr bwMode="auto">
          <a:xfrm>
            <a:off x="6191672" y="0"/>
            <a:ext cx="2196752" cy="287036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s://3.downloader.disk.yandex.ru/preview/30aa44779efa5c17db3c1b56a45cc9cf680b97a32fc0c992cb8958b2d8208957/5e2e2627/HsWfzHpGZqsalLjYOnTF3VplpREn-gSe_YQqG-DOEDyYFxbzfLbqavERXpwNwrEfq_J6bpmRyOJonT3VoXnDag%3D%3D?uid=0&amp;filename=115.jpg&amp;disposition=inline&amp;hash=&amp;limit=0&amp;content_type=image%2Fjpeg&amp;owner_uid=0&amp;tknv=v2&amp;size=1280x661"/>
          <p:cNvPicPr>
            <a:picLocks noChangeAspect="1" noChangeArrowheads="1"/>
          </p:cNvPicPr>
          <p:nvPr/>
        </p:nvPicPr>
        <p:blipFill>
          <a:blip r:embed="rId3" cstate="print"/>
          <a:srcRect l="591" r="68107"/>
          <a:stretch>
            <a:fillRect/>
          </a:stretch>
        </p:blipFill>
        <p:spPr bwMode="auto">
          <a:xfrm>
            <a:off x="1" y="0"/>
            <a:ext cx="3553807" cy="428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https://3.downloader.disk.yandex.ru/preview/30aa44779efa5c17db3c1b56a45cc9cf680b97a32fc0c992cb8958b2d8208957/5e2e2627/HsWfzHpGZqsalLjYOnTF3VplpREn-gSe_YQqG-DOEDyYFxbzfLbqavERXpwNwrEfq_J6bpmRyOJonT3VoXnDag%3D%3D?uid=0&amp;filename=115.jpg&amp;disposition=inline&amp;hash=&amp;limit=0&amp;content_type=image%2Fjpeg&amp;owner_uid=0&amp;tknv=v2&amp;size=1280x661"/>
          <p:cNvPicPr>
            <a:picLocks noChangeAspect="1" noChangeArrowheads="1"/>
          </p:cNvPicPr>
          <p:nvPr/>
        </p:nvPicPr>
        <p:blipFill>
          <a:blip r:embed="rId3" cstate="print"/>
          <a:srcRect l="36618" r="35032"/>
          <a:stretch>
            <a:fillRect/>
          </a:stretch>
        </p:blipFill>
        <p:spPr bwMode="auto">
          <a:xfrm>
            <a:off x="2699792" y="1844824"/>
            <a:ext cx="3218539" cy="4284000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2" descr="https://3.downloader.disk.yandex.ru/preview/30aa44779efa5c17db3c1b56a45cc9cf680b97a32fc0c992cb8958b2d8208957/5e2e2627/HsWfzHpGZqsalLjYOnTF3VplpREn-gSe_YQqG-DOEDyYFxbzfLbqavERXpwNwrEfq_J6bpmRyOJonT3VoXnDag%3D%3D?uid=0&amp;filename=115.jpg&amp;disposition=inline&amp;hash=&amp;limit=0&amp;content_type=image%2Fjpeg&amp;owner_uid=0&amp;tknv=v2&amp;size=1280x661"/>
          <p:cNvPicPr>
            <a:picLocks noChangeAspect="1" noChangeArrowheads="1"/>
          </p:cNvPicPr>
          <p:nvPr/>
        </p:nvPicPr>
        <p:blipFill>
          <a:blip r:embed="rId3" cstate="print"/>
          <a:srcRect l="70283"/>
          <a:stretch>
            <a:fillRect/>
          </a:stretch>
        </p:blipFill>
        <p:spPr bwMode="auto">
          <a:xfrm>
            <a:off x="5770264" y="2574000"/>
            <a:ext cx="3373736" cy="4284000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</p:pic>
      <p:sp>
        <p:nvSpPr>
          <p:cNvPr id="8" name="Пятиугольник 7"/>
          <p:cNvSpPr/>
          <p:nvPr/>
        </p:nvSpPr>
        <p:spPr>
          <a:xfrm flipH="1">
            <a:off x="3419872" y="404664"/>
            <a:ext cx="3168352" cy="72008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05.1941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07504" y="5157192"/>
            <a:ext cx="3168352" cy="72008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05.1942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868144" y="5877272"/>
            <a:ext cx="327585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10.1942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248472" cy="6532186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 flipH="1">
            <a:off x="755576" y="5733256"/>
            <a:ext cx="327585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.194</a:t>
            </a:r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  <a:alpha val="52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470" y="1124744"/>
            <a:ext cx="8003060" cy="5298902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 flipH="1">
            <a:off x="2934072" y="5445224"/>
            <a:ext cx="327585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dist="101600" dir="2700000" algn="ctr" rotWithShape="0">
              <a:srgbClr val="FFCC66">
                <a:alpha val="49804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194</a:t>
            </a:r>
            <a:r>
              <a:rPr lang="ru-RU" sz="5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382</Words>
  <Application>Microsoft Office PowerPoint</Application>
  <PresentationFormat>Экран (4:3)</PresentationFormat>
  <Paragraphs>46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Microsoft Office</cp:lastModifiedBy>
  <cp:revision>22</cp:revision>
  <dcterms:created xsi:type="dcterms:W3CDTF">2020-01-26T19:23:20Z</dcterms:created>
  <dcterms:modified xsi:type="dcterms:W3CDTF">2020-01-27T21:10:07Z</dcterms:modified>
</cp:coreProperties>
</file>