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xlsb" ContentType="application/vnd.ms-excel.sheet.binary.macroEnabled.12"/>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6" r:id="rId2"/>
    <p:sldId id="323" r:id="rId3"/>
    <p:sldId id="325" r:id="rId4"/>
    <p:sldId id="257" r:id="rId5"/>
    <p:sldId id="284" r:id="rId6"/>
    <p:sldId id="261" r:id="rId7"/>
    <p:sldId id="285" r:id="rId8"/>
    <p:sldId id="260" r:id="rId9"/>
    <p:sldId id="259" r:id="rId10"/>
    <p:sldId id="288" r:id="rId11"/>
    <p:sldId id="281" r:id="rId12"/>
    <p:sldId id="290" r:id="rId13"/>
    <p:sldId id="266" r:id="rId14"/>
    <p:sldId id="296" r:id="rId15"/>
    <p:sldId id="291" r:id="rId16"/>
    <p:sldId id="294" r:id="rId17"/>
    <p:sldId id="300" r:id="rId18"/>
    <p:sldId id="263" r:id="rId19"/>
    <p:sldId id="295" r:id="rId20"/>
    <p:sldId id="282" r:id="rId21"/>
    <p:sldId id="327" r:id="rId22"/>
    <p:sldId id="307" r:id="rId23"/>
    <p:sldId id="311" r:id="rId24"/>
    <p:sldId id="312" r:id="rId25"/>
    <p:sldId id="313" r:id="rId26"/>
    <p:sldId id="314" r:id="rId27"/>
    <p:sldId id="320" r:id="rId28"/>
    <p:sldId id="329" r:id="rId29"/>
    <p:sldId id="330" r:id="rId30"/>
    <p:sldId id="328" r:id="rId31"/>
    <p:sldId id="321" r:id="rId32"/>
    <p:sldId id="331" r:id="rId33"/>
    <p:sldId id="318" r:id="rId34"/>
    <p:sldId id="319" r:id="rId35"/>
    <p:sldId id="303" r:id="rId36"/>
    <p:sldId id="304" r:id="rId37"/>
    <p:sldId id="267" r:id="rId38"/>
    <p:sldId id="289" r:id="rId39"/>
    <p:sldId id="299" r:id="rId40"/>
    <p:sldId id="298" r:id="rId41"/>
    <p:sldId id="283" r:id="rId4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CCFFCC"/>
    <a:srgbClr val="92D050"/>
    <a:srgbClr val="FFFF00"/>
    <a:srgbClr val="000000"/>
    <a:srgbClr val="D1CCD2"/>
    <a:srgbClr val="D4C7D7"/>
    <a:srgbClr val="D8C4DA"/>
    <a:srgbClr val="E1BCE2"/>
    <a:srgbClr val="FF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83" d="100"/>
          <a:sy n="83" d="100"/>
        </p:scale>
        <p:origin x="-9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13EC6C9-5BDD-4409-B482-FCD40D6EE57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C9D1D97-8D04-4FF1-AC68-767456704BD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CCBB98D-A0BD-49E3-8EBB-97E89EC5E71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795E0B1-CE08-4384-89E8-B6F41CDEFD2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199D53A-4DCB-47A2-9C36-065EA048F4F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F767FAD-A0C8-4930-BF32-C1223488B25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86C77E87-65E3-48D3-954C-E07EC0D2678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B4A587B-B1A7-49F3-9ADA-9C702799476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910C3FE0-4F47-410D-AC4D-69D00DCA5A7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727CD7A-3E8C-4B7B-9985-ED01129F67F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6769FFA-C0EF-43A1-97C0-F9418C2E5A8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6000"/>
            <a:lum/>
          </a:blip>
          <a:srcRect/>
          <a:tile tx="152400" ty="-19050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4D3CBB-ECE7-4767-A029-DD326E9D131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jpeg"/><Relationship Id="rId7"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4.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_____Microsoft_Office_Excel_97-20032.xls"/></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package" Target="../embeddings/______________Microsoft_Office_Excel1.xlsb"/><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_____Microsoft_Office_Excel_97-20033.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www.ejonok.ru/nature/%D0%91%D0%B8%D0%BE%D0%BB%D0%BE%D0%B3%D0%B8%D1%8F/%D0%93%D0%B8%D0%B3%D0%B8%D0%B5%D0%BD%D0%B0_%D1%88%D0%BA%D0%BE%D0%BB%D1%8C%D0%BD%D0%B8%D0%BA%D0%B0"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hyperlink" Target="http://dic.academic.ru/dic.nsf/brokgauz_efron/116094/%D0%A8%D0%BA%D0%BE%D0%BB%D1%8C%D0%BD%D0%B0%D1%8F" TargetMode="External"/><Relationship Id="rId3" Type="http://schemas.openxmlformats.org/officeDocument/2006/relationships/hyperlink" Target="http://svitanok.ictv.ua/images/gallery/2013/08/29/20130829161035.jpg" TargetMode="External"/><Relationship Id="rId7" Type="http://schemas.openxmlformats.org/officeDocument/2006/relationships/hyperlink" Target="http://static9.depositphotos.com/1667027/1141/v/950/depositphotos_11419162-Human-minds.jpg" TargetMode="External"/><Relationship Id="rId2" Type="http://schemas.openxmlformats.org/officeDocument/2006/relationships/hyperlink" Target="http://www.s-keramika.ru/files/images/imageresize.jpg" TargetMode="External"/><Relationship Id="rId1" Type="http://schemas.openxmlformats.org/officeDocument/2006/relationships/slideLayout" Target="../slideLayouts/slideLayout7.xml"/><Relationship Id="rId6" Type="http://schemas.openxmlformats.org/officeDocument/2006/relationships/hyperlink" Target="http://funforkids.ru/pictures/school21/school21032.gif" TargetMode="External"/><Relationship Id="rId5" Type="http://schemas.openxmlformats.org/officeDocument/2006/relationships/hyperlink" Target="http://de.academic.ru/pictures/dewiki/74/Johann_Peter_Frank.jpg" TargetMode="External"/><Relationship Id="rId4" Type="http://schemas.openxmlformats.org/officeDocument/2006/relationships/hyperlink" Target="http://misiglo.files.wordpress.com/2010/04/escribir-abc-poquoson-k-12-va-us.jpg" TargetMode="External"/><Relationship Id="rId9" Type="http://schemas.openxmlformats.org/officeDocument/2006/relationships/hyperlink" Target="http://diafilmy.su/1682-gigiena-i-rezhim-shkolnika.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1028" name="Picture 4" descr="Разноцветный акрил"/>
          <p:cNvPicPr>
            <a:picLocks noChangeAspect="1"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a:stretch>
            <a:fillRect/>
          </a:stretch>
        </p:blipFill>
        <p:spPr bwMode="auto">
          <a:xfrm flipV="1">
            <a:off x="0" y="0"/>
            <a:ext cx="5905500" cy="5486400"/>
          </a:xfrm>
          <a:prstGeom prst="rect">
            <a:avLst/>
          </a:prstGeom>
          <a:noFill/>
        </p:spPr>
      </p:pic>
      <p:pic>
        <p:nvPicPr>
          <p:cNvPr id="1026" name="Picture 2" descr="Различные цвета акрила"/>
          <p:cNvPicPr>
            <a:picLocks noChangeAspect="1" noChangeArrowheads="1"/>
          </p:cNvPicPr>
          <p:nvPr/>
        </p:nvPicPr>
        <p:blipFill>
          <a:blip r:embed="rId3" cstate="print">
            <a:clrChange>
              <a:clrFrom>
                <a:srgbClr val="FFFFFF"/>
              </a:clrFrom>
              <a:clrTo>
                <a:srgbClr val="FFFFFF">
                  <a:alpha val="0"/>
                </a:srgbClr>
              </a:clrTo>
            </a:clrChange>
            <a:duotone>
              <a:prstClr val="black"/>
              <a:srgbClr val="FFFF00">
                <a:tint val="45000"/>
                <a:satMod val="400000"/>
              </a:srgbClr>
            </a:duotone>
          </a:blip>
          <a:srcRect/>
          <a:stretch>
            <a:fillRect/>
          </a:stretch>
        </p:blipFill>
        <p:spPr bwMode="auto">
          <a:xfrm>
            <a:off x="3238500" y="1924050"/>
            <a:ext cx="5905500" cy="4933950"/>
          </a:xfrm>
          <a:prstGeom prst="rect">
            <a:avLst/>
          </a:prstGeom>
          <a:noFill/>
        </p:spPr>
      </p:pic>
      <p:pic>
        <p:nvPicPr>
          <p:cNvPr id="1030" name="Picture 6" descr="Желтый акрил"/>
          <p:cNvPicPr>
            <a:picLocks noChangeAspect="1" noChangeArrowheads="1"/>
          </p:cNvPicPr>
          <p:nvPr/>
        </p:nvPicPr>
        <p:blipFill>
          <a:blip r:embed="rId4" cstate="print">
            <a:clrChange>
              <a:clrFrom>
                <a:srgbClr val="FEFEFE"/>
              </a:clrFrom>
              <a:clrTo>
                <a:srgbClr val="FEFEFE">
                  <a:alpha val="0"/>
                </a:srgbClr>
              </a:clrTo>
            </a:clrChange>
            <a:duotone>
              <a:prstClr val="black"/>
              <a:srgbClr val="FF0000">
                <a:tint val="45000"/>
                <a:satMod val="400000"/>
              </a:srgbClr>
            </a:duotone>
          </a:blip>
          <a:srcRect/>
          <a:stretch>
            <a:fillRect/>
          </a:stretch>
        </p:blipFill>
        <p:spPr bwMode="auto">
          <a:xfrm rot="10800000">
            <a:off x="0" y="1257299"/>
            <a:ext cx="5905500" cy="5600701"/>
          </a:xfrm>
          <a:prstGeom prst="rect">
            <a:avLst/>
          </a:prstGeom>
          <a:noFill/>
        </p:spPr>
      </p:pic>
      <p:pic>
        <p:nvPicPr>
          <p:cNvPr id="1032" name="Picture 8" descr="фон акриловая краска"/>
          <p:cNvPicPr>
            <a:picLocks noChangeAspect="1" noChangeArrowheads="1"/>
          </p:cNvPicPr>
          <p:nvPr/>
        </p:nvPicPr>
        <p:blipFill>
          <a:blip r:embed="rId5" cstate="print">
            <a:clrChange>
              <a:clrFrom>
                <a:srgbClr val="FFFFFF"/>
              </a:clrFrom>
              <a:clrTo>
                <a:srgbClr val="FFFFFF">
                  <a:alpha val="0"/>
                </a:srgbClr>
              </a:clrTo>
            </a:clrChange>
            <a:duotone>
              <a:prstClr val="black"/>
              <a:srgbClr val="92D050">
                <a:tint val="45000"/>
                <a:satMod val="400000"/>
              </a:srgbClr>
            </a:duotone>
          </a:blip>
          <a:srcRect/>
          <a:stretch>
            <a:fillRect/>
          </a:stretch>
        </p:blipFill>
        <p:spPr bwMode="auto">
          <a:xfrm>
            <a:off x="3238500" y="0"/>
            <a:ext cx="5905500" cy="5457825"/>
          </a:xfrm>
          <a:prstGeom prst="rect">
            <a:avLst/>
          </a:prstGeom>
          <a:noFill/>
        </p:spPr>
      </p:pic>
      <p:sp>
        <p:nvSpPr>
          <p:cNvPr id="8" name="Text Box 6"/>
          <p:cNvSpPr txBox="1">
            <a:spLocks noChangeArrowheads="1"/>
          </p:cNvSpPr>
          <p:nvPr/>
        </p:nvSpPr>
        <p:spPr bwMode="auto">
          <a:xfrm>
            <a:off x="1714500" y="4357688"/>
            <a:ext cx="5832475" cy="400050"/>
          </a:xfrm>
          <a:prstGeom prst="rect">
            <a:avLst/>
          </a:prstGeom>
          <a:solidFill>
            <a:schemeClr val="bg1">
              <a:lumMod val="95000"/>
            </a:schemeClr>
          </a:solidFill>
          <a:ln w="28575">
            <a:solidFill>
              <a:schemeClr val="bg1">
                <a:lumMod val="50000"/>
              </a:schemeClr>
            </a:solidFill>
            <a:miter lim="800000"/>
            <a:headEnd/>
            <a:tailEnd/>
          </a:ln>
        </p:spPr>
        <p:txBody>
          <a:bodyPr>
            <a:spAutoFit/>
          </a:bodyPr>
          <a:lstStyle/>
          <a:p>
            <a:pPr algn="ctr">
              <a:spcBef>
                <a:spcPct val="50000"/>
              </a:spcBef>
            </a:pPr>
            <a:r>
              <a:rPr lang="ru-RU" sz="2000"/>
              <a:t>рекомендации</a:t>
            </a:r>
          </a:p>
        </p:txBody>
      </p:sp>
      <p:sp>
        <p:nvSpPr>
          <p:cNvPr id="9" name="Text Box 6"/>
          <p:cNvSpPr txBox="1">
            <a:spLocks noChangeArrowheads="1"/>
          </p:cNvSpPr>
          <p:nvPr/>
        </p:nvSpPr>
        <p:spPr bwMode="auto">
          <a:xfrm>
            <a:off x="904875" y="1928813"/>
            <a:ext cx="7334250" cy="1077912"/>
          </a:xfrm>
          <a:prstGeom prst="rect">
            <a:avLst/>
          </a:prstGeom>
          <a:solidFill>
            <a:schemeClr val="bg2">
              <a:lumMod val="20000"/>
              <a:lumOff val="80000"/>
            </a:schemeClr>
          </a:solidFill>
          <a:ln w="28575">
            <a:solidFill>
              <a:schemeClr val="bg1">
                <a:lumMod val="50000"/>
              </a:schemeClr>
            </a:solidFill>
            <a:miter lim="800000"/>
            <a:headEnd/>
            <a:tailEnd/>
          </a:ln>
          <a:effectLst>
            <a:outerShdw blurRad="317500" dist="292100" dir="2400000" algn="ctr" rotWithShape="0">
              <a:srgbClr val="660033">
                <a:alpha val="49804"/>
              </a:srgbClr>
            </a:outerShdw>
          </a:effectLst>
        </p:spPr>
        <p:txBody>
          <a:bodyPr>
            <a:spAutoFit/>
          </a:bodyPr>
          <a:lstStyle/>
          <a:p>
            <a:pPr>
              <a:spcBef>
                <a:spcPts val="0"/>
              </a:spcBef>
              <a:defRPr/>
            </a:pPr>
            <a:r>
              <a:rPr lang="ru-RU" sz="3200" dirty="0">
                <a:latin typeface="Arial" pitchFamily="34" charset="0"/>
                <a:cs typeface="Arial" pitchFamily="34" charset="0"/>
              </a:rPr>
              <a:t>                    Режим труда и отдыха.</a:t>
            </a:r>
          </a:p>
          <a:p>
            <a:pPr>
              <a:spcBef>
                <a:spcPts val="0"/>
              </a:spcBef>
              <a:defRPr/>
            </a:pPr>
            <a:r>
              <a:rPr lang="ru-RU" sz="3200" dirty="0">
                <a:latin typeface="Arial" pitchFamily="34" charset="0"/>
                <a:cs typeface="Arial" pitchFamily="34" charset="0"/>
              </a:rPr>
              <a:t>                  Гигиена умственного труда</a:t>
            </a:r>
          </a:p>
        </p:txBody>
      </p:sp>
      <p:sp>
        <p:nvSpPr>
          <p:cNvPr id="10" name="Text Box 5"/>
          <p:cNvSpPr txBox="1">
            <a:spLocks noChangeArrowheads="1"/>
          </p:cNvSpPr>
          <p:nvPr/>
        </p:nvSpPr>
        <p:spPr bwMode="auto">
          <a:xfrm>
            <a:off x="1187450" y="5084763"/>
            <a:ext cx="7129463" cy="366712"/>
          </a:xfrm>
          <a:prstGeom prst="rect">
            <a:avLst/>
          </a:prstGeom>
          <a:solidFill>
            <a:schemeClr val="bg1">
              <a:lumMod val="95000"/>
            </a:schemeClr>
          </a:solidFill>
          <a:ln w="28575">
            <a:solidFill>
              <a:schemeClr val="bg1">
                <a:lumMod val="50000"/>
              </a:schemeClr>
            </a:solidFill>
            <a:miter lim="800000"/>
            <a:headEnd/>
            <a:tailEnd/>
          </a:ln>
          <a:effectLst/>
        </p:spPr>
        <p:txBody>
          <a:bodyPr>
            <a:spAutoFit/>
          </a:bodyPr>
          <a:lstStyle/>
          <a:p>
            <a:pPr>
              <a:spcBef>
                <a:spcPct val="50000"/>
              </a:spcBef>
            </a:pPr>
            <a:r>
              <a:rPr lang="ru-RU" dirty="0"/>
              <a:t>                       Кирьяков Егор 8 </a:t>
            </a:r>
            <a:r>
              <a:rPr lang="ru-RU" dirty="0" smtClean="0"/>
              <a:t>«А» класс </a:t>
            </a:r>
            <a:endParaRPr lang="ru-RU" dirty="0"/>
          </a:p>
        </p:txBody>
      </p:sp>
      <p:sp>
        <p:nvSpPr>
          <p:cNvPr id="11" name="Text Box 6"/>
          <p:cNvSpPr txBox="1">
            <a:spLocks noChangeArrowheads="1"/>
          </p:cNvSpPr>
          <p:nvPr/>
        </p:nvSpPr>
        <p:spPr bwMode="auto">
          <a:xfrm>
            <a:off x="3143240" y="6357958"/>
            <a:ext cx="3168650" cy="366713"/>
          </a:xfrm>
          <a:prstGeom prst="rect">
            <a:avLst/>
          </a:prstGeom>
          <a:solidFill>
            <a:schemeClr val="bg1">
              <a:lumMod val="95000"/>
            </a:schemeClr>
          </a:solidFill>
          <a:ln w="28575">
            <a:solidFill>
              <a:schemeClr val="bg1">
                <a:lumMod val="50000"/>
              </a:schemeClr>
            </a:solidFill>
            <a:miter lim="800000"/>
            <a:headEnd/>
            <a:tailEnd/>
          </a:ln>
          <a:effectLst/>
        </p:spPr>
        <p:txBody>
          <a:bodyPr>
            <a:spAutoFit/>
          </a:bodyPr>
          <a:lstStyle/>
          <a:p>
            <a:pPr>
              <a:spcBef>
                <a:spcPct val="50000"/>
              </a:spcBef>
            </a:pPr>
            <a:r>
              <a:rPr lang="ru-RU" i="1" dirty="0"/>
              <a:t>                </a:t>
            </a:r>
            <a:r>
              <a:rPr lang="ru-RU" dirty="0"/>
              <a:t>2015 год</a:t>
            </a:r>
          </a:p>
        </p:txBody>
      </p:sp>
      <p:sp>
        <p:nvSpPr>
          <p:cNvPr id="14" name="Text Box 5"/>
          <p:cNvSpPr txBox="1">
            <a:spLocks noChangeArrowheads="1"/>
          </p:cNvSpPr>
          <p:nvPr/>
        </p:nvSpPr>
        <p:spPr bwMode="auto">
          <a:xfrm>
            <a:off x="1142976" y="285728"/>
            <a:ext cx="7129463" cy="540000"/>
          </a:xfrm>
          <a:prstGeom prst="rect">
            <a:avLst/>
          </a:prstGeom>
          <a:solidFill>
            <a:schemeClr val="bg1">
              <a:lumMod val="95000"/>
            </a:schemeClr>
          </a:solidFill>
          <a:ln w="28575">
            <a:solidFill>
              <a:schemeClr val="bg1">
                <a:lumMod val="50000"/>
              </a:schemeClr>
            </a:solidFill>
            <a:miter lim="800000"/>
            <a:headEnd/>
            <a:tailEnd/>
          </a:ln>
          <a:effectLst/>
        </p:spPr>
        <p:txBody>
          <a:bodyPr>
            <a:spAutoFit/>
          </a:bodyPr>
          <a:lstStyle/>
          <a:p>
            <a:pPr>
              <a:spcBef>
                <a:spcPct val="50000"/>
              </a:spcBef>
            </a:pPr>
            <a:r>
              <a:rPr lang="ru-RU" dirty="0" smtClean="0"/>
              <a:t>ГБОУ СОШ № 1352 с углубленным изучением английского языка</a:t>
            </a:r>
            <a:endParaRPr lang="ru-RU" dirty="0"/>
          </a:p>
        </p:txBody>
      </p:sp>
      <p:pic>
        <p:nvPicPr>
          <p:cNvPr id="15" name="Picture 2" descr="Medical Diagram Of Brain Clip Art"/>
          <p:cNvPicPr>
            <a:picLocks noChangeAspect="1" noChangeArrowheads="1"/>
          </p:cNvPicPr>
          <p:nvPr/>
        </p:nvPicPr>
        <p:blipFill>
          <a:blip r:embed="rId6" cstate="print"/>
          <a:srcRect/>
          <a:stretch>
            <a:fillRect/>
          </a:stretch>
        </p:blipFill>
        <p:spPr bwMode="auto">
          <a:xfrm>
            <a:off x="142844" y="1785926"/>
            <a:ext cx="1714512" cy="238126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904875" y="285750"/>
            <a:ext cx="7334250" cy="584200"/>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spcBef>
                <a:spcPts val="0"/>
              </a:spcBef>
              <a:defRPr/>
            </a:pPr>
            <a:r>
              <a:rPr lang="ru-RU" sz="3200" dirty="0">
                <a:latin typeface="Arial" pitchFamily="34" charset="0"/>
                <a:cs typeface="Arial" pitchFamily="34" charset="0"/>
              </a:rPr>
              <a:t>Школьные заболевания</a:t>
            </a:r>
          </a:p>
        </p:txBody>
      </p:sp>
      <p:sp>
        <p:nvSpPr>
          <p:cNvPr id="4" name="Text Box 6"/>
          <p:cNvSpPr txBox="1">
            <a:spLocks noChangeArrowheads="1"/>
          </p:cNvSpPr>
          <p:nvPr/>
        </p:nvSpPr>
        <p:spPr bwMode="auto">
          <a:xfrm>
            <a:off x="714375" y="1571625"/>
            <a:ext cx="2643188" cy="822325"/>
          </a:xfrm>
          <a:prstGeom prst="roundRect">
            <a:avLst>
              <a:gd name="adj" fmla="val 50000"/>
            </a:avLst>
          </a:prstGeom>
          <a:solidFill>
            <a:srgbClr val="660033"/>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spcBef>
                <a:spcPts val="0"/>
              </a:spcBef>
              <a:defRPr/>
            </a:pPr>
            <a:r>
              <a:rPr lang="ru-RU" sz="3200" dirty="0">
                <a:solidFill>
                  <a:srgbClr val="FFFFFF"/>
                </a:solidFill>
                <a:latin typeface="Arial" pitchFamily="34" charset="0"/>
                <a:cs typeface="Arial" pitchFamily="34" charset="0"/>
              </a:rPr>
              <a:t>2 группа</a:t>
            </a:r>
          </a:p>
        </p:txBody>
      </p:sp>
      <p:sp>
        <p:nvSpPr>
          <p:cNvPr id="7170" name="Text Box 3"/>
          <p:cNvSpPr txBox="1">
            <a:spLocks noChangeArrowheads="1"/>
          </p:cNvSpPr>
          <p:nvPr/>
        </p:nvSpPr>
        <p:spPr bwMode="auto">
          <a:xfrm>
            <a:off x="606425" y="2928938"/>
            <a:ext cx="4789488" cy="461962"/>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defRPr/>
            </a:pPr>
            <a:r>
              <a:rPr lang="ru-RU" sz="2400" dirty="0"/>
              <a:t>расстройства пищеварения</a:t>
            </a:r>
          </a:p>
        </p:txBody>
      </p:sp>
      <p:sp>
        <p:nvSpPr>
          <p:cNvPr id="5" name="Text Box 3"/>
          <p:cNvSpPr txBox="1">
            <a:spLocks noChangeArrowheads="1"/>
          </p:cNvSpPr>
          <p:nvPr/>
        </p:nvSpPr>
        <p:spPr bwMode="auto">
          <a:xfrm>
            <a:off x="606425" y="3543300"/>
            <a:ext cx="4789488" cy="461963"/>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defRPr/>
            </a:pPr>
            <a:r>
              <a:rPr lang="ru-RU" sz="2400" dirty="0"/>
              <a:t>малокровие</a:t>
            </a:r>
          </a:p>
        </p:txBody>
      </p:sp>
      <p:sp>
        <p:nvSpPr>
          <p:cNvPr id="6" name="Text Box 3"/>
          <p:cNvSpPr txBox="1">
            <a:spLocks noChangeArrowheads="1"/>
          </p:cNvSpPr>
          <p:nvPr/>
        </p:nvSpPr>
        <p:spPr bwMode="auto">
          <a:xfrm>
            <a:off x="606425" y="4772025"/>
            <a:ext cx="4789488" cy="461963"/>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defRPr/>
            </a:pPr>
            <a:r>
              <a:rPr lang="ru-RU" sz="2400" dirty="0"/>
              <a:t>привычная головная боль</a:t>
            </a:r>
          </a:p>
        </p:txBody>
      </p:sp>
      <p:sp>
        <p:nvSpPr>
          <p:cNvPr id="9" name="Text Box 3"/>
          <p:cNvSpPr txBox="1">
            <a:spLocks noChangeArrowheads="1"/>
          </p:cNvSpPr>
          <p:nvPr/>
        </p:nvSpPr>
        <p:spPr bwMode="auto">
          <a:xfrm>
            <a:off x="606425" y="5386388"/>
            <a:ext cx="4789488" cy="461962"/>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defRPr/>
            </a:pPr>
            <a:r>
              <a:rPr lang="ru-RU" sz="2400" dirty="0"/>
              <a:t>носовые кровотечения </a:t>
            </a:r>
          </a:p>
        </p:txBody>
      </p:sp>
      <p:sp>
        <p:nvSpPr>
          <p:cNvPr id="10" name="Text Box 3"/>
          <p:cNvSpPr txBox="1">
            <a:spLocks noChangeArrowheads="1"/>
          </p:cNvSpPr>
          <p:nvPr/>
        </p:nvSpPr>
        <p:spPr bwMode="auto">
          <a:xfrm>
            <a:off x="606425" y="4157663"/>
            <a:ext cx="4789488" cy="461962"/>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defRPr/>
            </a:pPr>
            <a:r>
              <a:rPr lang="ru-RU" sz="2400" dirty="0"/>
              <a:t>болезни зубов ,костей </a:t>
            </a:r>
          </a:p>
        </p:txBody>
      </p:sp>
      <p:sp>
        <p:nvSpPr>
          <p:cNvPr id="11" name="Text Box 3"/>
          <p:cNvSpPr txBox="1">
            <a:spLocks noChangeArrowheads="1"/>
          </p:cNvSpPr>
          <p:nvPr/>
        </p:nvSpPr>
        <p:spPr bwMode="auto">
          <a:xfrm>
            <a:off x="606425" y="6000750"/>
            <a:ext cx="4789488" cy="461963"/>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defRPr/>
            </a:pPr>
            <a:r>
              <a:rPr lang="ru-RU" sz="2400" dirty="0"/>
              <a:t>прочее</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904875" y="285750"/>
            <a:ext cx="7334250" cy="584200"/>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spcBef>
                <a:spcPts val="0"/>
              </a:spcBef>
              <a:defRPr/>
            </a:pPr>
            <a:r>
              <a:rPr lang="ru-RU" sz="3200" dirty="0">
                <a:latin typeface="Arial" pitchFamily="34" charset="0"/>
                <a:cs typeface="Arial" pitchFamily="34" charset="0"/>
              </a:rPr>
              <a:t>Биоритмы</a:t>
            </a:r>
          </a:p>
        </p:txBody>
      </p:sp>
      <p:sp>
        <p:nvSpPr>
          <p:cNvPr id="5122" name="Text Box 3"/>
          <p:cNvSpPr txBox="1">
            <a:spLocks noChangeArrowheads="1"/>
          </p:cNvSpPr>
          <p:nvPr/>
        </p:nvSpPr>
        <p:spPr bwMode="auto">
          <a:xfrm>
            <a:off x="684213" y="1484313"/>
            <a:ext cx="7920037" cy="3925887"/>
          </a:xfrm>
          <a:prstGeom prst="rect">
            <a:avLst/>
          </a:prstGeom>
          <a:solidFill>
            <a:schemeClr val="bg1">
              <a:lumMod val="95000"/>
            </a:schemeClr>
          </a:solidFill>
          <a:ln w="9525">
            <a:noFill/>
            <a:miter lim="800000"/>
            <a:headEnd/>
            <a:tailEnd/>
          </a:ln>
        </p:spPr>
        <p:txBody>
          <a:bodyPr>
            <a:spAutoFit/>
          </a:bodyPr>
          <a:lstStyle/>
          <a:p>
            <a:pPr>
              <a:spcBef>
                <a:spcPct val="50000"/>
              </a:spcBef>
            </a:pPr>
            <a:r>
              <a:rPr lang="ru-RU" sz="2400"/>
              <a:t>Наш организм приспособлен к ритмичной работе. Мы встаём и ложимся спать ,трудимся, занимаемся, едим  и отдыхаем примерно в одно и то же время; в нервной системе формируется динамический стереотип – система условно-рефлекторных связей, облегчающей переход от одного типа деятельности к другой. Всё это повышает работоспособность, улучшает  самочувствие и способствует полноценному отдыху.</a:t>
            </a:r>
          </a:p>
          <a:p>
            <a:pPr>
              <a:spcBef>
                <a:spcPct val="50000"/>
              </a:spcBef>
            </a:pPr>
            <a:endParaRPr lang="ru-RU"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904875" y="285750"/>
            <a:ext cx="7334250" cy="584200"/>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spcBef>
                <a:spcPts val="0"/>
              </a:spcBef>
              <a:defRPr/>
            </a:pPr>
            <a:r>
              <a:rPr lang="ru-RU" sz="3200" dirty="0">
                <a:latin typeface="Arial" pitchFamily="34" charset="0"/>
                <a:cs typeface="Arial" pitchFamily="34" charset="0"/>
              </a:rPr>
              <a:t>Работоспособность школьника </a:t>
            </a:r>
          </a:p>
        </p:txBody>
      </p:sp>
      <p:sp>
        <p:nvSpPr>
          <p:cNvPr id="4" name="Прямоугольник 3"/>
          <p:cNvSpPr/>
          <p:nvPr/>
        </p:nvSpPr>
        <p:spPr>
          <a:xfrm>
            <a:off x="571500" y="1214438"/>
            <a:ext cx="8001000" cy="1214437"/>
          </a:xfrm>
          <a:prstGeom prst="rect">
            <a:avLst/>
          </a:prstGeom>
          <a:solidFill>
            <a:schemeClr val="bg1">
              <a:lumMod val="9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400" dirty="0">
                <a:solidFill>
                  <a:srgbClr val="00B050"/>
                </a:solidFill>
              </a:rPr>
              <a:t>Работоспособность</a:t>
            </a:r>
            <a:r>
              <a:rPr lang="ru-RU" sz="2400" dirty="0">
                <a:solidFill>
                  <a:schemeClr val="tx1"/>
                </a:solidFill>
              </a:rPr>
              <a:t> - важное качество человека. От нее зависит, сколько времени учащийся затрачивает на приготовление уроков, каков результат его труда.</a:t>
            </a:r>
          </a:p>
        </p:txBody>
      </p:sp>
      <p:sp>
        <p:nvSpPr>
          <p:cNvPr id="6" name="Содержимое 5"/>
          <p:cNvSpPr>
            <a:spLocks noGrp="1"/>
          </p:cNvSpPr>
          <p:nvPr>
            <p:ph sz="half" idx="1"/>
          </p:nvPr>
        </p:nvSpPr>
        <p:spPr>
          <a:xfrm>
            <a:off x="571500" y="3517900"/>
            <a:ext cx="4038600" cy="2071688"/>
          </a:xfrm>
          <a:solidFill>
            <a:schemeClr val="bg1">
              <a:lumMod val="95000"/>
            </a:schemeClr>
          </a:solidFill>
          <a:ln w="38100">
            <a:solidFill>
              <a:schemeClr val="bg1">
                <a:lumMod val="85000"/>
              </a:schemeClr>
            </a:solidFill>
          </a:ln>
        </p:spPr>
        <p:txBody>
          <a:bodyPr/>
          <a:lstStyle/>
          <a:p>
            <a:pPr marL="0" indent="0">
              <a:spcBef>
                <a:spcPts val="0"/>
              </a:spcBef>
              <a:buFontTx/>
              <a:buNone/>
              <a:defRPr/>
            </a:pPr>
            <a:r>
              <a:rPr lang="ru-RU" dirty="0" smtClean="0">
                <a:solidFill>
                  <a:srgbClr val="FF0000"/>
                </a:solidFill>
              </a:rPr>
              <a:t>Низкая. </a:t>
            </a:r>
            <a:r>
              <a:rPr lang="ru-RU" sz="2400" dirty="0" smtClean="0"/>
              <a:t>Проводит больше времени за уроками, меньше гуляет, меньше двигается.</a:t>
            </a:r>
            <a:endParaRPr lang="ru-RU" sz="2400" dirty="0"/>
          </a:p>
        </p:txBody>
      </p:sp>
      <p:sp>
        <p:nvSpPr>
          <p:cNvPr id="7" name="Содержимое 6"/>
          <p:cNvSpPr>
            <a:spLocks noGrp="1"/>
          </p:cNvSpPr>
          <p:nvPr>
            <p:ph sz="half" idx="2"/>
          </p:nvPr>
        </p:nvSpPr>
        <p:spPr>
          <a:xfrm>
            <a:off x="4714875" y="3517900"/>
            <a:ext cx="4038600" cy="2071688"/>
          </a:xfrm>
          <a:solidFill>
            <a:schemeClr val="bg1">
              <a:lumMod val="95000"/>
            </a:schemeClr>
          </a:solidFill>
          <a:ln w="38100">
            <a:solidFill>
              <a:schemeClr val="bg1">
                <a:lumMod val="85000"/>
              </a:schemeClr>
            </a:solidFill>
          </a:ln>
        </p:spPr>
        <p:txBody>
          <a:bodyPr/>
          <a:lstStyle/>
          <a:p>
            <a:pPr marL="0" indent="0">
              <a:spcBef>
                <a:spcPts val="0"/>
              </a:spcBef>
              <a:buFontTx/>
              <a:buNone/>
              <a:defRPr/>
            </a:pPr>
            <a:r>
              <a:rPr lang="ru-RU" sz="2400" dirty="0" smtClean="0">
                <a:solidFill>
                  <a:srgbClr val="FF0000"/>
                </a:solidFill>
              </a:rPr>
              <a:t>Высокая. </a:t>
            </a:r>
            <a:r>
              <a:rPr lang="ru-RU" sz="2400" dirty="0" smtClean="0"/>
              <a:t>Правильное распределение  нагрузки позволяет затрачивать на приготовление уроков меньше времени.</a:t>
            </a:r>
            <a:endParaRPr lang="ru-RU" sz="2400" dirty="0">
              <a:solidFill>
                <a:srgbClr val="FF0000"/>
              </a:solidFill>
            </a:endParaRPr>
          </a:p>
        </p:txBody>
      </p:sp>
      <p:grpSp>
        <p:nvGrpSpPr>
          <p:cNvPr id="15366" name="Группа 27"/>
          <p:cNvGrpSpPr>
            <a:grpSpLocks/>
          </p:cNvGrpSpPr>
          <p:nvPr/>
        </p:nvGrpSpPr>
        <p:grpSpPr bwMode="auto">
          <a:xfrm>
            <a:off x="2590800" y="2500313"/>
            <a:ext cx="4143375" cy="1017587"/>
            <a:chOff x="2591201" y="2500307"/>
            <a:chExt cx="4142536" cy="1017990"/>
          </a:xfrm>
        </p:grpSpPr>
        <p:sp>
          <p:nvSpPr>
            <p:cNvPr id="8" name="Text Box 3"/>
            <p:cNvSpPr txBox="1">
              <a:spLocks noChangeArrowheads="1"/>
            </p:cNvSpPr>
            <p:nvPr/>
          </p:nvSpPr>
          <p:spPr bwMode="auto">
            <a:xfrm>
              <a:off x="3500655" y="2500307"/>
              <a:ext cx="2142691" cy="539964"/>
            </a:xfrm>
            <a:prstGeom prst="rect">
              <a:avLst/>
            </a:prstGeom>
            <a:solidFill>
              <a:schemeClr val="bg1">
                <a:lumMod val="95000"/>
              </a:schemeClr>
            </a:solidFill>
            <a:ln w="38100">
              <a:solidFill>
                <a:srgbClr val="660033"/>
              </a:solidFill>
              <a:miter lim="800000"/>
              <a:headEnd/>
              <a:tailEnd/>
            </a:ln>
          </p:spPr>
          <p:txBody>
            <a:bodyPr>
              <a:spAutoFit/>
            </a:bodyPr>
            <a:lstStyle/>
            <a:p>
              <a:pPr algn="ctr">
                <a:spcBef>
                  <a:spcPct val="50000"/>
                </a:spcBef>
                <a:defRPr/>
              </a:pPr>
              <a:r>
                <a:rPr lang="ru-RU" sz="2400" dirty="0"/>
                <a:t>Школьник</a:t>
              </a:r>
            </a:p>
            <a:p>
              <a:pPr>
                <a:spcBef>
                  <a:spcPct val="50000"/>
                </a:spcBef>
                <a:defRPr/>
              </a:pPr>
              <a:endParaRPr lang="ru-RU" sz="2400" dirty="0"/>
            </a:p>
          </p:txBody>
        </p:sp>
        <p:grpSp>
          <p:nvGrpSpPr>
            <p:cNvPr id="15368" name="Группа 26"/>
            <p:cNvGrpSpPr>
              <a:grpSpLocks/>
            </p:cNvGrpSpPr>
            <p:nvPr/>
          </p:nvGrpSpPr>
          <p:grpSpPr bwMode="auto">
            <a:xfrm>
              <a:off x="2591201" y="2770289"/>
              <a:ext cx="4142536" cy="748008"/>
              <a:chOff x="2591201" y="2770289"/>
              <a:chExt cx="4142536" cy="748008"/>
            </a:xfrm>
          </p:grpSpPr>
          <p:cxnSp>
            <p:nvCxnSpPr>
              <p:cNvPr id="12" name="Соединительная линия уступом 9"/>
              <p:cNvCxnSpPr>
                <a:stCxn id="8" idx="3"/>
                <a:endCxn id="7" idx="0"/>
              </p:cNvCxnSpPr>
              <p:nvPr/>
            </p:nvCxnSpPr>
            <p:spPr>
              <a:xfrm>
                <a:off x="5643346" y="2770289"/>
                <a:ext cx="1090391" cy="748008"/>
              </a:xfrm>
              <a:prstGeom prst="bentConnector2">
                <a:avLst/>
              </a:prstGeom>
              <a:ln w="38100">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23" name="Соединительная линия уступом 9"/>
              <p:cNvCxnSpPr>
                <a:stCxn id="8" idx="1"/>
                <a:endCxn id="6" idx="0"/>
              </p:cNvCxnSpPr>
              <p:nvPr/>
            </p:nvCxnSpPr>
            <p:spPr>
              <a:xfrm rot="10800000" flipV="1">
                <a:off x="2591201" y="2770289"/>
                <a:ext cx="909454" cy="748008"/>
              </a:xfrm>
              <a:prstGeom prst="bentConnector2">
                <a:avLst/>
              </a:prstGeom>
              <a:ln w="38100">
                <a:solidFill>
                  <a:srgbClr val="660033"/>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900113" y="260350"/>
            <a:ext cx="7334250" cy="617538"/>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spcBef>
                <a:spcPts val="0"/>
              </a:spcBef>
              <a:defRPr/>
            </a:pPr>
            <a:r>
              <a:rPr lang="ru-RU" sz="3200" dirty="0">
                <a:latin typeface="Arial" pitchFamily="34" charset="0"/>
                <a:cs typeface="Arial" pitchFamily="34" charset="0"/>
              </a:rPr>
              <a:t>Периоды работы</a:t>
            </a:r>
          </a:p>
        </p:txBody>
      </p:sp>
      <p:sp>
        <p:nvSpPr>
          <p:cNvPr id="16387" name="Text Box 3"/>
          <p:cNvSpPr txBox="1">
            <a:spLocks noChangeArrowheads="1"/>
          </p:cNvSpPr>
          <p:nvPr/>
        </p:nvSpPr>
        <p:spPr bwMode="auto">
          <a:xfrm>
            <a:off x="1152525" y="1285875"/>
            <a:ext cx="6838950" cy="460375"/>
          </a:xfrm>
          <a:prstGeom prst="rect">
            <a:avLst/>
          </a:prstGeom>
          <a:solidFill>
            <a:srgbClr val="92D050">
              <a:alpha val="43921"/>
            </a:srgbClr>
          </a:solidFill>
          <a:ln w="38100">
            <a:solidFill>
              <a:srgbClr val="660033"/>
            </a:solidFill>
            <a:miter lim="800000"/>
            <a:headEnd/>
            <a:tailEnd/>
          </a:ln>
        </p:spPr>
        <p:txBody>
          <a:bodyPr>
            <a:spAutoFit/>
          </a:bodyPr>
          <a:lstStyle/>
          <a:p>
            <a:pPr algn="ctr">
              <a:spcBef>
                <a:spcPct val="50000"/>
              </a:spcBef>
            </a:pPr>
            <a:r>
              <a:rPr lang="ru-RU" sz="2400"/>
              <a:t>умственной и физической</a:t>
            </a:r>
          </a:p>
        </p:txBody>
      </p:sp>
      <p:sp>
        <p:nvSpPr>
          <p:cNvPr id="5" name="Содержимое 5"/>
          <p:cNvSpPr txBox="1">
            <a:spLocks/>
          </p:cNvSpPr>
          <p:nvPr/>
        </p:nvSpPr>
        <p:spPr>
          <a:xfrm>
            <a:off x="1785938" y="2928938"/>
            <a:ext cx="5759450" cy="1044575"/>
          </a:xfrm>
          <a:prstGeom prst="rect">
            <a:avLst/>
          </a:prstGeom>
          <a:solidFill>
            <a:schemeClr val="bg1">
              <a:lumMod val="95000"/>
            </a:schemeClr>
          </a:solidFill>
          <a:ln w="38100">
            <a:solidFill>
              <a:schemeClr val="bg1">
                <a:lumMod val="85000"/>
              </a:schemeClr>
            </a:solidFill>
          </a:ln>
        </p:spPr>
        <p:txBody>
          <a:bodyPr/>
          <a:lstStyle/>
          <a:p>
            <a:pPr eaLnBrk="0" hangingPunct="0">
              <a:spcBef>
                <a:spcPts val="0"/>
              </a:spcBef>
              <a:defRPr/>
            </a:pPr>
            <a:r>
              <a:rPr lang="ru-RU" sz="2400" dirty="0">
                <a:solidFill>
                  <a:srgbClr val="FF0000"/>
                </a:solidFill>
              </a:rPr>
              <a:t>Первый период </a:t>
            </a:r>
            <a:r>
              <a:rPr lang="ru-RU" sz="2400" dirty="0"/>
              <a:t>– врабатывание, когда человек приступает к работе.</a:t>
            </a:r>
          </a:p>
          <a:p>
            <a:pPr eaLnBrk="0" hangingPunct="0">
              <a:spcBef>
                <a:spcPts val="0"/>
              </a:spcBef>
              <a:defRPr/>
            </a:pPr>
            <a:endParaRPr lang="ru-RU" sz="2400" kern="0" dirty="0">
              <a:latin typeface="Arial" pitchFamily="34" charset="0"/>
              <a:cs typeface="Arial" pitchFamily="34" charset="0"/>
            </a:endParaRPr>
          </a:p>
        </p:txBody>
      </p:sp>
      <p:sp>
        <p:nvSpPr>
          <p:cNvPr id="6" name="Содержимое 6"/>
          <p:cNvSpPr txBox="1">
            <a:spLocks/>
          </p:cNvSpPr>
          <p:nvPr/>
        </p:nvSpPr>
        <p:spPr>
          <a:xfrm>
            <a:off x="1785938" y="5357813"/>
            <a:ext cx="5759450" cy="1223962"/>
          </a:xfrm>
          <a:prstGeom prst="rect">
            <a:avLst/>
          </a:prstGeom>
          <a:solidFill>
            <a:schemeClr val="bg1">
              <a:lumMod val="95000"/>
            </a:schemeClr>
          </a:solidFill>
          <a:ln w="38100">
            <a:solidFill>
              <a:schemeClr val="bg1">
                <a:lumMod val="85000"/>
              </a:schemeClr>
            </a:solidFill>
          </a:ln>
        </p:spPr>
        <p:txBody>
          <a:bodyPr/>
          <a:lstStyle/>
          <a:p>
            <a:pPr>
              <a:spcBef>
                <a:spcPct val="50000"/>
              </a:spcBef>
              <a:defRPr/>
            </a:pPr>
            <a:r>
              <a:rPr lang="ru-RU" sz="2400" dirty="0">
                <a:solidFill>
                  <a:srgbClr val="FF0000"/>
                </a:solidFill>
              </a:rPr>
              <a:t>Третий</a:t>
            </a:r>
            <a:r>
              <a:rPr lang="ru-RU" sz="2400" dirty="0"/>
              <a:t> – истощение: вследствие утомления происходит падение производительности труда.</a:t>
            </a:r>
          </a:p>
        </p:txBody>
      </p:sp>
      <p:sp>
        <p:nvSpPr>
          <p:cNvPr id="8" name="Text Box 3"/>
          <p:cNvSpPr txBox="1">
            <a:spLocks noChangeArrowheads="1"/>
          </p:cNvSpPr>
          <p:nvPr/>
        </p:nvSpPr>
        <p:spPr bwMode="auto">
          <a:xfrm>
            <a:off x="3500438" y="2000250"/>
            <a:ext cx="2143125" cy="539750"/>
          </a:xfrm>
          <a:prstGeom prst="rect">
            <a:avLst/>
          </a:prstGeom>
          <a:solidFill>
            <a:schemeClr val="bg1">
              <a:lumMod val="95000"/>
            </a:schemeClr>
          </a:solidFill>
          <a:ln w="38100">
            <a:solidFill>
              <a:srgbClr val="660033"/>
            </a:solidFill>
            <a:miter lim="800000"/>
            <a:headEnd/>
            <a:tailEnd/>
          </a:ln>
        </p:spPr>
        <p:txBody>
          <a:bodyPr>
            <a:spAutoFit/>
          </a:bodyPr>
          <a:lstStyle/>
          <a:p>
            <a:pPr algn="ctr">
              <a:spcBef>
                <a:spcPct val="50000"/>
              </a:spcBef>
              <a:defRPr/>
            </a:pPr>
            <a:r>
              <a:rPr lang="ru-RU" sz="2400" dirty="0"/>
              <a:t>Школьник</a:t>
            </a:r>
          </a:p>
          <a:p>
            <a:pPr>
              <a:spcBef>
                <a:spcPct val="50000"/>
              </a:spcBef>
              <a:defRPr/>
            </a:pPr>
            <a:endParaRPr lang="ru-RU" sz="2400" dirty="0"/>
          </a:p>
        </p:txBody>
      </p:sp>
      <p:cxnSp>
        <p:nvCxnSpPr>
          <p:cNvPr id="13" name="Прямая со стрелкой 12"/>
          <p:cNvCxnSpPr>
            <a:stCxn id="8" idx="2"/>
          </p:cNvCxnSpPr>
          <p:nvPr/>
        </p:nvCxnSpPr>
        <p:spPr>
          <a:xfrm rot="5400000">
            <a:off x="4379119" y="2734469"/>
            <a:ext cx="387350" cy="1588"/>
          </a:xfrm>
          <a:prstGeom prst="straightConnector1">
            <a:avLst/>
          </a:prstGeom>
          <a:ln w="38100">
            <a:solidFill>
              <a:srgbClr val="660033"/>
            </a:solidFill>
            <a:tailEnd type="arrow"/>
          </a:ln>
        </p:spPr>
        <p:style>
          <a:lnRef idx="1">
            <a:schemeClr val="accent1"/>
          </a:lnRef>
          <a:fillRef idx="0">
            <a:schemeClr val="accent1"/>
          </a:fillRef>
          <a:effectRef idx="0">
            <a:schemeClr val="accent1"/>
          </a:effectRef>
          <a:fontRef idx="minor">
            <a:schemeClr val="tx1"/>
          </a:fontRef>
        </p:style>
      </p:cxnSp>
      <p:sp>
        <p:nvSpPr>
          <p:cNvPr id="18" name="Содержимое 6"/>
          <p:cNvSpPr txBox="1">
            <a:spLocks/>
          </p:cNvSpPr>
          <p:nvPr/>
        </p:nvSpPr>
        <p:spPr>
          <a:xfrm>
            <a:off x="1785938" y="4143375"/>
            <a:ext cx="5759450" cy="1044575"/>
          </a:xfrm>
          <a:prstGeom prst="rect">
            <a:avLst/>
          </a:prstGeom>
          <a:solidFill>
            <a:schemeClr val="bg1">
              <a:lumMod val="95000"/>
            </a:schemeClr>
          </a:solidFill>
          <a:ln w="38100">
            <a:solidFill>
              <a:schemeClr val="bg1">
                <a:lumMod val="85000"/>
              </a:schemeClr>
            </a:solidFill>
          </a:ln>
        </p:spPr>
        <p:txBody>
          <a:bodyPr/>
          <a:lstStyle/>
          <a:p>
            <a:pPr>
              <a:spcBef>
                <a:spcPct val="50000"/>
              </a:spcBef>
              <a:defRPr/>
            </a:pPr>
            <a:r>
              <a:rPr lang="ru-RU" sz="2400" dirty="0">
                <a:solidFill>
                  <a:srgbClr val="FF0000"/>
                </a:solidFill>
              </a:rPr>
              <a:t>Второй </a:t>
            </a:r>
            <a:r>
              <a:rPr lang="ru-RU" sz="2400" dirty="0"/>
              <a:t>– адаптация , когда человек работает с полной отдачей сил.</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571500" y="2286000"/>
            <a:ext cx="8143875" cy="3046413"/>
          </a:xfrm>
          <a:prstGeom prst="rect">
            <a:avLst/>
          </a:prstGeom>
          <a:solidFill>
            <a:schemeClr val="bg1">
              <a:lumMod val="95000"/>
            </a:schemeClr>
          </a:solidFill>
          <a:ln w="38100">
            <a:solidFill>
              <a:schemeClr val="bg1">
                <a:lumMod val="85000"/>
              </a:schemeClr>
            </a:solidFill>
            <a:miter lim="800000"/>
            <a:headEnd/>
            <a:tailEnd/>
          </a:ln>
        </p:spPr>
        <p:txBody>
          <a:bodyPr>
            <a:spAutoFit/>
          </a:bodyPr>
          <a:lstStyle/>
          <a:p>
            <a:pPr>
              <a:spcBef>
                <a:spcPct val="50000"/>
              </a:spcBef>
              <a:defRPr/>
            </a:pPr>
            <a:r>
              <a:rPr lang="ru-RU" sz="2400" dirty="0">
                <a:solidFill>
                  <a:srgbClr val="00B050"/>
                </a:solidFill>
              </a:rPr>
              <a:t>Сократить первый и третий периоды и возможно дольше продлить второй.</a:t>
            </a:r>
          </a:p>
          <a:p>
            <a:pPr>
              <a:spcBef>
                <a:spcPct val="50000"/>
              </a:spcBef>
              <a:defRPr/>
            </a:pPr>
            <a:r>
              <a:rPr lang="ru-RU" sz="2400" dirty="0"/>
              <a:t>Во время периода врабатывания не рекомендуется делать перерывы и отвлекаться от занятий даже тогда, когда работа сразу не получается. </a:t>
            </a:r>
          </a:p>
          <a:p>
            <a:pPr>
              <a:spcBef>
                <a:spcPct val="50000"/>
              </a:spcBef>
              <a:defRPr/>
            </a:pPr>
            <a:r>
              <a:rPr lang="ru-RU" sz="2400" dirty="0"/>
              <a:t> При переходе от одних занятий к другим следует делать небольшие перерывы, не более 5-10 минут.</a:t>
            </a:r>
          </a:p>
        </p:txBody>
      </p:sp>
      <p:sp>
        <p:nvSpPr>
          <p:cNvPr id="3" name="Text Box 6"/>
          <p:cNvSpPr txBox="1">
            <a:spLocks noChangeArrowheads="1"/>
          </p:cNvSpPr>
          <p:nvPr/>
        </p:nvSpPr>
        <p:spPr bwMode="auto">
          <a:xfrm>
            <a:off x="900113" y="333375"/>
            <a:ext cx="7334250" cy="617538"/>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spcBef>
                <a:spcPts val="0"/>
              </a:spcBef>
              <a:defRPr/>
            </a:pPr>
            <a:r>
              <a:rPr lang="ru-RU" sz="3200" dirty="0">
                <a:latin typeface="Arial" pitchFamily="34" charset="0"/>
                <a:cs typeface="Arial" pitchFamily="34" charset="0"/>
              </a:rPr>
              <a:t>Периоды работы</a:t>
            </a:r>
          </a:p>
        </p:txBody>
      </p:sp>
      <p:sp>
        <p:nvSpPr>
          <p:cNvPr id="17412" name="Text Box 3"/>
          <p:cNvSpPr txBox="1">
            <a:spLocks noChangeArrowheads="1"/>
          </p:cNvSpPr>
          <p:nvPr/>
        </p:nvSpPr>
        <p:spPr bwMode="auto">
          <a:xfrm>
            <a:off x="2825750" y="1285875"/>
            <a:ext cx="3492500" cy="460375"/>
          </a:xfrm>
          <a:prstGeom prst="rect">
            <a:avLst/>
          </a:prstGeom>
          <a:solidFill>
            <a:srgbClr val="92D050">
              <a:alpha val="43921"/>
            </a:srgbClr>
          </a:solidFill>
          <a:ln w="38100">
            <a:solidFill>
              <a:srgbClr val="660033"/>
            </a:solidFill>
            <a:miter lim="800000"/>
            <a:headEnd/>
            <a:tailEnd/>
          </a:ln>
        </p:spPr>
        <p:txBody>
          <a:bodyPr>
            <a:spAutoFit/>
          </a:bodyPr>
          <a:lstStyle/>
          <a:p>
            <a:pPr algn="ctr">
              <a:spcBef>
                <a:spcPct val="50000"/>
              </a:spcBef>
            </a:pPr>
            <a:r>
              <a:rPr lang="ru-RU" sz="2400"/>
              <a:t>важно</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904875" y="285750"/>
            <a:ext cx="7334250" cy="584200"/>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spcBef>
                <a:spcPts val="0"/>
              </a:spcBef>
              <a:defRPr/>
            </a:pPr>
            <a:r>
              <a:rPr lang="ru-RU" sz="3200" dirty="0">
                <a:latin typeface="Arial" pitchFamily="34" charset="0"/>
                <a:cs typeface="Arial" pitchFamily="34" charset="0"/>
              </a:rPr>
              <a:t>Изменение работоспособности</a:t>
            </a:r>
          </a:p>
        </p:txBody>
      </p:sp>
      <p:sp>
        <p:nvSpPr>
          <p:cNvPr id="4" name="Text Box 3"/>
          <p:cNvSpPr txBox="1">
            <a:spLocks noChangeArrowheads="1"/>
          </p:cNvSpPr>
          <p:nvPr/>
        </p:nvSpPr>
        <p:spPr bwMode="auto">
          <a:xfrm>
            <a:off x="3149600" y="1285875"/>
            <a:ext cx="2844800" cy="461963"/>
          </a:xfrm>
          <a:prstGeom prst="rect">
            <a:avLst/>
          </a:prstGeom>
          <a:solidFill>
            <a:schemeClr val="bg1">
              <a:lumMod val="95000"/>
            </a:schemeClr>
          </a:solidFill>
          <a:ln w="38100">
            <a:solidFill>
              <a:srgbClr val="660033"/>
            </a:solidFill>
            <a:miter lim="800000"/>
            <a:headEnd/>
            <a:tailEnd/>
          </a:ln>
        </p:spPr>
        <p:txBody>
          <a:bodyPr>
            <a:spAutoFit/>
          </a:bodyPr>
          <a:lstStyle/>
          <a:p>
            <a:pPr algn="ctr">
              <a:spcBef>
                <a:spcPct val="50000"/>
              </a:spcBef>
              <a:defRPr/>
            </a:pPr>
            <a:r>
              <a:rPr lang="ru-RU" sz="2400" dirty="0"/>
              <a:t>неделя</a:t>
            </a:r>
          </a:p>
        </p:txBody>
      </p:sp>
      <p:grpSp>
        <p:nvGrpSpPr>
          <p:cNvPr id="18436" name="Группа 13"/>
          <p:cNvGrpSpPr>
            <a:grpSpLocks/>
          </p:cNvGrpSpPr>
          <p:nvPr/>
        </p:nvGrpSpPr>
        <p:grpSpPr bwMode="auto">
          <a:xfrm>
            <a:off x="357188" y="2071688"/>
            <a:ext cx="3951287" cy="2843212"/>
            <a:chOff x="0" y="2143116"/>
            <a:chExt cx="3951257" cy="2844000"/>
          </a:xfrm>
        </p:grpSpPr>
        <p:grpSp>
          <p:nvGrpSpPr>
            <p:cNvPr id="18443" name="Группа 10"/>
            <p:cNvGrpSpPr>
              <a:grpSpLocks/>
            </p:cNvGrpSpPr>
            <p:nvPr/>
          </p:nvGrpSpPr>
          <p:grpSpPr bwMode="auto">
            <a:xfrm>
              <a:off x="1107257" y="2226845"/>
              <a:ext cx="2844000" cy="2676540"/>
              <a:chOff x="1107257" y="2214554"/>
              <a:chExt cx="2844000" cy="2676540"/>
            </a:xfrm>
          </p:grpSpPr>
          <p:sp>
            <p:nvSpPr>
              <p:cNvPr id="6" name="Text Box 3"/>
              <p:cNvSpPr txBox="1">
                <a:spLocks noChangeArrowheads="1"/>
              </p:cNvSpPr>
              <p:nvPr/>
            </p:nvSpPr>
            <p:spPr bwMode="auto">
              <a:xfrm>
                <a:off x="1106479" y="2214985"/>
                <a:ext cx="2844778" cy="462091"/>
              </a:xfrm>
              <a:prstGeom prst="rect">
                <a:avLst/>
              </a:prstGeom>
              <a:solidFill>
                <a:schemeClr val="bg1">
                  <a:lumMod val="95000"/>
                </a:schemeClr>
              </a:solidFill>
              <a:ln w="38100">
                <a:solidFill>
                  <a:srgbClr val="660033"/>
                </a:solidFill>
                <a:miter lim="800000"/>
                <a:headEnd/>
                <a:tailEnd/>
              </a:ln>
            </p:spPr>
            <p:txBody>
              <a:bodyPr>
                <a:spAutoFit/>
              </a:bodyPr>
              <a:lstStyle/>
              <a:p>
                <a:pPr algn="ctr">
                  <a:spcBef>
                    <a:spcPct val="50000"/>
                  </a:spcBef>
                  <a:defRPr/>
                </a:pPr>
                <a:r>
                  <a:rPr lang="ru-RU" sz="2400" dirty="0"/>
                  <a:t>понедельник</a:t>
                </a:r>
              </a:p>
            </p:txBody>
          </p:sp>
          <p:sp>
            <p:nvSpPr>
              <p:cNvPr id="7" name="Text Box 3"/>
              <p:cNvSpPr txBox="1">
                <a:spLocks noChangeArrowheads="1"/>
              </p:cNvSpPr>
              <p:nvPr/>
            </p:nvSpPr>
            <p:spPr bwMode="auto">
              <a:xfrm>
                <a:off x="1106479" y="2769177"/>
                <a:ext cx="2844778" cy="460503"/>
              </a:xfrm>
              <a:prstGeom prst="rect">
                <a:avLst/>
              </a:prstGeom>
              <a:solidFill>
                <a:schemeClr val="bg1">
                  <a:lumMod val="95000"/>
                </a:schemeClr>
              </a:solidFill>
              <a:ln w="38100">
                <a:solidFill>
                  <a:srgbClr val="660033"/>
                </a:solidFill>
                <a:miter lim="800000"/>
                <a:headEnd/>
                <a:tailEnd/>
              </a:ln>
            </p:spPr>
            <p:txBody>
              <a:bodyPr>
                <a:spAutoFit/>
              </a:bodyPr>
              <a:lstStyle/>
              <a:p>
                <a:pPr algn="ctr">
                  <a:spcBef>
                    <a:spcPct val="50000"/>
                  </a:spcBef>
                  <a:defRPr/>
                </a:pPr>
                <a:r>
                  <a:rPr lang="ru-RU" sz="2400" dirty="0"/>
                  <a:t>вторник</a:t>
                </a:r>
              </a:p>
            </p:txBody>
          </p:sp>
          <p:sp>
            <p:nvSpPr>
              <p:cNvPr id="8" name="Text Box 3"/>
              <p:cNvSpPr txBox="1">
                <a:spLocks noChangeArrowheads="1"/>
              </p:cNvSpPr>
              <p:nvPr/>
            </p:nvSpPr>
            <p:spPr bwMode="auto">
              <a:xfrm>
                <a:off x="1106479" y="3321780"/>
                <a:ext cx="2844778" cy="462090"/>
              </a:xfrm>
              <a:prstGeom prst="rect">
                <a:avLst/>
              </a:prstGeom>
              <a:solidFill>
                <a:schemeClr val="bg1">
                  <a:lumMod val="95000"/>
                </a:schemeClr>
              </a:solidFill>
              <a:ln w="38100">
                <a:solidFill>
                  <a:srgbClr val="660033"/>
                </a:solidFill>
                <a:miter lim="800000"/>
                <a:headEnd/>
                <a:tailEnd/>
              </a:ln>
            </p:spPr>
            <p:txBody>
              <a:bodyPr>
                <a:spAutoFit/>
              </a:bodyPr>
              <a:lstStyle/>
              <a:p>
                <a:pPr algn="ctr">
                  <a:spcBef>
                    <a:spcPct val="50000"/>
                  </a:spcBef>
                  <a:defRPr/>
                </a:pPr>
                <a:r>
                  <a:rPr lang="ru-RU" sz="2400" dirty="0"/>
                  <a:t>среда</a:t>
                </a:r>
              </a:p>
            </p:txBody>
          </p:sp>
          <p:sp>
            <p:nvSpPr>
              <p:cNvPr id="9" name="Text Box 3"/>
              <p:cNvSpPr txBox="1">
                <a:spLocks noChangeArrowheads="1"/>
              </p:cNvSpPr>
              <p:nvPr/>
            </p:nvSpPr>
            <p:spPr bwMode="auto">
              <a:xfrm>
                <a:off x="1106479" y="3875971"/>
                <a:ext cx="2844778" cy="460503"/>
              </a:xfrm>
              <a:prstGeom prst="rect">
                <a:avLst/>
              </a:prstGeom>
              <a:solidFill>
                <a:schemeClr val="bg1">
                  <a:lumMod val="95000"/>
                </a:schemeClr>
              </a:solidFill>
              <a:ln w="38100">
                <a:solidFill>
                  <a:srgbClr val="660033"/>
                </a:solidFill>
                <a:miter lim="800000"/>
                <a:headEnd/>
                <a:tailEnd/>
              </a:ln>
            </p:spPr>
            <p:txBody>
              <a:bodyPr>
                <a:spAutoFit/>
              </a:bodyPr>
              <a:lstStyle/>
              <a:p>
                <a:pPr algn="ctr">
                  <a:spcBef>
                    <a:spcPct val="50000"/>
                  </a:spcBef>
                  <a:defRPr/>
                </a:pPr>
                <a:r>
                  <a:rPr lang="ru-RU" sz="2400" dirty="0"/>
                  <a:t>четверг</a:t>
                </a:r>
              </a:p>
            </p:txBody>
          </p:sp>
          <p:sp>
            <p:nvSpPr>
              <p:cNvPr id="10" name="Text Box 3"/>
              <p:cNvSpPr txBox="1">
                <a:spLocks noChangeArrowheads="1"/>
              </p:cNvSpPr>
              <p:nvPr/>
            </p:nvSpPr>
            <p:spPr bwMode="auto">
              <a:xfrm>
                <a:off x="1106479" y="4428574"/>
                <a:ext cx="2844778" cy="462091"/>
              </a:xfrm>
              <a:prstGeom prst="rect">
                <a:avLst/>
              </a:prstGeom>
              <a:solidFill>
                <a:schemeClr val="bg1">
                  <a:lumMod val="95000"/>
                </a:schemeClr>
              </a:solidFill>
              <a:ln w="38100">
                <a:solidFill>
                  <a:srgbClr val="660033"/>
                </a:solidFill>
                <a:miter lim="800000"/>
                <a:headEnd/>
                <a:tailEnd/>
              </a:ln>
            </p:spPr>
            <p:txBody>
              <a:bodyPr>
                <a:spAutoFit/>
              </a:bodyPr>
              <a:lstStyle/>
              <a:p>
                <a:pPr algn="ctr">
                  <a:spcBef>
                    <a:spcPct val="50000"/>
                  </a:spcBef>
                  <a:defRPr/>
                </a:pPr>
                <a:r>
                  <a:rPr lang="ru-RU" sz="2400" dirty="0"/>
                  <a:t>пятница</a:t>
                </a:r>
              </a:p>
            </p:txBody>
          </p:sp>
        </p:grpSp>
        <p:sp>
          <p:nvSpPr>
            <p:cNvPr id="12" name="Правая фигурная скобка 11"/>
            <p:cNvSpPr/>
            <p:nvPr/>
          </p:nvSpPr>
          <p:spPr>
            <a:xfrm rot="10800000">
              <a:off x="571496" y="2208221"/>
              <a:ext cx="357184" cy="2713790"/>
            </a:xfrm>
            <a:prstGeom prst="rightBrace">
              <a:avLst>
                <a:gd name="adj1" fmla="val 43206"/>
                <a:gd name="adj2" fmla="val 50000"/>
              </a:avLst>
            </a:prstGeom>
            <a:ln w="38100">
              <a:solidFill>
                <a:srgbClr val="6600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8445" name="Text Box 3"/>
            <p:cNvSpPr txBox="1">
              <a:spLocks noChangeArrowheads="1"/>
            </p:cNvSpPr>
            <p:nvPr/>
          </p:nvSpPr>
          <p:spPr bwMode="auto">
            <a:xfrm rot="-5400000">
              <a:off x="-1191167" y="3334283"/>
              <a:ext cx="2844000" cy="461665"/>
            </a:xfrm>
            <a:prstGeom prst="rect">
              <a:avLst/>
            </a:prstGeom>
            <a:noFill/>
            <a:ln w="38100">
              <a:noFill/>
              <a:miter lim="800000"/>
              <a:headEnd/>
              <a:tailEnd/>
            </a:ln>
          </p:spPr>
          <p:txBody>
            <a:bodyPr>
              <a:spAutoFit/>
            </a:bodyPr>
            <a:lstStyle/>
            <a:p>
              <a:pPr algn="ctr">
                <a:spcBef>
                  <a:spcPct val="50000"/>
                </a:spcBef>
              </a:pPr>
              <a:r>
                <a:rPr lang="ru-RU" sz="2400"/>
                <a:t>5 учебных дней</a:t>
              </a:r>
            </a:p>
          </p:txBody>
        </p:sp>
      </p:grpSp>
      <p:grpSp>
        <p:nvGrpSpPr>
          <p:cNvPr id="18437" name="Группа 10"/>
          <p:cNvGrpSpPr>
            <a:grpSpLocks/>
          </p:cNvGrpSpPr>
          <p:nvPr/>
        </p:nvGrpSpPr>
        <p:grpSpPr bwMode="auto">
          <a:xfrm>
            <a:off x="4572000" y="2155825"/>
            <a:ext cx="4248150" cy="2582863"/>
            <a:chOff x="1107257" y="2214554"/>
            <a:chExt cx="2844000" cy="2583910"/>
          </a:xfrm>
        </p:grpSpPr>
        <p:sp>
          <p:nvSpPr>
            <p:cNvPr id="18438" name="Text Box 3"/>
            <p:cNvSpPr txBox="1">
              <a:spLocks noChangeArrowheads="1"/>
            </p:cNvSpPr>
            <p:nvPr/>
          </p:nvSpPr>
          <p:spPr bwMode="auto">
            <a:xfrm>
              <a:off x="1107257" y="2214554"/>
              <a:ext cx="2844000" cy="369332"/>
            </a:xfrm>
            <a:prstGeom prst="rect">
              <a:avLst/>
            </a:prstGeom>
            <a:solidFill>
              <a:srgbClr val="92D050">
                <a:alpha val="43921"/>
              </a:srgbClr>
            </a:solidFill>
            <a:ln w="38100">
              <a:solidFill>
                <a:srgbClr val="660033"/>
              </a:solidFill>
              <a:miter lim="800000"/>
              <a:headEnd/>
              <a:tailEnd/>
            </a:ln>
          </p:spPr>
          <p:txBody>
            <a:bodyPr>
              <a:spAutoFit/>
            </a:bodyPr>
            <a:lstStyle/>
            <a:p>
              <a:pPr>
                <a:spcBef>
                  <a:spcPct val="50000"/>
                </a:spcBef>
              </a:pPr>
              <a:r>
                <a:rPr lang="ru-RU"/>
                <a:t>Не очень высока: врабатывание</a:t>
              </a:r>
            </a:p>
          </p:txBody>
        </p:sp>
        <p:sp>
          <p:nvSpPr>
            <p:cNvPr id="18439" name="Text Box 3"/>
            <p:cNvSpPr txBox="1">
              <a:spLocks noChangeArrowheads="1"/>
            </p:cNvSpPr>
            <p:nvPr/>
          </p:nvSpPr>
          <p:spPr bwMode="auto">
            <a:xfrm>
              <a:off x="1107257" y="2768199"/>
              <a:ext cx="2844000" cy="369332"/>
            </a:xfrm>
            <a:prstGeom prst="rect">
              <a:avLst/>
            </a:prstGeom>
            <a:solidFill>
              <a:srgbClr val="92D050"/>
            </a:solidFill>
            <a:ln w="38100">
              <a:solidFill>
                <a:srgbClr val="660033"/>
              </a:solidFill>
              <a:miter lim="800000"/>
              <a:headEnd/>
              <a:tailEnd/>
            </a:ln>
          </p:spPr>
          <p:txBody>
            <a:bodyPr>
              <a:spAutoFit/>
            </a:bodyPr>
            <a:lstStyle/>
            <a:p>
              <a:pPr>
                <a:spcBef>
                  <a:spcPct val="50000"/>
                </a:spcBef>
              </a:pPr>
              <a:r>
                <a:rPr lang="ru-RU"/>
                <a:t>Оптимальная: высокая</a:t>
              </a:r>
            </a:p>
          </p:txBody>
        </p:sp>
        <p:sp>
          <p:nvSpPr>
            <p:cNvPr id="18440" name="Text Box 3"/>
            <p:cNvSpPr txBox="1">
              <a:spLocks noChangeArrowheads="1"/>
            </p:cNvSpPr>
            <p:nvPr/>
          </p:nvSpPr>
          <p:spPr bwMode="auto">
            <a:xfrm>
              <a:off x="1107257" y="3321844"/>
              <a:ext cx="2844000" cy="369332"/>
            </a:xfrm>
            <a:prstGeom prst="rect">
              <a:avLst/>
            </a:prstGeom>
            <a:solidFill>
              <a:srgbClr val="92D050"/>
            </a:solidFill>
            <a:ln w="38100">
              <a:solidFill>
                <a:srgbClr val="660033"/>
              </a:solidFill>
              <a:miter lim="800000"/>
              <a:headEnd/>
              <a:tailEnd/>
            </a:ln>
          </p:spPr>
          <p:txBody>
            <a:bodyPr>
              <a:spAutoFit/>
            </a:bodyPr>
            <a:lstStyle/>
            <a:p>
              <a:pPr>
                <a:spcBef>
                  <a:spcPct val="50000"/>
                </a:spcBef>
              </a:pPr>
              <a:r>
                <a:rPr lang="ru-RU"/>
                <a:t>Оптимальная: высокая</a:t>
              </a:r>
            </a:p>
          </p:txBody>
        </p:sp>
        <p:sp>
          <p:nvSpPr>
            <p:cNvPr id="18441" name="Text Box 3"/>
            <p:cNvSpPr txBox="1">
              <a:spLocks noChangeArrowheads="1"/>
            </p:cNvSpPr>
            <p:nvPr/>
          </p:nvSpPr>
          <p:spPr bwMode="auto">
            <a:xfrm>
              <a:off x="1107257" y="3875489"/>
              <a:ext cx="2844000" cy="369332"/>
            </a:xfrm>
            <a:prstGeom prst="rect">
              <a:avLst/>
            </a:prstGeom>
            <a:solidFill>
              <a:srgbClr val="FF5050">
                <a:alpha val="43921"/>
              </a:srgbClr>
            </a:solidFill>
            <a:ln w="38100">
              <a:solidFill>
                <a:srgbClr val="660033"/>
              </a:solidFill>
              <a:miter lim="800000"/>
              <a:headEnd/>
              <a:tailEnd/>
            </a:ln>
          </p:spPr>
          <p:txBody>
            <a:bodyPr>
              <a:spAutoFit/>
            </a:bodyPr>
            <a:lstStyle/>
            <a:p>
              <a:pPr>
                <a:spcBef>
                  <a:spcPct val="50000"/>
                </a:spcBef>
              </a:pPr>
              <a:r>
                <a:rPr lang="ru-RU"/>
                <a:t>Признаки утомления</a:t>
              </a:r>
            </a:p>
          </p:txBody>
        </p:sp>
        <p:sp>
          <p:nvSpPr>
            <p:cNvPr id="18442" name="Text Box 3"/>
            <p:cNvSpPr txBox="1">
              <a:spLocks noChangeArrowheads="1"/>
            </p:cNvSpPr>
            <p:nvPr/>
          </p:nvSpPr>
          <p:spPr bwMode="auto">
            <a:xfrm>
              <a:off x="1107257" y="4429132"/>
              <a:ext cx="2844000" cy="369332"/>
            </a:xfrm>
            <a:prstGeom prst="rect">
              <a:avLst/>
            </a:prstGeom>
            <a:solidFill>
              <a:srgbClr val="FF5050"/>
            </a:solidFill>
            <a:ln w="38100">
              <a:solidFill>
                <a:srgbClr val="660033"/>
              </a:solidFill>
              <a:miter lim="800000"/>
              <a:headEnd/>
              <a:tailEnd/>
            </a:ln>
          </p:spPr>
          <p:txBody>
            <a:bodyPr>
              <a:spAutoFit/>
            </a:bodyPr>
            <a:lstStyle/>
            <a:p>
              <a:pPr>
                <a:spcBef>
                  <a:spcPct val="50000"/>
                </a:spcBef>
              </a:pPr>
              <a:r>
                <a:rPr lang="ru-RU"/>
                <a:t>Признаки утомления усиливаются</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904875" y="285750"/>
            <a:ext cx="7334250" cy="584200"/>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spcBef>
                <a:spcPts val="0"/>
              </a:spcBef>
              <a:defRPr/>
            </a:pPr>
            <a:r>
              <a:rPr lang="ru-RU" sz="3200" dirty="0">
                <a:latin typeface="Arial" pitchFamily="34" charset="0"/>
                <a:cs typeface="Arial" pitchFamily="34" charset="0"/>
              </a:rPr>
              <a:t>Изменение работоспособности</a:t>
            </a:r>
          </a:p>
        </p:txBody>
      </p:sp>
      <p:sp>
        <p:nvSpPr>
          <p:cNvPr id="4" name="Text Box 3"/>
          <p:cNvSpPr txBox="1">
            <a:spLocks noChangeArrowheads="1"/>
          </p:cNvSpPr>
          <p:nvPr/>
        </p:nvSpPr>
        <p:spPr bwMode="auto">
          <a:xfrm>
            <a:off x="3149600" y="1285875"/>
            <a:ext cx="2844800" cy="461963"/>
          </a:xfrm>
          <a:prstGeom prst="rect">
            <a:avLst/>
          </a:prstGeom>
          <a:solidFill>
            <a:schemeClr val="bg1">
              <a:lumMod val="95000"/>
            </a:schemeClr>
          </a:solidFill>
          <a:ln w="38100">
            <a:solidFill>
              <a:srgbClr val="660033"/>
            </a:solidFill>
            <a:miter lim="800000"/>
            <a:headEnd/>
            <a:tailEnd/>
          </a:ln>
        </p:spPr>
        <p:txBody>
          <a:bodyPr>
            <a:spAutoFit/>
          </a:bodyPr>
          <a:lstStyle/>
          <a:p>
            <a:pPr algn="ctr">
              <a:spcBef>
                <a:spcPct val="50000"/>
              </a:spcBef>
              <a:defRPr/>
            </a:pPr>
            <a:r>
              <a:rPr lang="ru-RU" sz="2400" dirty="0"/>
              <a:t>четверть</a:t>
            </a:r>
          </a:p>
        </p:txBody>
      </p:sp>
      <p:graphicFrame>
        <p:nvGraphicFramePr>
          <p:cNvPr id="24" name="Таблица 23"/>
          <p:cNvGraphicFramePr>
            <a:graphicFrameLocks noGrp="1"/>
          </p:cNvGraphicFramePr>
          <p:nvPr/>
        </p:nvGraphicFramePr>
        <p:xfrm>
          <a:off x="285750" y="2214563"/>
          <a:ext cx="8010054" cy="1928826"/>
        </p:xfrm>
        <a:graphic>
          <a:graphicData uri="http://schemas.openxmlformats.org/drawingml/2006/table">
            <a:tbl>
              <a:tblPr firstRow="1" bandRow="1">
                <a:tableStyleId>{5C22544A-7EE6-4342-B048-85BDC9FD1C3A}</a:tableStyleId>
              </a:tblPr>
              <a:tblGrid>
                <a:gridCol w="476254"/>
                <a:gridCol w="523879"/>
                <a:gridCol w="452441"/>
                <a:gridCol w="288000"/>
                <a:gridCol w="476254"/>
                <a:gridCol w="476254"/>
                <a:gridCol w="642940"/>
                <a:gridCol w="288000"/>
                <a:gridCol w="476254"/>
                <a:gridCol w="476254"/>
                <a:gridCol w="476254"/>
                <a:gridCol w="476254"/>
                <a:gridCol w="476254"/>
                <a:gridCol w="288000"/>
                <a:gridCol w="476254"/>
                <a:gridCol w="476254"/>
                <a:gridCol w="476254"/>
                <a:gridCol w="288000"/>
              </a:tblGrid>
              <a:tr h="642942">
                <a:tc>
                  <a:txBody>
                    <a:bodyPr/>
                    <a:lstStyle/>
                    <a:p>
                      <a:pPr algn="ctr"/>
                      <a:endParaRPr lang="ru-RU" dirty="0"/>
                    </a:p>
                  </a:txBody>
                  <a:tcPr>
                    <a:solidFill>
                      <a:srgbClr val="92D050">
                        <a:alpha val="43922"/>
                      </a:srgbClr>
                    </a:solidFill>
                  </a:tcPr>
                </a:tc>
                <a:tc>
                  <a:txBody>
                    <a:bodyPr/>
                    <a:lstStyle/>
                    <a:p>
                      <a:pPr algn="ctr"/>
                      <a:endParaRPr lang="ru-RU" dirty="0"/>
                    </a:p>
                  </a:txBody>
                  <a:tcPr>
                    <a:solidFill>
                      <a:srgbClr val="92D050">
                        <a:alpha val="61176"/>
                      </a:srgbClr>
                    </a:solidFill>
                  </a:tcPr>
                </a:tc>
                <a:tc>
                  <a:txBody>
                    <a:bodyPr/>
                    <a:lstStyle/>
                    <a:p>
                      <a:pPr algn="ctr"/>
                      <a:endParaRPr lang="ru-RU" dirty="0"/>
                    </a:p>
                  </a:txBody>
                  <a:tcPr>
                    <a:lnR w="76200" cap="flat" cmpd="sng" algn="ctr">
                      <a:solidFill>
                        <a:srgbClr val="C00000"/>
                      </a:solidFill>
                      <a:prstDash val="solid"/>
                      <a:round/>
                      <a:headEnd type="none" w="med" len="med"/>
                      <a:tailEnd type="none" w="med" len="med"/>
                    </a:lnR>
                    <a:solidFill>
                      <a:srgbClr val="92D050"/>
                    </a:solidFill>
                  </a:tcPr>
                </a:tc>
                <a:tc>
                  <a:txBody>
                    <a:bodyPr/>
                    <a:lstStyle/>
                    <a:p>
                      <a:pPr algn="ctr"/>
                      <a:endParaRPr lang="ru-RU" dirty="0"/>
                    </a:p>
                  </a:txBody>
                  <a:tcPr>
                    <a:lnL w="76200" cap="flat" cmpd="sng" algn="ctr">
                      <a:solidFill>
                        <a:srgbClr val="C00000"/>
                      </a:solidFill>
                      <a:prstDash val="solid"/>
                      <a:round/>
                      <a:headEnd type="none" w="med" len="med"/>
                      <a:tailEnd type="none" w="med" len="med"/>
                    </a:lnL>
                    <a:lnR w="76200" cap="flat" cmpd="sng" algn="ctr">
                      <a:solidFill>
                        <a:srgbClr val="C00000"/>
                      </a:solidFill>
                      <a:prstDash val="solid"/>
                      <a:round/>
                      <a:headEnd type="none" w="med" len="med"/>
                      <a:tailEnd type="none" w="med" len="med"/>
                    </a:lnR>
                    <a:solidFill>
                      <a:srgbClr val="FFC000"/>
                    </a:solidFill>
                  </a:tcPr>
                </a:tc>
                <a:tc>
                  <a:txBody>
                    <a:bodyPr/>
                    <a:lstStyle/>
                    <a:p>
                      <a:pPr algn="ctr"/>
                      <a:endParaRPr lang="ru-RU" dirty="0"/>
                    </a:p>
                  </a:txBody>
                  <a:tcPr>
                    <a:lnL w="76200" cap="flat" cmpd="sng" algn="ctr">
                      <a:solidFill>
                        <a:srgbClr val="C00000"/>
                      </a:solidFill>
                      <a:prstDash val="solid"/>
                      <a:round/>
                      <a:headEnd type="none" w="med" len="med"/>
                      <a:tailEnd type="none" w="med" len="med"/>
                    </a:lnL>
                    <a:solidFill>
                      <a:srgbClr val="92D050">
                        <a:alpha val="43922"/>
                      </a:srgbClr>
                    </a:solidFill>
                  </a:tcPr>
                </a:tc>
                <a:tc>
                  <a:txBody>
                    <a:bodyPr/>
                    <a:lstStyle/>
                    <a:p>
                      <a:pPr algn="ctr"/>
                      <a:endParaRPr lang="ru-RU" dirty="0"/>
                    </a:p>
                  </a:txBody>
                  <a:tcPr>
                    <a:solidFill>
                      <a:srgbClr val="92D050">
                        <a:alpha val="61176"/>
                      </a:srgbClr>
                    </a:solidFill>
                  </a:tcPr>
                </a:tc>
                <a:tc>
                  <a:txBody>
                    <a:bodyPr/>
                    <a:lstStyle/>
                    <a:p>
                      <a:pPr algn="ctr"/>
                      <a:endParaRPr lang="ru-RU" dirty="0"/>
                    </a:p>
                  </a:txBody>
                  <a:tcPr>
                    <a:lnR w="76200" cap="flat" cmpd="sng" algn="ctr">
                      <a:solidFill>
                        <a:srgbClr val="C00000"/>
                      </a:solidFill>
                      <a:prstDash val="solid"/>
                      <a:round/>
                      <a:headEnd type="none" w="med" len="med"/>
                      <a:tailEnd type="none" w="med" len="med"/>
                    </a:lnR>
                    <a:solidFill>
                      <a:srgbClr val="92D050"/>
                    </a:solidFill>
                  </a:tcPr>
                </a:tc>
                <a:tc>
                  <a:txBody>
                    <a:bodyPr/>
                    <a:lstStyle/>
                    <a:p>
                      <a:pPr algn="ctr"/>
                      <a:endParaRPr lang="ru-RU" dirty="0"/>
                    </a:p>
                  </a:txBody>
                  <a:tcPr>
                    <a:lnL w="76200" cap="flat" cmpd="sng" algn="ctr">
                      <a:solidFill>
                        <a:srgbClr val="C00000"/>
                      </a:solidFill>
                      <a:prstDash val="solid"/>
                      <a:round/>
                      <a:headEnd type="none" w="med" len="med"/>
                      <a:tailEnd type="none" w="med" len="med"/>
                    </a:lnL>
                    <a:lnR w="76200" cap="flat" cmpd="sng" algn="ctr">
                      <a:solidFill>
                        <a:srgbClr val="C00000"/>
                      </a:solidFill>
                      <a:prstDash val="solid"/>
                      <a:round/>
                      <a:headEnd type="none" w="med" len="med"/>
                      <a:tailEnd type="none" w="med" len="med"/>
                    </a:lnR>
                    <a:solidFill>
                      <a:srgbClr val="FFC000"/>
                    </a:solidFill>
                  </a:tcPr>
                </a:tc>
                <a:tc>
                  <a:txBody>
                    <a:bodyPr/>
                    <a:lstStyle/>
                    <a:p>
                      <a:pPr algn="ctr"/>
                      <a:endParaRPr lang="ru-RU" dirty="0"/>
                    </a:p>
                  </a:txBody>
                  <a:tcPr>
                    <a:lnL w="76200" cap="flat" cmpd="sng" algn="ctr">
                      <a:solidFill>
                        <a:srgbClr val="C00000"/>
                      </a:solidFill>
                      <a:prstDash val="solid"/>
                      <a:round/>
                      <a:headEnd type="none" w="med" len="med"/>
                      <a:tailEnd type="none" w="med" len="med"/>
                    </a:lnL>
                    <a:noFill/>
                  </a:tcPr>
                </a:tc>
                <a:tc>
                  <a:txBody>
                    <a:bodyPr/>
                    <a:lstStyle/>
                    <a:p>
                      <a:pPr algn="ctr"/>
                      <a:endParaRPr lang="ru-RU" dirty="0"/>
                    </a:p>
                  </a:txBody>
                  <a:tcPr>
                    <a:solidFill>
                      <a:srgbClr val="92D050">
                        <a:alpha val="43922"/>
                      </a:srgbClr>
                    </a:solidFill>
                  </a:tcPr>
                </a:tc>
                <a:tc>
                  <a:txBody>
                    <a:bodyPr/>
                    <a:lstStyle/>
                    <a:p>
                      <a:pPr algn="ctr"/>
                      <a:endParaRPr lang="ru-RU" dirty="0"/>
                    </a:p>
                  </a:txBody>
                  <a:tcPr>
                    <a:solidFill>
                      <a:srgbClr val="92D050">
                        <a:alpha val="61176"/>
                      </a:srgbClr>
                    </a:solidFill>
                  </a:tcPr>
                </a:tc>
                <a:tc>
                  <a:txBody>
                    <a:bodyPr/>
                    <a:lstStyle/>
                    <a:p>
                      <a:pPr algn="ctr"/>
                      <a:endParaRPr lang="ru-RU" dirty="0"/>
                    </a:p>
                  </a:txBody>
                  <a:tcPr>
                    <a:solidFill>
                      <a:srgbClr val="92D050"/>
                    </a:solidFill>
                  </a:tcPr>
                </a:tc>
                <a:tc>
                  <a:txBody>
                    <a:bodyPr/>
                    <a:lstStyle/>
                    <a:p>
                      <a:pPr algn="ctr"/>
                      <a:endParaRPr lang="ru-RU" dirty="0"/>
                    </a:p>
                  </a:txBody>
                  <a:tcPr>
                    <a:lnR w="76200" cap="flat" cmpd="sng" algn="ctr">
                      <a:solidFill>
                        <a:srgbClr val="C00000"/>
                      </a:solidFill>
                      <a:prstDash val="solid"/>
                      <a:round/>
                      <a:headEnd type="none" w="med" len="med"/>
                      <a:tailEnd type="none" w="med" len="med"/>
                    </a:lnR>
                    <a:solidFill>
                      <a:srgbClr val="92D050"/>
                    </a:solidFill>
                  </a:tcPr>
                </a:tc>
                <a:tc>
                  <a:txBody>
                    <a:bodyPr/>
                    <a:lstStyle/>
                    <a:p>
                      <a:pPr algn="ctr"/>
                      <a:endParaRPr lang="ru-RU" dirty="0"/>
                    </a:p>
                  </a:txBody>
                  <a:tcPr>
                    <a:lnL w="76200" cap="flat" cmpd="sng" algn="ctr">
                      <a:solidFill>
                        <a:srgbClr val="C00000"/>
                      </a:solidFill>
                      <a:prstDash val="solid"/>
                      <a:round/>
                      <a:headEnd type="none" w="med" len="med"/>
                      <a:tailEnd type="none" w="med" len="med"/>
                    </a:lnL>
                    <a:lnR w="76200" cap="flat" cmpd="sng" algn="ctr">
                      <a:solidFill>
                        <a:srgbClr val="C00000"/>
                      </a:solidFill>
                      <a:prstDash val="solid"/>
                      <a:round/>
                      <a:headEnd type="none" w="med" len="med"/>
                      <a:tailEnd type="none" w="med" len="med"/>
                    </a:lnR>
                    <a:solidFill>
                      <a:srgbClr val="FFC000"/>
                    </a:solidFill>
                  </a:tcPr>
                </a:tc>
                <a:tc>
                  <a:txBody>
                    <a:bodyPr/>
                    <a:lstStyle/>
                    <a:p>
                      <a:pPr algn="ctr"/>
                      <a:endParaRPr lang="ru-RU" dirty="0"/>
                    </a:p>
                  </a:txBody>
                  <a:tcPr>
                    <a:lnL w="76200" cap="flat" cmpd="sng" algn="ctr">
                      <a:solidFill>
                        <a:srgbClr val="C00000"/>
                      </a:solidFill>
                      <a:prstDash val="solid"/>
                      <a:round/>
                      <a:headEnd type="none" w="med" len="med"/>
                      <a:tailEnd type="none" w="med" len="med"/>
                    </a:lnL>
                    <a:solidFill>
                      <a:srgbClr val="92D050">
                        <a:alpha val="43922"/>
                      </a:srgbClr>
                    </a:solidFill>
                  </a:tcPr>
                </a:tc>
                <a:tc>
                  <a:txBody>
                    <a:bodyPr/>
                    <a:lstStyle/>
                    <a:p>
                      <a:pPr algn="ctr"/>
                      <a:endParaRPr lang="ru-RU" dirty="0"/>
                    </a:p>
                  </a:txBody>
                  <a:tcPr>
                    <a:solidFill>
                      <a:srgbClr val="92D050">
                        <a:alpha val="61176"/>
                      </a:srgbClr>
                    </a:solidFill>
                  </a:tcPr>
                </a:tc>
                <a:tc>
                  <a:txBody>
                    <a:bodyPr/>
                    <a:lstStyle/>
                    <a:p>
                      <a:pPr algn="ctr"/>
                      <a:endParaRPr lang="ru-RU" dirty="0"/>
                    </a:p>
                  </a:txBody>
                  <a:tcPr>
                    <a:lnR w="76200" cap="flat" cmpd="sng" algn="ctr">
                      <a:solidFill>
                        <a:srgbClr val="C00000"/>
                      </a:solidFill>
                      <a:prstDash val="solid"/>
                      <a:round/>
                      <a:headEnd type="none" w="med" len="med"/>
                      <a:tailEnd type="none" w="med" len="med"/>
                    </a:lnR>
                    <a:solidFill>
                      <a:srgbClr val="92D050"/>
                    </a:solidFill>
                  </a:tcPr>
                </a:tc>
                <a:tc>
                  <a:txBody>
                    <a:bodyPr/>
                    <a:lstStyle/>
                    <a:p>
                      <a:pPr algn="ctr"/>
                      <a:endParaRPr lang="ru-RU" dirty="0"/>
                    </a:p>
                  </a:txBody>
                  <a:tcPr>
                    <a:lnL w="76200" cap="flat" cmpd="sng" algn="ctr">
                      <a:solidFill>
                        <a:srgbClr val="C00000"/>
                      </a:solidFill>
                      <a:prstDash val="solid"/>
                      <a:round/>
                      <a:headEnd type="none" w="med" len="med"/>
                      <a:tailEnd type="none" w="med" len="med"/>
                    </a:lnL>
                    <a:lnR w="76200" cap="flat" cmpd="sng" algn="ctr">
                      <a:solidFill>
                        <a:srgbClr val="C00000"/>
                      </a:solidFill>
                      <a:prstDash val="solid"/>
                      <a:round/>
                      <a:headEnd type="none" w="med" len="med"/>
                      <a:tailEnd type="none" w="med" len="med"/>
                    </a:lnR>
                    <a:solidFill>
                      <a:srgbClr val="FFC000"/>
                    </a:solidFill>
                  </a:tcPr>
                </a:tc>
              </a:tr>
              <a:tr h="642942">
                <a:tc gridSpan="2">
                  <a:txBody>
                    <a:bodyPr/>
                    <a:lstStyle/>
                    <a:p>
                      <a:pPr algn="ctr">
                        <a:buFont typeface="Wingdings"/>
                        <a:buChar char="q"/>
                      </a:pPr>
                      <a:endParaRPr lang="ru-RU" dirty="0"/>
                    </a:p>
                  </a:txBody>
                  <a:tcPr>
                    <a:noFill/>
                  </a:tcPr>
                </a:tc>
                <a:tc hMerge="1">
                  <a:txBody>
                    <a:bodyPr/>
                    <a:lstStyle/>
                    <a:p>
                      <a:endParaRPr lang="ru-RU"/>
                    </a:p>
                  </a:txBody>
                  <a:tcPr/>
                </a:tc>
                <a:tc gridSpan="2">
                  <a:txBody>
                    <a:bodyPr/>
                    <a:lstStyle/>
                    <a:p>
                      <a:pPr algn="ctr"/>
                      <a:endParaRPr lang="ru-RU" dirty="0"/>
                    </a:p>
                  </a:txBody>
                  <a:tcPr>
                    <a:noFill/>
                  </a:tcPr>
                </a:tc>
                <a:tc hMerge="1">
                  <a:txBody>
                    <a:bodyPr/>
                    <a:lstStyle/>
                    <a:p>
                      <a:endParaRPr lang="ru-RU"/>
                    </a:p>
                  </a:txBody>
                  <a:tcPr/>
                </a:tc>
                <a:tc gridSpan="2">
                  <a:txBody>
                    <a:bodyPr/>
                    <a:lstStyle/>
                    <a:p>
                      <a:pPr algn="ctr"/>
                      <a:endParaRPr lang="ru-RU" dirty="0"/>
                    </a:p>
                  </a:txBody>
                  <a:tcPr>
                    <a:noFill/>
                  </a:tcPr>
                </a:tc>
                <a:tc hMerge="1">
                  <a:txBody>
                    <a:bodyPr/>
                    <a:lstStyle/>
                    <a:p>
                      <a:endParaRPr lang="ru-RU"/>
                    </a:p>
                  </a:txBody>
                  <a:tcPr/>
                </a:tc>
                <a:tc gridSpan="2">
                  <a:txBody>
                    <a:bodyPr/>
                    <a:lstStyle/>
                    <a:p>
                      <a:pPr algn="ctr"/>
                      <a:endParaRPr lang="ru-RU" dirty="0"/>
                    </a:p>
                  </a:txBody>
                  <a:tcPr>
                    <a:noFill/>
                  </a:tcPr>
                </a:tc>
                <a:tc hMerge="1">
                  <a:txBody>
                    <a:bodyPr/>
                    <a:lstStyle/>
                    <a:p>
                      <a:endParaRPr lang="ru-RU"/>
                    </a:p>
                  </a:txBody>
                  <a:tcPr/>
                </a:tc>
                <a:tc gridSpan="2">
                  <a:txBody>
                    <a:bodyPr/>
                    <a:lstStyle/>
                    <a:p>
                      <a:pPr algn="ctr"/>
                      <a:endParaRPr lang="ru-RU" dirty="0"/>
                    </a:p>
                  </a:txBody>
                  <a:tcPr>
                    <a:noFill/>
                  </a:tcPr>
                </a:tc>
                <a:tc hMerge="1">
                  <a:txBody>
                    <a:bodyPr/>
                    <a:lstStyle/>
                    <a:p>
                      <a:endParaRPr lang="ru-RU"/>
                    </a:p>
                  </a:txBody>
                  <a:tcPr/>
                </a:tc>
                <a:tc gridSpan="2">
                  <a:txBody>
                    <a:bodyPr/>
                    <a:lstStyle/>
                    <a:p>
                      <a:pPr algn="ctr"/>
                      <a:endParaRPr lang="ru-RU" dirty="0"/>
                    </a:p>
                  </a:txBody>
                  <a:tcPr>
                    <a:noFill/>
                  </a:tcPr>
                </a:tc>
                <a:tc hMerge="1">
                  <a:txBody>
                    <a:bodyPr/>
                    <a:lstStyle/>
                    <a:p>
                      <a:endParaRPr lang="ru-RU"/>
                    </a:p>
                  </a:txBody>
                  <a:tcPr/>
                </a:tc>
                <a:tc gridSpan="2">
                  <a:txBody>
                    <a:bodyPr/>
                    <a:lstStyle/>
                    <a:p>
                      <a:pPr algn="ctr"/>
                      <a:endParaRPr lang="ru-RU" dirty="0"/>
                    </a:p>
                  </a:txBody>
                  <a:tcPr>
                    <a:noFill/>
                  </a:tcPr>
                </a:tc>
                <a:tc hMerge="1">
                  <a:txBody>
                    <a:bodyPr/>
                    <a:lstStyle/>
                    <a:p>
                      <a:endParaRPr lang="ru-RU"/>
                    </a:p>
                  </a:txBody>
                  <a:tcPr/>
                </a:tc>
                <a:tc gridSpan="2">
                  <a:txBody>
                    <a:bodyPr/>
                    <a:lstStyle/>
                    <a:p>
                      <a:pPr algn="ctr"/>
                      <a:endParaRPr lang="ru-RU" dirty="0"/>
                    </a:p>
                  </a:txBody>
                  <a:tcPr>
                    <a:noFill/>
                  </a:tcPr>
                </a:tc>
                <a:tc hMerge="1">
                  <a:txBody>
                    <a:bodyPr/>
                    <a:lstStyle/>
                    <a:p>
                      <a:endParaRPr lang="ru-RU"/>
                    </a:p>
                  </a:txBody>
                  <a:tcPr/>
                </a:tc>
                <a:tc gridSpan="2">
                  <a:txBody>
                    <a:bodyPr/>
                    <a:lstStyle/>
                    <a:p>
                      <a:pPr algn="ctr"/>
                      <a:endParaRPr lang="ru-RU" dirty="0"/>
                    </a:p>
                  </a:txBody>
                  <a:tcPr>
                    <a:noFill/>
                  </a:tcPr>
                </a:tc>
                <a:tc hMerge="1">
                  <a:txBody>
                    <a:bodyPr/>
                    <a:lstStyle/>
                    <a:p>
                      <a:endParaRPr lang="ru-RU"/>
                    </a:p>
                  </a:txBody>
                  <a:tcPr/>
                </a:tc>
              </a:tr>
              <a:tr h="642942">
                <a:tc gridSpan="2">
                  <a:txBody>
                    <a:bodyPr/>
                    <a:lstStyle/>
                    <a:p>
                      <a:pPr algn="ctr"/>
                      <a:r>
                        <a:rPr lang="ru-RU" dirty="0" err="1" smtClean="0"/>
                        <a:t>сент</a:t>
                      </a:r>
                      <a:endParaRPr lang="ru-RU" dirty="0"/>
                    </a:p>
                  </a:txBody>
                  <a:tcPr>
                    <a:noFill/>
                  </a:tcPr>
                </a:tc>
                <a:tc hMerge="1">
                  <a:txBody>
                    <a:bodyPr/>
                    <a:lstStyle/>
                    <a:p>
                      <a:endParaRPr lang="ru-RU"/>
                    </a:p>
                  </a:txBody>
                  <a:tcPr/>
                </a:tc>
                <a:tc gridSpan="2">
                  <a:txBody>
                    <a:bodyPr/>
                    <a:lstStyle/>
                    <a:p>
                      <a:pPr algn="ctr"/>
                      <a:r>
                        <a:rPr lang="ru-RU" dirty="0" err="1" smtClean="0"/>
                        <a:t>окт</a:t>
                      </a:r>
                      <a:endParaRPr lang="ru-RU" dirty="0"/>
                    </a:p>
                  </a:txBody>
                  <a:tcPr>
                    <a:noFill/>
                  </a:tcPr>
                </a:tc>
                <a:tc hMerge="1">
                  <a:txBody>
                    <a:bodyPr/>
                    <a:lstStyle/>
                    <a:p>
                      <a:endParaRPr lang="ru-RU"/>
                    </a:p>
                  </a:txBody>
                  <a:tcPr/>
                </a:tc>
                <a:tc gridSpan="2">
                  <a:txBody>
                    <a:bodyPr/>
                    <a:lstStyle/>
                    <a:p>
                      <a:pPr algn="ctr"/>
                      <a:r>
                        <a:rPr lang="ru-RU" dirty="0" smtClean="0"/>
                        <a:t>ноябрь</a:t>
                      </a:r>
                      <a:endParaRPr lang="ru-RU" dirty="0"/>
                    </a:p>
                  </a:txBody>
                  <a:tcPr>
                    <a:noFill/>
                  </a:tcPr>
                </a:tc>
                <a:tc hMerge="1">
                  <a:txBody>
                    <a:bodyPr/>
                    <a:lstStyle/>
                    <a:p>
                      <a:endParaRPr lang="ru-RU"/>
                    </a:p>
                  </a:txBody>
                  <a:tcPr/>
                </a:tc>
                <a:tc gridSpan="2">
                  <a:txBody>
                    <a:bodyPr/>
                    <a:lstStyle/>
                    <a:p>
                      <a:pPr algn="ctr"/>
                      <a:r>
                        <a:rPr lang="ru-RU" dirty="0" smtClean="0"/>
                        <a:t>дек</a:t>
                      </a:r>
                      <a:endParaRPr lang="ru-RU" dirty="0"/>
                    </a:p>
                  </a:txBody>
                  <a:tcPr>
                    <a:noFill/>
                  </a:tcPr>
                </a:tc>
                <a:tc hMerge="1">
                  <a:txBody>
                    <a:bodyPr/>
                    <a:lstStyle/>
                    <a:p>
                      <a:endParaRPr lang="ru-RU"/>
                    </a:p>
                  </a:txBody>
                  <a:tcPr/>
                </a:tc>
                <a:tc gridSpan="2">
                  <a:txBody>
                    <a:bodyPr/>
                    <a:lstStyle/>
                    <a:p>
                      <a:pPr algn="ctr"/>
                      <a:r>
                        <a:rPr lang="ru-RU" dirty="0" err="1" smtClean="0"/>
                        <a:t>янв</a:t>
                      </a:r>
                      <a:endParaRPr lang="ru-RU" dirty="0"/>
                    </a:p>
                  </a:txBody>
                  <a:tcPr>
                    <a:noFill/>
                  </a:tcPr>
                </a:tc>
                <a:tc hMerge="1">
                  <a:txBody>
                    <a:bodyPr/>
                    <a:lstStyle/>
                    <a:p>
                      <a:endParaRPr lang="ru-RU"/>
                    </a:p>
                  </a:txBody>
                  <a:tcPr/>
                </a:tc>
                <a:tc gridSpan="2">
                  <a:txBody>
                    <a:bodyPr/>
                    <a:lstStyle/>
                    <a:p>
                      <a:pPr algn="ctr"/>
                      <a:r>
                        <a:rPr lang="ru-RU" dirty="0" err="1" smtClean="0"/>
                        <a:t>февр</a:t>
                      </a:r>
                      <a:endParaRPr lang="ru-RU" dirty="0"/>
                    </a:p>
                  </a:txBody>
                  <a:tcPr>
                    <a:noFill/>
                  </a:tcPr>
                </a:tc>
                <a:tc hMerge="1">
                  <a:txBody>
                    <a:bodyPr/>
                    <a:lstStyle/>
                    <a:p>
                      <a:endParaRPr lang="ru-RU"/>
                    </a:p>
                  </a:txBody>
                  <a:tcPr/>
                </a:tc>
                <a:tc gridSpan="2">
                  <a:txBody>
                    <a:bodyPr/>
                    <a:lstStyle/>
                    <a:p>
                      <a:pPr algn="ctr"/>
                      <a:r>
                        <a:rPr lang="ru-RU" dirty="0" smtClean="0"/>
                        <a:t>март</a:t>
                      </a:r>
                      <a:endParaRPr lang="ru-RU" dirty="0"/>
                    </a:p>
                  </a:txBody>
                  <a:tcPr>
                    <a:noFill/>
                  </a:tcPr>
                </a:tc>
                <a:tc hMerge="1">
                  <a:txBody>
                    <a:bodyPr/>
                    <a:lstStyle/>
                    <a:p>
                      <a:endParaRPr lang="ru-RU"/>
                    </a:p>
                  </a:txBody>
                  <a:tcPr/>
                </a:tc>
                <a:tc gridSpan="2">
                  <a:txBody>
                    <a:bodyPr/>
                    <a:lstStyle/>
                    <a:p>
                      <a:pPr algn="ctr"/>
                      <a:r>
                        <a:rPr lang="ru-RU" dirty="0" smtClean="0"/>
                        <a:t>апрель</a:t>
                      </a:r>
                      <a:endParaRPr lang="ru-RU" dirty="0"/>
                    </a:p>
                  </a:txBody>
                  <a:tcPr>
                    <a:noFill/>
                  </a:tcPr>
                </a:tc>
                <a:tc hMerge="1">
                  <a:txBody>
                    <a:bodyPr/>
                    <a:lstStyle/>
                    <a:p>
                      <a:endParaRPr lang="ru-RU"/>
                    </a:p>
                  </a:txBody>
                  <a:tcPr/>
                </a:tc>
                <a:tc gridSpan="2">
                  <a:txBody>
                    <a:bodyPr/>
                    <a:lstStyle/>
                    <a:p>
                      <a:pPr algn="ctr"/>
                      <a:r>
                        <a:rPr lang="ru-RU" dirty="0" smtClean="0"/>
                        <a:t>май</a:t>
                      </a:r>
                      <a:endParaRPr lang="ru-RU" dirty="0"/>
                    </a:p>
                  </a:txBody>
                  <a:tcPr>
                    <a:noFill/>
                  </a:tcPr>
                </a:tc>
                <a:tc hMerge="1">
                  <a:txBody>
                    <a:bodyPr/>
                    <a:lstStyle/>
                    <a:p>
                      <a:endParaRPr lang="ru-RU"/>
                    </a:p>
                  </a:txBody>
                  <a:tcPr/>
                </a:tc>
              </a:tr>
            </a:tbl>
          </a:graphicData>
        </a:graphic>
      </p:graphicFrame>
      <p:sp>
        <p:nvSpPr>
          <p:cNvPr id="25" name="Правая фигурная скобка 24"/>
          <p:cNvSpPr/>
          <p:nvPr/>
        </p:nvSpPr>
        <p:spPr>
          <a:xfrm rot="5400000">
            <a:off x="1035844" y="2393156"/>
            <a:ext cx="357188" cy="1857375"/>
          </a:xfrm>
          <a:prstGeom prst="rightBrace">
            <a:avLst>
              <a:gd name="adj1" fmla="val 43206"/>
              <a:gd name="adj2" fmla="val 50000"/>
            </a:avLst>
          </a:prstGeom>
          <a:ln w="38100">
            <a:solidFill>
              <a:srgbClr val="6600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6" name="Правая фигурная скобка 25"/>
          <p:cNvSpPr/>
          <p:nvPr/>
        </p:nvSpPr>
        <p:spPr>
          <a:xfrm rot="5400000">
            <a:off x="2867819" y="2477294"/>
            <a:ext cx="360363" cy="1692275"/>
          </a:xfrm>
          <a:prstGeom prst="rightBrace">
            <a:avLst>
              <a:gd name="adj1" fmla="val 43206"/>
              <a:gd name="adj2" fmla="val 50000"/>
            </a:avLst>
          </a:prstGeom>
          <a:ln w="38100">
            <a:solidFill>
              <a:srgbClr val="6600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7" name="Правая фигурная скобка 26"/>
          <p:cNvSpPr/>
          <p:nvPr/>
        </p:nvSpPr>
        <p:spPr>
          <a:xfrm rot="5400000">
            <a:off x="4973638" y="2151062"/>
            <a:ext cx="357188" cy="2341563"/>
          </a:xfrm>
          <a:prstGeom prst="rightBrace">
            <a:avLst>
              <a:gd name="adj1" fmla="val 43206"/>
              <a:gd name="adj2" fmla="val 50000"/>
            </a:avLst>
          </a:prstGeom>
          <a:ln w="38100">
            <a:solidFill>
              <a:srgbClr val="6600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8" name="Правая фигурная скобка 27"/>
          <p:cNvSpPr/>
          <p:nvPr/>
        </p:nvSpPr>
        <p:spPr>
          <a:xfrm rot="5400000">
            <a:off x="7242969" y="2313781"/>
            <a:ext cx="357188" cy="2016125"/>
          </a:xfrm>
          <a:prstGeom prst="rightBrace">
            <a:avLst>
              <a:gd name="adj1" fmla="val 43206"/>
              <a:gd name="adj2" fmla="val 50000"/>
            </a:avLst>
          </a:prstGeom>
          <a:ln w="38100">
            <a:solidFill>
              <a:srgbClr val="6600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9" name="Содержимое 5"/>
          <p:cNvSpPr txBox="1">
            <a:spLocks/>
          </p:cNvSpPr>
          <p:nvPr/>
        </p:nvSpPr>
        <p:spPr>
          <a:xfrm>
            <a:off x="360363" y="4286250"/>
            <a:ext cx="8423275" cy="2357438"/>
          </a:xfrm>
          <a:prstGeom prst="rect">
            <a:avLst/>
          </a:prstGeom>
          <a:solidFill>
            <a:schemeClr val="bg1">
              <a:lumMod val="95000"/>
            </a:schemeClr>
          </a:solidFill>
          <a:ln w="38100">
            <a:solidFill>
              <a:schemeClr val="bg1">
                <a:lumMod val="85000"/>
              </a:schemeClr>
            </a:solidFill>
          </a:ln>
        </p:spPr>
        <p:txBody>
          <a:bodyPr/>
          <a:lstStyle/>
          <a:p>
            <a:pPr eaLnBrk="0" hangingPunct="0">
              <a:lnSpc>
                <a:spcPct val="150000"/>
              </a:lnSpc>
              <a:spcBef>
                <a:spcPts val="0"/>
              </a:spcBef>
              <a:defRPr/>
            </a:pPr>
            <a:r>
              <a:rPr lang="ru-RU" sz="2400" kern="0" dirty="0">
                <a:latin typeface="Arial" pitchFamily="34" charset="0"/>
                <a:cs typeface="Arial" pitchFamily="34" charset="0"/>
              </a:rPr>
              <a:t>Первая половина сентября - невелика: организм приспосабливается. Октябрь - хорошая, но к концу четверти ученик устают. Аналогичная динамика наблюдается и в другие четверти.</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2"/>
          <p:cNvSpPr>
            <a:spLocks noChangeArrowheads="1"/>
          </p:cNvSpPr>
          <p:nvPr/>
        </p:nvSpPr>
        <p:spPr bwMode="auto">
          <a:xfrm>
            <a:off x="2286000" y="2413000"/>
            <a:ext cx="4572000" cy="369888"/>
          </a:xfrm>
          <a:prstGeom prst="rect">
            <a:avLst/>
          </a:prstGeom>
          <a:noFill/>
          <a:ln w="9525">
            <a:noFill/>
            <a:miter lim="800000"/>
            <a:headEnd/>
            <a:tailEnd/>
          </a:ln>
        </p:spPr>
        <p:txBody>
          <a:bodyPr>
            <a:spAutoFit/>
          </a:bodyPr>
          <a:lstStyle/>
          <a:p>
            <a:endParaRPr lang="ru-RU"/>
          </a:p>
        </p:txBody>
      </p:sp>
      <p:sp>
        <p:nvSpPr>
          <p:cNvPr id="2" name="Text Box 6"/>
          <p:cNvSpPr txBox="1">
            <a:spLocks noChangeArrowheads="1"/>
          </p:cNvSpPr>
          <p:nvPr/>
        </p:nvSpPr>
        <p:spPr bwMode="auto">
          <a:xfrm>
            <a:off x="900113" y="404813"/>
            <a:ext cx="7334250" cy="617537"/>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3200"/>
              <a:t>Режим дня</a:t>
            </a:r>
          </a:p>
        </p:txBody>
      </p:sp>
      <p:sp>
        <p:nvSpPr>
          <p:cNvPr id="5122" name="Text Box 3"/>
          <p:cNvSpPr txBox="1">
            <a:spLocks noChangeArrowheads="1"/>
          </p:cNvSpPr>
          <p:nvPr/>
        </p:nvSpPr>
        <p:spPr bwMode="auto">
          <a:xfrm>
            <a:off x="611188" y="1844675"/>
            <a:ext cx="7920037" cy="3195638"/>
          </a:xfrm>
          <a:prstGeom prst="rect">
            <a:avLst/>
          </a:prstGeom>
          <a:solidFill>
            <a:schemeClr val="bg1">
              <a:lumMod val="95000"/>
            </a:schemeClr>
          </a:solidFill>
          <a:ln w="9525">
            <a:noFill/>
            <a:miter lim="800000"/>
            <a:headEnd/>
            <a:tailEnd/>
          </a:ln>
        </p:spPr>
        <p:txBody>
          <a:bodyPr>
            <a:spAutoFit/>
          </a:bodyPr>
          <a:lstStyle/>
          <a:p>
            <a:r>
              <a:rPr lang="ru-RU" sz="2400"/>
              <a:t>Одним из видов биоритмов является режим дня, который вырабатывается с учётом возраста. При правильном режиме вырабатывается рефлекс на время. Поэтому систематизация повседневной деятельности во времени является одним из важнейших требований культуры умственный деятельности.</a:t>
            </a:r>
          </a:p>
          <a:p>
            <a:pPr>
              <a:spcBef>
                <a:spcPct val="50000"/>
              </a:spcBef>
            </a:pPr>
            <a:endParaRPr lang="ru-RU" sz="2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904875" y="285750"/>
            <a:ext cx="7334250" cy="584200"/>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spcBef>
                <a:spcPts val="0"/>
              </a:spcBef>
              <a:defRPr/>
            </a:pPr>
            <a:r>
              <a:rPr lang="ru-RU" sz="3200" dirty="0">
                <a:latin typeface="Arial" pitchFamily="34" charset="0"/>
                <a:cs typeface="Arial" pitchFamily="34" charset="0"/>
              </a:rPr>
              <a:t>Рекомендации: подъем</a:t>
            </a:r>
          </a:p>
        </p:txBody>
      </p:sp>
      <p:sp>
        <p:nvSpPr>
          <p:cNvPr id="6" name="Text Box 3"/>
          <p:cNvSpPr txBox="1">
            <a:spLocks noChangeArrowheads="1"/>
          </p:cNvSpPr>
          <p:nvPr/>
        </p:nvSpPr>
        <p:spPr bwMode="auto">
          <a:xfrm>
            <a:off x="1152525" y="1285875"/>
            <a:ext cx="6838950" cy="460375"/>
          </a:xfrm>
          <a:prstGeom prst="rect">
            <a:avLst/>
          </a:prstGeom>
          <a:solidFill>
            <a:schemeClr val="bg1">
              <a:lumMod val="95000"/>
            </a:schemeClr>
          </a:solidFill>
          <a:ln w="38100">
            <a:solidFill>
              <a:srgbClr val="660033"/>
            </a:solidFill>
            <a:miter lim="800000"/>
            <a:headEnd/>
            <a:tailEnd/>
          </a:ln>
        </p:spPr>
        <p:txBody>
          <a:bodyPr>
            <a:spAutoFit/>
          </a:bodyPr>
          <a:lstStyle/>
          <a:p>
            <a:pPr algn="ctr">
              <a:spcBef>
                <a:spcPct val="50000"/>
              </a:spcBef>
              <a:defRPr/>
            </a:pPr>
            <a:r>
              <a:rPr lang="ru-RU" sz="2400" dirty="0"/>
              <a:t>для поддержания высокой работоспособности</a:t>
            </a:r>
          </a:p>
        </p:txBody>
      </p:sp>
      <p:pic>
        <p:nvPicPr>
          <p:cNvPr id="8" name="Рисунок 7" descr="school21032.gif"/>
          <p:cNvPicPr>
            <a:picLocks noChangeAspect="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blip>
          <a:stretch>
            <a:fillRect/>
          </a:stretch>
        </p:blipFill>
        <p:spPr>
          <a:xfrm>
            <a:off x="6858016" y="4000504"/>
            <a:ext cx="2071702" cy="2330317"/>
          </a:xfrm>
          <a:prstGeom prst="rect">
            <a:avLst/>
          </a:prstGeom>
        </p:spPr>
      </p:pic>
      <p:sp>
        <p:nvSpPr>
          <p:cNvPr id="21509" name="Прямоугольник 9"/>
          <p:cNvSpPr>
            <a:spLocks noChangeArrowheads="1"/>
          </p:cNvSpPr>
          <p:nvPr/>
        </p:nvSpPr>
        <p:spPr bwMode="auto">
          <a:xfrm>
            <a:off x="500063" y="2000250"/>
            <a:ext cx="8215312" cy="830263"/>
          </a:xfrm>
          <a:prstGeom prst="rect">
            <a:avLst/>
          </a:prstGeom>
          <a:noFill/>
          <a:ln w="9525">
            <a:noFill/>
            <a:miter lim="800000"/>
            <a:headEnd/>
            <a:tailEnd/>
          </a:ln>
        </p:spPr>
        <p:txBody>
          <a:bodyPr>
            <a:spAutoFit/>
          </a:bodyPr>
          <a:lstStyle/>
          <a:p>
            <a:r>
              <a:rPr lang="ru-RU" sz="2400"/>
              <a:t>Вставать надо в одно и то же время, не позднее 7 часов.</a:t>
            </a:r>
          </a:p>
        </p:txBody>
      </p:sp>
      <p:sp>
        <p:nvSpPr>
          <p:cNvPr id="11" name="Прямоугольник 10"/>
          <p:cNvSpPr/>
          <p:nvPr/>
        </p:nvSpPr>
        <p:spPr>
          <a:xfrm>
            <a:off x="571500" y="3071813"/>
            <a:ext cx="6143625" cy="1938337"/>
          </a:xfrm>
          <a:prstGeom prst="rect">
            <a:avLst/>
          </a:prstGeom>
          <a:solidFill>
            <a:srgbClr val="F2F2F2"/>
          </a:solidFill>
          <a:ln w="38100">
            <a:solidFill>
              <a:schemeClr val="bg1">
                <a:lumMod val="85000"/>
              </a:schemeClr>
            </a:solidFill>
          </a:ln>
        </p:spPr>
        <p:txBody>
          <a:bodyPr>
            <a:spAutoFit/>
          </a:bodyPr>
          <a:lstStyle/>
          <a:p>
            <a:pPr>
              <a:defRPr/>
            </a:pPr>
            <a:r>
              <a:rPr lang="ru-RU" sz="2400" dirty="0"/>
              <a:t>Время подъема определяется тем, насколько быстро, четко, но и неторопливо школьник выполняет действия. От этого зависит время подъема: от 30-40 мин до 1-1,5 ч.</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900113" y="260350"/>
            <a:ext cx="7334250" cy="617538"/>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spcBef>
                <a:spcPts val="0"/>
              </a:spcBef>
              <a:defRPr/>
            </a:pPr>
            <a:r>
              <a:rPr lang="ru-RU" sz="3200" dirty="0">
                <a:latin typeface="Arial" pitchFamily="34" charset="0"/>
                <a:cs typeface="Arial" pitchFamily="34" charset="0"/>
              </a:rPr>
              <a:t>Рекомендации: подъем</a:t>
            </a:r>
          </a:p>
        </p:txBody>
      </p:sp>
      <p:sp>
        <p:nvSpPr>
          <p:cNvPr id="22531" name="Text Box 3"/>
          <p:cNvSpPr txBox="1">
            <a:spLocks noChangeArrowheads="1"/>
          </p:cNvSpPr>
          <p:nvPr/>
        </p:nvSpPr>
        <p:spPr bwMode="auto">
          <a:xfrm>
            <a:off x="1152525" y="1285875"/>
            <a:ext cx="6838950" cy="460375"/>
          </a:xfrm>
          <a:prstGeom prst="rect">
            <a:avLst/>
          </a:prstGeom>
          <a:solidFill>
            <a:srgbClr val="92D050">
              <a:alpha val="43921"/>
            </a:srgbClr>
          </a:solidFill>
          <a:ln w="38100">
            <a:solidFill>
              <a:srgbClr val="660033"/>
            </a:solidFill>
            <a:miter lim="800000"/>
            <a:headEnd/>
            <a:tailEnd/>
          </a:ln>
        </p:spPr>
        <p:txBody>
          <a:bodyPr>
            <a:spAutoFit/>
          </a:bodyPr>
          <a:lstStyle/>
          <a:p>
            <a:pPr algn="ctr">
              <a:spcBef>
                <a:spcPct val="50000"/>
              </a:spcBef>
            </a:pPr>
            <a:r>
              <a:rPr lang="ru-RU" sz="2400"/>
              <a:t>дополнительно</a:t>
            </a:r>
          </a:p>
        </p:txBody>
      </p:sp>
      <p:sp>
        <p:nvSpPr>
          <p:cNvPr id="8" name="Правая фигурная скобка 7"/>
          <p:cNvSpPr/>
          <p:nvPr/>
        </p:nvSpPr>
        <p:spPr>
          <a:xfrm rot="10800000">
            <a:off x="785813" y="2151063"/>
            <a:ext cx="357187" cy="3813175"/>
          </a:xfrm>
          <a:prstGeom prst="rightBrace">
            <a:avLst>
              <a:gd name="adj1" fmla="val 43206"/>
              <a:gd name="adj2" fmla="val 50000"/>
            </a:avLst>
          </a:prstGeom>
          <a:ln w="38100">
            <a:solidFill>
              <a:srgbClr val="6600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2533" name="Text Box 3"/>
          <p:cNvSpPr txBox="1">
            <a:spLocks noChangeArrowheads="1"/>
          </p:cNvSpPr>
          <p:nvPr/>
        </p:nvSpPr>
        <p:spPr bwMode="auto">
          <a:xfrm rot="-5400000">
            <a:off x="-834231" y="3826669"/>
            <a:ext cx="2844800" cy="461962"/>
          </a:xfrm>
          <a:prstGeom prst="rect">
            <a:avLst/>
          </a:prstGeom>
          <a:noFill/>
          <a:ln w="38100">
            <a:noFill/>
            <a:miter lim="800000"/>
            <a:headEnd/>
            <a:tailEnd/>
          </a:ln>
        </p:spPr>
        <p:txBody>
          <a:bodyPr>
            <a:spAutoFit/>
          </a:bodyPr>
          <a:lstStyle/>
          <a:p>
            <a:pPr algn="ctr">
              <a:spcBef>
                <a:spcPct val="50000"/>
              </a:spcBef>
            </a:pPr>
            <a:r>
              <a:rPr lang="ru-RU" sz="2400"/>
              <a:t>Каждый день</a:t>
            </a:r>
          </a:p>
        </p:txBody>
      </p:sp>
      <p:grpSp>
        <p:nvGrpSpPr>
          <p:cNvPr id="22534" name="Группа 16"/>
          <p:cNvGrpSpPr>
            <a:grpSpLocks/>
          </p:cNvGrpSpPr>
          <p:nvPr/>
        </p:nvGrpSpPr>
        <p:grpSpPr bwMode="auto">
          <a:xfrm>
            <a:off x="1411288" y="2112963"/>
            <a:ext cx="7199312" cy="3889375"/>
            <a:chOff x="1410868" y="2155407"/>
            <a:chExt cx="7200000" cy="3888281"/>
          </a:xfrm>
        </p:grpSpPr>
        <p:sp>
          <p:nvSpPr>
            <p:cNvPr id="10" name="Text Box 3"/>
            <p:cNvSpPr txBox="1">
              <a:spLocks noChangeArrowheads="1"/>
            </p:cNvSpPr>
            <p:nvPr/>
          </p:nvSpPr>
          <p:spPr bwMode="auto">
            <a:xfrm>
              <a:off x="1410868" y="2155407"/>
              <a:ext cx="7200000" cy="399937"/>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defRPr/>
              </a:pPr>
              <a:r>
                <a:rPr lang="ru-RU" sz="2000" dirty="0">
                  <a:solidFill>
                    <a:srgbClr val="FF0000"/>
                  </a:solidFill>
                  <a:sym typeface="Symbol"/>
                </a:rPr>
                <a:t></a:t>
              </a:r>
              <a:r>
                <a:rPr lang="ru-RU" sz="2000" dirty="0"/>
                <a:t>начинать день с утренней зарядки</a:t>
              </a:r>
            </a:p>
          </p:txBody>
        </p:sp>
        <p:sp>
          <p:nvSpPr>
            <p:cNvPr id="11" name="Text Box 3"/>
            <p:cNvSpPr txBox="1">
              <a:spLocks noChangeArrowheads="1"/>
            </p:cNvSpPr>
            <p:nvPr/>
          </p:nvSpPr>
          <p:spPr bwMode="auto">
            <a:xfrm>
              <a:off x="1410868" y="2729920"/>
              <a:ext cx="7200000" cy="707826"/>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defRPr/>
              </a:pPr>
              <a:r>
                <a:rPr lang="ru-RU" sz="2000" dirty="0">
                  <a:solidFill>
                    <a:srgbClr val="FF0000"/>
                  </a:solidFill>
                  <a:sym typeface="Symbol"/>
                </a:rPr>
                <a:t> </a:t>
              </a:r>
              <a:r>
                <a:rPr lang="ru-RU" sz="2000" dirty="0"/>
                <a:t>не следует включать в зарядку упражнения , требующие большой физической силы и выносливости</a:t>
              </a:r>
            </a:p>
          </p:txBody>
        </p:sp>
        <p:sp>
          <p:nvSpPr>
            <p:cNvPr id="12" name="Text Box 3"/>
            <p:cNvSpPr txBox="1">
              <a:spLocks noChangeArrowheads="1"/>
            </p:cNvSpPr>
            <p:nvPr/>
          </p:nvSpPr>
          <p:spPr bwMode="auto">
            <a:xfrm>
              <a:off x="1410868" y="3612322"/>
              <a:ext cx="7200000" cy="707826"/>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defRPr/>
              </a:pPr>
              <a:r>
                <a:rPr lang="ru-RU" sz="2000" dirty="0">
                  <a:solidFill>
                    <a:srgbClr val="FF0000"/>
                  </a:solidFill>
                  <a:sym typeface="Symbol"/>
                </a:rPr>
                <a:t> </a:t>
              </a:r>
              <a:r>
                <a:rPr lang="ru-RU" sz="2000" dirty="0"/>
                <a:t>очень важно умываться, принимать душ утром и вечером</a:t>
              </a:r>
            </a:p>
          </p:txBody>
        </p:sp>
        <p:sp>
          <p:nvSpPr>
            <p:cNvPr id="13" name="Text Box 3"/>
            <p:cNvSpPr txBox="1">
              <a:spLocks noChangeArrowheads="1"/>
            </p:cNvSpPr>
            <p:nvPr/>
          </p:nvSpPr>
          <p:spPr bwMode="auto">
            <a:xfrm>
              <a:off x="1410868" y="4494724"/>
              <a:ext cx="7200000" cy="434853"/>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pPr>
              <a:r>
                <a:rPr lang="ru-RU" sz="2000">
                  <a:solidFill>
                    <a:srgbClr val="FF0000"/>
                  </a:solidFill>
                  <a:sym typeface="Symbol" pitchFamily="18" charset="2"/>
                </a:rPr>
                <a:t> </a:t>
              </a:r>
              <a:r>
                <a:rPr lang="ru-RU" sz="2000"/>
                <a:t>каждый человек в семье должен иметь свою щётку</a:t>
              </a:r>
            </a:p>
          </p:txBody>
        </p:sp>
        <p:sp>
          <p:nvSpPr>
            <p:cNvPr id="14" name="Text Box 3"/>
            <p:cNvSpPr txBox="1">
              <a:spLocks noChangeArrowheads="1"/>
            </p:cNvSpPr>
            <p:nvPr/>
          </p:nvSpPr>
          <p:spPr bwMode="auto">
            <a:xfrm>
              <a:off x="1410868" y="5069237"/>
              <a:ext cx="7200000" cy="399937"/>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defRPr/>
              </a:pPr>
              <a:r>
                <a:rPr lang="ru-RU" sz="2000" dirty="0">
                  <a:solidFill>
                    <a:srgbClr val="FF0000"/>
                  </a:solidFill>
                  <a:sym typeface="Symbol"/>
                </a:rPr>
                <a:t> </a:t>
              </a:r>
              <a:r>
                <a:rPr lang="ru-RU" sz="2000" dirty="0"/>
                <a:t>зубы надо чистить каждый день, утром и вечером</a:t>
              </a:r>
            </a:p>
          </p:txBody>
        </p:sp>
        <p:sp>
          <p:nvSpPr>
            <p:cNvPr id="15" name="Text Box 3"/>
            <p:cNvSpPr txBox="1">
              <a:spLocks noChangeArrowheads="1"/>
            </p:cNvSpPr>
            <p:nvPr/>
          </p:nvSpPr>
          <p:spPr bwMode="auto">
            <a:xfrm>
              <a:off x="1410868" y="5643751"/>
              <a:ext cx="7200000" cy="399937"/>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defRPr/>
              </a:pPr>
              <a:r>
                <a:rPr lang="ru-RU" sz="2000" dirty="0">
                  <a:solidFill>
                    <a:srgbClr val="FF0000"/>
                  </a:solidFill>
                  <a:sym typeface="Symbol"/>
                </a:rPr>
                <a:t> </a:t>
              </a:r>
              <a:r>
                <a:rPr lang="ru-RU" sz="2000" dirty="0"/>
                <a:t>одежда должна соответствовать погоде</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Группа 11"/>
          <p:cNvGrpSpPr/>
          <p:nvPr/>
        </p:nvGrpSpPr>
        <p:grpSpPr>
          <a:xfrm>
            <a:off x="0" y="0"/>
            <a:ext cx="9144000" cy="6858000"/>
            <a:chOff x="0" y="0"/>
            <a:chExt cx="9144000" cy="6858000"/>
          </a:xfrm>
        </p:grpSpPr>
        <p:pic>
          <p:nvPicPr>
            <p:cNvPr id="13" name="Picture 8" descr="фон акриловая краска"/>
            <p:cNvPicPr>
              <a:picLocks noChangeAspect="1" noChangeArrowheads="1"/>
            </p:cNvPicPr>
            <p:nvPr/>
          </p:nvPicPr>
          <p:blipFill>
            <a:blip r:embed="rId2" cstate="print">
              <a:clrChange>
                <a:clrFrom>
                  <a:srgbClr val="FFFFFF"/>
                </a:clrFrom>
                <a:clrTo>
                  <a:srgbClr val="FFFFFF">
                    <a:alpha val="0"/>
                  </a:srgbClr>
                </a:clrTo>
              </a:clrChange>
              <a:grayscl/>
            </a:blip>
            <a:srcRect/>
            <a:stretch>
              <a:fillRect/>
            </a:stretch>
          </p:blipFill>
          <p:spPr bwMode="auto">
            <a:xfrm>
              <a:off x="3238500" y="0"/>
              <a:ext cx="5905500" cy="5457825"/>
            </a:xfrm>
            <a:prstGeom prst="rect">
              <a:avLst/>
            </a:prstGeom>
            <a:noFill/>
          </p:spPr>
        </p:pic>
        <p:pic>
          <p:nvPicPr>
            <p:cNvPr id="14" name="Picture 2" descr="Различные цвета акрила"/>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3238500" y="1924050"/>
              <a:ext cx="5905500" cy="4933950"/>
            </a:xfrm>
            <a:prstGeom prst="rect">
              <a:avLst/>
            </a:prstGeom>
            <a:noFill/>
          </p:spPr>
        </p:pic>
        <p:pic>
          <p:nvPicPr>
            <p:cNvPr id="15" name="Picture 4" descr="Разноцветный акрил"/>
            <p:cNvPicPr>
              <a:picLocks noChangeAspect="1" noChangeArrowheads="1"/>
            </p:cNvPicPr>
            <p:nvPr/>
          </p:nvPicPr>
          <p:blipFill>
            <a:blip r:embed="rId4" cstate="print">
              <a:clrChange>
                <a:clrFrom>
                  <a:srgbClr val="FFFFFF"/>
                </a:clrFrom>
                <a:clrTo>
                  <a:srgbClr val="FFFFFF">
                    <a:alpha val="0"/>
                  </a:srgbClr>
                </a:clrTo>
              </a:clrChange>
              <a:grayscl/>
            </a:blip>
            <a:srcRect/>
            <a:stretch>
              <a:fillRect/>
            </a:stretch>
          </p:blipFill>
          <p:spPr bwMode="auto">
            <a:xfrm flipV="1">
              <a:off x="0" y="0"/>
              <a:ext cx="5905500" cy="5486400"/>
            </a:xfrm>
            <a:prstGeom prst="rect">
              <a:avLst/>
            </a:prstGeom>
            <a:noFill/>
          </p:spPr>
        </p:pic>
        <p:pic>
          <p:nvPicPr>
            <p:cNvPr id="16" name="Picture 6" descr="Желтый акрил"/>
            <p:cNvPicPr>
              <a:picLocks noChangeAspect="1" noChangeArrowheads="1"/>
            </p:cNvPicPr>
            <p:nvPr/>
          </p:nvPicPr>
          <p:blipFill>
            <a:blip r:embed="rId5" cstate="print">
              <a:clrChange>
                <a:clrFrom>
                  <a:srgbClr val="FEFEFE"/>
                </a:clrFrom>
                <a:clrTo>
                  <a:srgbClr val="FEFEFE">
                    <a:alpha val="0"/>
                  </a:srgbClr>
                </a:clrTo>
              </a:clrChange>
              <a:grayscl/>
            </a:blip>
            <a:srcRect/>
            <a:stretch>
              <a:fillRect/>
            </a:stretch>
          </p:blipFill>
          <p:spPr bwMode="auto">
            <a:xfrm rot="10800000">
              <a:off x="0" y="1257299"/>
              <a:ext cx="5905500" cy="5600701"/>
            </a:xfrm>
            <a:prstGeom prst="rect">
              <a:avLst/>
            </a:prstGeom>
            <a:noFill/>
          </p:spPr>
        </p:pic>
      </p:grpSp>
      <p:sp>
        <p:nvSpPr>
          <p:cNvPr id="8" name="Прямоугольник 7"/>
          <p:cNvSpPr/>
          <p:nvPr/>
        </p:nvSpPr>
        <p:spPr>
          <a:xfrm>
            <a:off x="285720" y="178571"/>
            <a:ext cx="8572560" cy="650085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143108" y="2928934"/>
            <a:ext cx="4857784" cy="371477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 Box 6"/>
          <p:cNvSpPr txBox="1">
            <a:spLocks noChangeArrowheads="1"/>
          </p:cNvSpPr>
          <p:nvPr/>
        </p:nvSpPr>
        <p:spPr bwMode="auto">
          <a:xfrm>
            <a:off x="900113" y="333375"/>
            <a:ext cx="7334250" cy="617538"/>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3200"/>
              <a:t>Цель работы</a:t>
            </a:r>
          </a:p>
        </p:txBody>
      </p:sp>
      <p:sp>
        <p:nvSpPr>
          <p:cNvPr id="9" name="Text Box 3"/>
          <p:cNvSpPr txBox="1">
            <a:spLocks noChangeArrowheads="1"/>
          </p:cNvSpPr>
          <p:nvPr/>
        </p:nvSpPr>
        <p:spPr bwMode="auto">
          <a:xfrm>
            <a:off x="714348" y="1571612"/>
            <a:ext cx="7920037" cy="1187450"/>
          </a:xfrm>
          <a:prstGeom prst="rect">
            <a:avLst/>
          </a:prstGeom>
          <a:solidFill>
            <a:schemeClr val="bg1">
              <a:lumMod val="95000"/>
            </a:schemeClr>
          </a:solidFill>
          <a:ln w="9525">
            <a:noFill/>
            <a:miter lim="800000"/>
            <a:headEnd/>
            <a:tailEnd/>
          </a:ln>
        </p:spPr>
        <p:txBody>
          <a:bodyPr>
            <a:spAutoFit/>
          </a:bodyPr>
          <a:lstStyle/>
          <a:p>
            <a:r>
              <a:rPr lang="ru-RU" sz="2400"/>
              <a:t>Формирование понимания гигиены умственного труда, режима труда и отдыха.</a:t>
            </a:r>
          </a:p>
          <a:p>
            <a:endParaRPr lang="ru-RU" sz="2400"/>
          </a:p>
        </p:txBody>
      </p:sp>
      <p:pic>
        <p:nvPicPr>
          <p:cNvPr id="73732" name="Picture 4" descr="304 Расширенная коллекция картинок от ayelet-keshet (Показать 163 до 243) - ClipartLogo.com"/>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2424227" y="2500306"/>
            <a:ext cx="4295546" cy="401029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904875" y="285750"/>
            <a:ext cx="7334250" cy="1077913"/>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spcBef>
                <a:spcPts val="0"/>
              </a:spcBef>
              <a:defRPr/>
            </a:pPr>
            <a:r>
              <a:rPr lang="ru-RU" sz="3200" dirty="0">
                <a:latin typeface="Arial" pitchFamily="34" charset="0"/>
                <a:cs typeface="Arial" pitchFamily="34" charset="0"/>
              </a:rPr>
              <a:t>Эффективная организация умственного труда</a:t>
            </a:r>
          </a:p>
        </p:txBody>
      </p:sp>
      <p:sp>
        <p:nvSpPr>
          <p:cNvPr id="23555" name="Text Box 3"/>
          <p:cNvSpPr txBox="1">
            <a:spLocks noChangeArrowheads="1"/>
          </p:cNvSpPr>
          <p:nvPr/>
        </p:nvSpPr>
        <p:spPr bwMode="auto">
          <a:xfrm>
            <a:off x="1152525" y="1643063"/>
            <a:ext cx="6838950" cy="460375"/>
          </a:xfrm>
          <a:prstGeom prst="rect">
            <a:avLst/>
          </a:prstGeom>
          <a:solidFill>
            <a:srgbClr val="92D050">
              <a:alpha val="43921"/>
            </a:srgbClr>
          </a:solidFill>
          <a:ln w="38100">
            <a:solidFill>
              <a:srgbClr val="660033"/>
            </a:solidFill>
            <a:miter lim="800000"/>
            <a:headEnd/>
            <a:tailEnd/>
          </a:ln>
        </p:spPr>
        <p:txBody>
          <a:bodyPr>
            <a:spAutoFit/>
          </a:bodyPr>
          <a:lstStyle/>
          <a:p>
            <a:pPr algn="ctr">
              <a:spcBef>
                <a:spcPct val="50000"/>
              </a:spcBef>
            </a:pPr>
            <a:r>
              <a:rPr lang="ru-RU" sz="2400"/>
              <a:t>соблюдение условий</a:t>
            </a:r>
          </a:p>
        </p:txBody>
      </p:sp>
      <p:sp>
        <p:nvSpPr>
          <p:cNvPr id="9" name="Text Box 3"/>
          <p:cNvSpPr txBox="1">
            <a:spLocks noChangeArrowheads="1"/>
          </p:cNvSpPr>
          <p:nvPr/>
        </p:nvSpPr>
        <p:spPr bwMode="auto">
          <a:xfrm>
            <a:off x="619125" y="2428875"/>
            <a:ext cx="7954963" cy="468313"/>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defRPr/>
            </a:pPr>
            <a:r>
              <a:rPr lang="ru-RU" dirty="0"/>
              <a:t>1.Систематичность в работе, умение распределять её равномерно. </a:t>
            </a:r>
          </a:p>
          <a:p>
            <a:pPr>
              <a:spcBef>
                <a:spcPct val="50000"/>
              </a:spcBef>
              <a:defRPr/>
            </a:pPr>
            <a:endParaRPr lang="ru-RU" dirty="0"/>
          </a:p>
        </p:txBody>
      </p:sp>
      <p:sp>
        <p:nvSpPr>
          <p:cNvPr id="10" name="Text Box 3"/>
          <p:cNvSpPr txBox="1">
            <a:spLocks noChangeArrowheads="1"/>
          </p:cNvSpPr>
          <p:nvPr/>
        </p:nvSpPr>
        <p:spPr bwMode="auto">
          <a:xfrm>
            <a:off x="619125" y="3021013"/>
            <a:ext cx="7954963" cy="720725"/>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defRPr/>
            </a:pPr>
            <a:r>
              <a:rPr lang="ru-RU" dirty="0"/>
              <a:t>2.Чёткое планирование работы, предусматривающее логическую связь всех этапов деятельности и стратегию решения поставленных задач.</a:t>
            </a:r>
          </a:p>
          <a:p>
            <a:pPr>
              <a:spcBef>
                <a:spcPct val="50000"/>
              </a:spcBef>
              <a:defRPr/>
            </a:pPr>
            <a:endParaRPr lang="ru-RU" dirty="0"/>
          </a:p>
        </p:txBody>
      </p:sp>
      <p:sp>
        <p:nvSpPr>
          <p:cNvPr id="11" name="Text Box 3"/>
          <p:cNvSpPr txBox="1">
            <a:spLocks noChangeArrowheads="1"/>
          </p:cNvSpPr>
          <p:nvPr/>
        </p:nvSpPr>
        <p:spPr bwMode="auto">
          <a:xfrm>
            <a:off x="619125" y="3865563"/>
            <a:ext cx="7954963" cy="647700"/>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defRPr/>
            </a:pPr>
            <a:r>
              <a:rPr lang="ru-RU" dirty="0"/>
              <a:t>3.Постепенное втягивание в работу, начиная с рассмотрения лёгких вопросов, переходя к более трудным.</a:t>
            </a:r>
          </a:p>
          <a:p>
            <a:pPr>
              <a:spcBef>
                <a:spcPct val="50000"/>
              </a:spcBef>
              <a:defRPr/>
            </a:pPr>
            <a:endParaRPr lang="ru-RU" dirty="0"/>
          </a:p>
        </p:txBody>
      </p:sp>
      <p:sp>
        <p:nvSpPr>
          <p:cNvPr id="12" name="Text Box 3"/>
          <p:cNvSpPr txBox="1">
            <a:spLocks noChangeArrowheads="1"/>
          </p:cNvSpPr>
          <p:nvPr/>
        </p:nvSpPr>
        <p:spPr bwMode="auto">
          <a:xfrm>
            <a:off x="619125" y="4637088"/>
            <a:ext cx="7954963" cy="396875"/>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defRPr/>
            </a:pPr>
            <a:r>
              <a:rPr lang="ru-RU" dirty="0"/>
              <a:t>4.Устойчивый порядок на рабочем месте и вокруг него.</a:t>
            </a:r>
          </a:p>
          <a:p>
            <a:pPr>
              <a:spcBef>
                <a:spcPct val="50000"/>
              </a:spcBef>
              <a:defRPr/>
            </a:pPr>
            <a:endParaRPr lang="ru-RU" dirty="0"/>
          </a:p>
        </p:txBody>
      </p:sp>
      <p:sp>
        <p:nvSpPr>
          <p:cNvPr id="13" name="Text Box 3"/>
          <p:cNvSpPr txBox="1">
            <a:spLocks noChangeArrowheads="1"/>
          </p:cNvSpPr>
          <p:nvPr/>
        </p:nvSpPr>
        <p:spPr bwMode="auto">
          <a:xfrm>
            <a:off x="619125" y="5157788"/>
            <a:ext cx="7954963" cy="576262"/>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defRPr/>
            </a:pPr>
            <a:r>
              <a:rPr lang="ru-RU" dirty="0"/>
              <a:t>5.Обеспечение гигиенических условий( свежий воздух, нормальная температура, освещение).</a:t>
            </a:r>
          </a:p>
          <a:p>
            <a:pPr>
              <a:spcBef>
                <a:spcPct val="50000"/>
              </a:spcBef>
              <a:defRPr/>
            </a:pPr>
            <a:endParaRPr lang="ru-RU" dirty="0"/>
          </a:p>
        </p:txBody>
      </p:sp>
      <p:sp>
        <p:nvSpPr>
          <p:cNvPr id="15" name="Text Box 3"/>
          <p:cNvSpPr txBox="1">
            <a:spLocks noChangeArrowheads="1"/>
          </p:cNvSpPr>
          <p:nvPr/>
        </p:nvSpPr>
        <p:spPr bwMode="auto">
          <a:xfrm>
            <a:off x="619125" y="5857875"/>
            <a:ext cx="7954963" cy="647700"/>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defRPr/>
            </a:pPr>
            <a:r>
              <a:rPr lang="ru-RU" dirty="0">
                <a:solidFill>
                  <a:srgbClr val="000000"/>
                </a:solidFill>
              </a:rPr>
              <a:t>6.По мере возможности следует отказываться от употребления всевозможных искусственных стимуляторов.</a:t>
            </a:r>
          </a:p>
          <a:p>
            <a:pPr>
              <a:spcBef>
                <a:spcPct val="50000"/>
              </a:spcBef>
              <a:defRPr/>
            </a:pPr>
            <a:endParaRPr lang="ru-RU" dirty="0"/>
          </a:p>
          <a:p>
            <a:pPr>
              <a:spcBef>
                <a:spcPct val="50000"/>
              </a:spcBef>
              <a:defRPr/>
            </a:pP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фон акриловая краска"/>
          <p:cNvPicPr>
            <a:picLocks noChangeAspect="1" noChangeArrowheads="1"/>
          </p:cNvPicPr>
          <p:nvPr/>
        </p:nvPicPr>
        <p:blipFill>
          <a:blip r:embed="rId2" cstate="print">
            <a:clrChange>
              <a:clrFrom>
                <a:srgbClr val="FFFFFF"/>
              </a:clrFrom>
              <a:clrTo>
                <a:srgbClr val="FFFFFF">
                  <a:alpha val="0"/>
                </a:srgbClr>
              </a:clrTo>
            </a:clrChange>
            <a:grayscl/>
          </a:blip>
          <a:srcRect/>
          <a:stretch>
            <a:fillRect/>
          </a:stretch>
        </p:blipFill>
        <p:spPr bwMode="auto">
          <a:xfrm>
            <a:off x="3238500" y="0"/>
            <a:ext cx="5905500" cy="5457825"/>
          </a:xfrm>
          <a:prstGeom prst="rect">
            <a:avLst/>
          </a:prstGeom>
          <a:noFill/>
        </p:spPr>
      </p:pic>
      <p:pic>
        <p:nvPicPr>
          <p:cNvPr id="1026" name="Picture 2" descr="Различные цвета акрила"/>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3238500" y="1924050"/>
            <a:ext cx="5905500" cy="4933950"/>
          </a:xfrm>
          <a:prstGeom prst="rect">
            <a:avLst/>
          </a:prstGeom>
          <a:noFill/>
        </p:spPr>
      </p:pic>
      <p:pic>
        <p:nvPicPr>
          <p:cNvPr id="1028" name="Picture 4" descr="Разноцветный акрил"/>
          <p:cNvPicPr>
            <a:picLocks noChangeAspect="1" noChangeArrowheads="1"/>
          </p:cNvPicPr>
          <p:nvPr/>
        </p:nvPicPr>
        <p:blipFill>
          <a:blip r:embed="rId4" cstate="print">
            <a:clrChange>
              <a:clrFrom>
                <a:srgbClr val="FFFFFF"/>
              </a:clrFrom>
              <a:clrTo>
                <a:srgbClr val="FFFFFF">
                  <a:alpha val="0"/>
                </a:srgbClr>
              </a:clrTo>
            </a:clrChange>
            <a:grayscl/>
          </a:blip>
          <a:srcRect/>
          <a:stretch>
            <a:fillRect/>
          </a:stretch>
        </p:blipFill>
        <p:spPr bwMode="auto">
          <a:xfrm flipV="1">
            <a:off x="0" y="0"/>
            <a:ext cx="5905500" cy="5486400"/>
          </a:xfrm>
          <a:prstGeom prst="rect">
            <a:avLst/>
          </a:prstGeom>
          <a:noFill/>
        </p:spPr>
      </p:pic>
      <p:pic>
        <p:nvPicPr>
          <p:cNvPr id="1030" name="Picture 6" descr="Желтый акрил"/>
          <p:cNvPicPr>
            <a:picLocks noChangeAspect="1" noChangeArrowheads="1"/>
          </p:cNvPicPr>
          <p:nvPr/>
        </p:nvPicPr>
        <p:blipFill>
          <a:blip r:embed="rId5" cstate="print">
            <a:clrChange>
              <a:clrFrom>
                <a:srgbClr val="FEFEFE"/>
              </a:clrFrom>
              <a:clrTo>
                <a:srgbClr val="FEFEFE">
                  <a:alpha val="0"/>
                </a:srgbClr>
              </a:clrTo>
            </a:clrChange>
            <a:grayscl/>
          </a:blip>
          <a:srcRect/>
          <a:stretch>
            <a:fillRect/>
          </a:stretch>
        </p:blipFill>
        <p:spPr bwMode="auto">
          <a:xfrm rot="10800000">
            <a:off x="0" y="1257299"/>
            <a:ext cx="5905500" cy="5600701"/>
          </a:xfrm>
          <a:prstGeom prst="rect">
            <a:avLst/>
          </a:prstGeom>
          <a:noFill/>
        </p:spPr>
      </p:pic>
      <p:sp>
        <p:nvSpPr>
          <p:cNvPr id="7" name="Заголовок 6"/>
          <p:cNvSpPr>
            <a:spLocks noGrp="1"/>
          </p:cNvSpPr>
          <p:nvPr>
            <p:ph type="title"/>
          </p:nvPr>
        </p:nvSpPr>
        <p:spPr>
          <a:solidFill>
            <a:schemeClr val="tx1">
              <a:lumMod val="65000"/>
              <a:lumOff val="35000"/>
            </a:schemeClr>
          </a:solidFill>
        </p:spPr>
        <p:txBody>
          <a:bodyPr/>
          <a:lstStyle/>
          <a:p>
            <a:endParaRPr lang="ru-RU" dirty="0"/>
          </a:p>
        </p:txBody>
      </p:sp>
      <p:sp>
        <p:nvSpPr>
          <p:cNvPr id="9" name="Содержимое 8"/>
          <p:cNvSpPr>
            <a:spLocks noGrp="1"/>
          </p:cNvSpPr>
          <p:nvPr>
            <p:ph sz="half" idx="1"/>
          </p:nvPr>
        </p:nvSpPr>
        <p:spPr>
          <a:xfrm>
            <a:off x="457200" y="1600199"/>
            <a:ext cx="4038600" cy="5112000"/>
          </a:xfrm>
          <a:solidFill>
            <a:schemeClr val="tx1">
              <a:lumMod val="65000"/>
              <a:lumOff val="35000"/>
            </a:schemeClr>
          </a:solidFill>
        </p:spPr>
        <p:txBody>
          <a:bodyPr/>
          <a:lstStyle/>
          <a:p>
            <a:pPr indent="0">
              <a:spcBef>
                <a:spcPts val="0"/>
              </a:spcBef>
              <a:buNone/>
            </a:pPr>
            <a:r>
              <a:rPr lang="ru-RU" dirty="0" smtClean="0">
                <a:solidFill>
                  <a:schemeClr val="bg1"/>
                </a:solidFill>
              </a:rPr>
              <a:t>Перегрузки становятся для учеников тяжёлой ношей, и организм ребёнка подаёт сигналы бедствия. Возникают неполадки в нервной системе.</a:t>
            </a:r>
          </a:p>
          <a:p>
            <a:endParaRPr lang="ru-RU" dirty="0"/>
          </a:p>
        </p:txBody>
      </p:sp>
      <p:sp>
        <p:nvSpPr>
          <p:cNvPr id="10" name="Содержимое 9"/>
          <p:cNvSpPr>
            <a:spLocks noGrp="1"/>
          </p:cNvSpPr>
          <p:nvPr>
            <p:ph sz="half" idx="2"/>
          </p:nvPr>
        </p:nvSpPr>
        <p:spPr>
          <a:xfrm>
            <a:off x="4648200" y="1600199"/>
            <a:ext cx="4038600" cy="5112000"/>
          </a:xfrm>
          <a:solidFill>
            <a:schemeClr val="tx1">
              <a:lumMod val="65000"/>
              <a:lumOff val="35000"/>
            </a:schemeClr>
          </a:solidFill>
        </p:spPr>
        <p:txBody>
          <a:bodyPr/>
          <a:lstStyle/>
          <a:p>
            <a:endParaRPr lang="ru-RU" dirty="0"/>
          </a:p>
        </p:txBody>
      </p:sp>
      <p:pic>
        <p:nvPicPr>
          <p:cNvPr id="11" name="Picture 5" descr="Дисграфия у школьника глазами мамы. : LiveInternet - Российский Сервис Онлайн-Дневников"/>
          <p:cNvPicPr>
            <a:picLocks noChangeAspect="1" noChangeArrowheads="1"/>
          </p:cNvPicPr>
          <p:nvPr/>
        </p:nvPicPr>
        <p:blipFill>
          <a:blip r:embed="rId6" cstate="print"/>
          <a:stretch>
            <a:fillRect/>
          </a:stretch>
        </p:blipFill>
        <p:spPr bwMode="auto">
          <a:xfrm rot="21296145">
            <a:off x="5091922" y="3980646"/>
            <a:ext cx="2884324" cy="2196000"/>
          </a:xfrm>
          <a:prstGeom prst="rect">
            <a:avLst/>
          </a:prstGeom>
          <a:noFill/>
          <a:ln w="28575">
            <a:solidFill>
              <a:srgbClr val="C00000"/>
            </a:solidFill>
          </a:ln>
        </p:spPr>
      </p:pic>
      <p:pic>
        <p:nvPicPr>
          <p:cNvPr id="12" name="Picture 7" descr="проблемы с домашним заданием Счастливы с детьми"/>
          <p:cNvPicPr>
            <a:picLocks noChangeAspect="1" noChangeArrowheads="1"/>
          </p:cNvPicPr>
          <p:nvPr/>
        </p:nvPicPr>
        <p:blipFill>
          <a:blip r:embed="rId7" cstate="print"/>
          <a:srcRect/>
          <a:stretch>
            <a:fillRect/>
          </a:stretch>
        </p:blipFill>
        <p:spPr bwMode="auto">
          <a:xfrm rot="274400">
            <a:off x="4857752" y="1643050"/>
            <a:ext cx="3245627" cy="2196000"/>
          </a:xfrm>
          <a:prstGeom prst="rect">
            <a:avLst/>
          </a:prstGeom>
          <a:noFill/>
          <a:ln w="28575">
            <a:solidFill>
              <a:srgbClr val="C00000"/>
            </a:solidFill>
          </a:ln>
        </p:spPr>
      </p:pic>
      <p:sp>
        <p:nvSpPr>
          <p:cNvPr id="13" name="Text Box 6"/>
          <p:cNvSpPr txBox="1">
            <a:spLocks noChangeArrowheads="1"/>
          </p:cNvSpPr>
          <p:nvPr/>
        </p:nvSpPr>
        <p:spPr bwMode="auto">
          <a:xfrm>
            <a:off x="904875" y="500042"/>
            <a:ext cx="7334250" cy="617538"/>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3200"/>
              <a:t>Под высоким напряжением</a:t>
            </a:r>
          </a:p>
        </p:txBody>
      </p:sp>
      <p:pic>
        <p:nvPicPr>
          <p:cNvPr id="96260" name="Picture 4" descr="Red Arrow Clip Art"/>
          <p:cNvPicPr>
            <a:picLocks noChangeAspect="1" noChangeArrowheads="1"/>
          </p:cNvPicPr>
          <p:nvPr/>
        </p:nvPicPr>
        <p:blipFill>
          <a:blip r:embed="rId8" cstate="print"/>
          <a:srcRect/>
          <a:stretch>
            <a:fillRect/>
          </a:stretch>
        </p:blipFill>
        <p:spPr bwMode="auto">
          <a:xfrm>
            <a:off x="3786182" y="3357562"/>
            <a:ext cx="1971675" cy="28384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900113" y="260350"/>
            <a:ext cx="7334250" cy="617538"/>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3200"/>
              <a:t>Как распределять учебную нагрузку</a:t>
            </a:r>
          </a:p>
        </p:txBody>
      </p:sp>
      <p:sp>
        <p:nvSpPr>
          <p:cNvPr id="5122" name="Text Box 3"/>
          <p:cNvSpPr txBox="1">
            <a:spLocks noChangeArrowheads="1"/>
          </p:cNvSpPr>
          <p:nvPr/>
        </p:nvSpPr>
        <p:spPr bwMode="auto">
          <a:xfrm>
            <a:off x="611188" y="1341438"/>
            <a:ext cx="7920037" cy="4484687"/>
          </a:xfrm>
          <a:prstGeom prst="rect">
            <a:avLst/>
          </a:prstGeom>
          <a:solidFill>
            <a:schemeClr val="bg1">
              <a:lumMod val="95000"/>
            </a:schemeClr>
          </a:solidFill>
          <a:ln w="9525">
            <a:noFill/>
            <a:miter lim="800000"/>
            <a:headEnd/>
            <a:tailEnd/>
          </a:ln>
        </p:spPr>
        <p:txBody>
          <a:bodyPr>
            <a:spAutoFit/>
          </a:bodyPr>
          <a:lstStyle/>
          <a:p>
            <a:pPr eaLnBrk="0" hangingPunct="0">
              <a:spcBef>
                <a:spcPct val="20000"/>
              </a:spcBef>
            </a:pPr>
            <a:r>
              <a:rPr lang="ru-RU"/>
              <a:t>Известно, что при правильно, с гигиенической точки зрения, составленном расписании уроков, наибольшая интенсивность нагрузки (количество баллов за день по сумме всех предметов) для учащихся старших классов должна приходится на вторник и (или) среду; для школьников младшего и среднего звена — на вторник и четверг при несколько облегченной среде. Плохо когда наибольшее суммарное число баллов за день приходится на крайние дни недели, или когда оно одинаково во все дни недели. Учитывая вышесказанное, распределение учебной нагрузки в течение недели должно строится таким образом, чтобы наибольший ее объем приходился на середину недели (когда работоспособность нарастает). В эти дни в школьное расписание следует включать либо наиболее трудные предметы, либо средние и легкие по трудности, но в большем количестве, чем в остальные дни. </a:t>
            </a:r>
          </a:p>
          <a:p>
            <a:pPr>
              <a:spcBef>
                <a:spcPct val="50000"/>
              </a:spcBef>
            </a:pPr>
            <a:endParaRPr lang="ru-RU" sz="2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9" name="Object 3"/>
          <p:cNvGraphicFramePr>
            <a:graphicFrameLocks noChangeAspect="1"/>
          </p:cNvGraphicFramePr>
          <p:nvPr>
            <p:ph sz="half" idx="4294967295"/>
          </p:nvPr>
        </p:nvGraphicFramePr>
        <p:xfrm>
          <a:off x="1835150" y="1103313"/>
          <a:ext cx="4897438" cy="2419350"/>
        </p:xfrm>
        <a:graphic>
          <a:graphicData uri="http://schemas.openxmlformats.org/presentationml/2006/ole">
            <p:oleObj spid="_x0000_s50179" name="Worksheet" r:id="rId3" imgW="6210337" imgH="3067013" progId="Excel.Sheet.8">
              <p:embed/>
            </p:oleObj>
          </a:graphicData>
        </a:graphic>
      </p:graphicFrame>
      <p:graphicFrame>
        <p:nvGraphicFramePr>
          <p:cNvPr id="50186" name="Object 10"/>
          <p:cNvGraphicFramePr>
            <a:graphicFrameLocks noChangeAspect="1"/>
          </p:cNvGraphicFramePr>
          <p:nvPr>
            <p:ph sz="half" idx="4294967295"/>
          </p:nvPr>
        </p:nvGraphicFramePr>
        <p:xfrm>
          <a:off x="1835150" y="4338638"/>
          <a:ext cx="4826000" cy="2519362"/>
        </p:xfrm>
        <a:graphic>
          <a:graphicData uri="http://schemas.openxmlformats.org/presentationml/2006/ole">
            <p:oleObj spid="_x0000_s50186" name="Диаграмма" r:id="rId4" imgW="6105457" imgH="3009810" progId="Excel.Sheet.8">
              <p:embed/>
            </p:oleObj>
          </a:graphicData>
        </a:graphic>
      </p:graphicFrame>
      <p:sp>
        <p:nvSpPr>
          <p:cNvPr id="3" name="Text Box 6"/>
          <p:cNvSpPr txBox="1">
            <a:spLocks noChangeArrowheads="1"/>
          </p:cNvSpPr>
          <p:nvPr/>
        </p:nvSpPr>
        <p:spPr bwMode="auto">
          <a:xfrm>
            <a:off x="827088" y="188913"/>
            <a:ext cx="7334250" cy="646331"/>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a:t>Шкала трудности учебных предметов для учеников 7-9 классов ГБОУ СОШ </a:t>
            </a:r>
            <a:r>
              <a:rPr lang="ru-RU" smtClean="0"/>
              <a:t>№ 1352</a:t>
            </a:r>
            <a:endParaRPr lang="ru-RU"/>
          </a:p>
        </p:txBody>
      </p:sp>
      <p:sp>
        <p:nvSpPr>
          <p:cNvPr id="2" name="Text Box 6"/>
          <p:cNvSpPr txBox="1">
            <a:spLocks noChangeArrowheads="1"/>
          </p:cNvSpPr>
          <p:nvPr/>
        </p:nvSpPr>
        <p:spPr bwMode="auto">
          <a:xfrm>
            <a:off x="900113" y="3573463"/>
            <a:ext cx="7334250" cy="679450"/>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spcBef>
                <a:spcPct val="50000"/>
              </a:spcBef>
            </a:pPr>
            <a:r>
              <a:rPr lang="ru-RU"/>
              <a:t>Шкала трудности предметов, установленная 1980-ых годах</a:t>
            </a:r>
          </a:p>
          <a:p>
            <a:pPr algn="ct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971550" y="188913"/>
            <a:ext cx="7334250" cy="984250"/>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2800">
                <a:solidFill>
                  <a:schemeClr val="tx2"/>
                </a:solidFill>
              </a:rPr>
              <a:t>Оценка гигиенических характеристик школьного расписания</a:t>
            </a:r>
          </a:p>
        </p:txBody>
      </p:sp>
      <p:sp>
        <p:nvSpPr>
          <p:cNvPr id="5122" name="Text Box 3"/>
          <p:cNvSpPr txBox="1">
            <a:spLocks noChangeArrowheads="1"/>
          </p:cNvSpPr>
          <p:nvPr/>
        </p:nvSpPr>
        <p:spPr bwMode="auto">
          <a:xfrm>
            <a:off x="611188" y="2060575"/>
            <a:ext cx="7920037" cy="3386138"/>
          </a:xfrm>
          <a:prstGeom prst="rect">
            <a:avLst/>
          </a:prstGeom>
          <a:solidFill>
            <a:schemeClr val="bg1">
              <a:lumMod val="95000"/>
            </a:schemeClr>
          </a:solidFill>
          <a:ln w="9525">
            <a:noFill/>
            <a:miter lim="800000"/>
            <a:headEnd/>
            <a:tailEnd/>
          </a:ln>
        </p:spPr>
        <p:txBody>
          <a:bodyPr>
            <a:spAutoFit/>
          </a:bodyPr>
          <a:lstStyle/>
          <a:p>
            <a:r>
              <a:rPr lang="ru-RU" b="1" dirty="0"/>
              <a:t> В этой работе были поставлены следующие </a:t>
            </a:r>
            <a:r>
              <a:rPr lang="ru-RU" b="1" dirty="0">
                <a:solidFill>
                  <a:srgbClr val="FF0000"/>
                </a:solidFill>
              </a:rPr>
              <a:t>задачи</a:t>
            </a:r>
            <a:r>
              <a:rPr lang="ru-RU" b="1" dirty="0"/>
              <a:t>:</a:t>
            </a:r>
          </a:p>
          <a:p>
            <a:endParaRPr lang="ru-RU" b="1" dirty="0"/>
          </a:p>
          <a:p>
            <a:r>
              <a:rPr lang="ru-RU" b="1" dirty="0"/>
              <a:t>1</a:t>
            </a:r>
            <a:r>
              <a:rPr lang="ru-RU" b="1" dirty="0" smtClean="0"/>
              <a:t>.</a:t>
            </a:r>
            <a:r>
              <a:rPr lang="en-US" b="1" dirty="0" smtClean="0"/>
              <a:t> </a:t>
            </a:r>
            <a:r>
              <a:rPr lang="ru-RU" dirty="0"/>
              <a:t>О</a:t>
            </a:r>
            <a:r>
              <a:rPr lang="ru-RU" dirty="0" smtClean="0"/>
              <a:t>знакомление </a:t>
            </a:r>
            <a:r>
              <a:rPr lang="ru-RU" dirty="0"/>
              <a:t>с гигиеническими рекомендациями по составлению расписания школьных уроков;</a:t>
            </a:r>
          </a:p>
          <a:p>
            <a:endParaRPr lang="ru-RU" dirty="0"/>
          </a:p>
          <a:p>
            <a:r>
              <a:rPr lang="ru-RU" b="1" dirty="0"/>
              <a:t>2.</a:t>
            </a:r>
            <a:r>
              <a:rPr lang="ru-RU" dirty="0"/>
              <a:t> А</a:t>
            </a:r>
            <a:r>
              <a:rPr lang="ru-RU" dirty="0" smtClean="0"/>
              <a:t>нализ </a:t>
            </a:r>
            <a:r>
              <a:rPr lang="ru-RU" dirty="0"/>
              <a:t>школьного расписания для учащихся 8 классов </a:t>
            </a:r>
            <a:r>
              <a:rPr lang="ru-RU" dirty="0" smtClean="0"/>
              <a:t>ГБОУ</a:t>
            </a:r>
            <a:r>
              <a:rPr lang="en-US" dirty="0" smtClean="0"/>
              <a:t> </a:t>
            </a:r>
            <a:r>
              <a:rPr lang="ru-RU" dirty="0" smtClean="0"/>
              <a:t>СОШ </a:t>
            </a:r>
            <a:r>
              <a:rPr lang="ru-RU" dirty="0"/>
              <a:t>№ 1352, а так же других школ;</a:t>
            </a:r>
          </a:p>
          <a:p>
            <a:endParaRPr lang="ru-RU" dirty="0"/>
          </a:p>
          <a:p>
            <a:r>
              <a:rPr lang="ru-RU" b="1" dirty="0"/>
              <a:t>3</a:t>
            </a:r>
            <a:r>
              <a:rPr lang="ru-RU" b="1" dirty="0" smtClean="0"/>
              <a:t>.</a:t>
            </a:r>
            <a:r>
              <a:rPr lang="en-US" b="1" dirty="0" smtClean="0"/>
              <a:t> </a:t>
            </a:r>
            <a:r>
              <a:rPr lang="ru-RU" dirty="0"/>
              <a:t>О</a:t>
            </a:r>
            <a:r>
              <a:rPr lang="ru-RU" dirty="0" smtClean="0"/>
              <a:t>ценка </a:t>
            </a:r>
            <a:r>
              <a:rPr lang="ru-RU" dirty="0"/>
              <a:t>соответствия школьного расписания  гигиеническим критериям.</a:t>
            </a:r>
          </a:p>
          <a:p>
            <a:pPr>
              <a:spcBef>
                <a:spcPct val="50000"/>
              </a:spcBef>
            </a:pPr>
            <a:endParaRPr lang="ru-RU"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827088" y="333375"/>
            <a:ext cx="7334250" cy="679450"/>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a:solidFill>
                  <a:schemeClr val="tx2"/>
                </a:solidFill>
              </a:rPr>
              <a:t>При гигиенической оценке школьного расписания рассматриваются следующие параметры:</a:t>
            </a:r>
          </a:p>
        </p:txBody>
      </p:sp>
      <p:sp>
        <p:nvSpPr>
          <p:cNvPr id="5122" name="Text Box 3"/>
          <p:cNvSpPr txBox="1">
            <a:spLocks noChangeArrowheads="1"/>
          </p:cNvSpPr>
          <p:nvPr/>
        </p:nvSpPr>
        <p:spPr bwMode="auto">
          <a:xfrm>
            <a:off x="468313" y="1916113"/>
            <a:ext cx="7920037" cy="2014537"/>
          </a:xfrm>
          <a:prstGeom prst="rect">
            <a:avLst/>
          </a:prstGeom>
          <a:solidFill>
            <a:schemeClr val="bg1">
              <a:lumMod val="95000"/>
            </a:schemeClr>
          </a:solidFill>
          <a:ln w="9525">
            <a:noFill/>
            <a:miter lim="800000"/>
            <a:headEnd/>
            <a:tailEnd/>
          </a:ln>
        </p:spPr>
        <p:txBody>
          <a:bodyPr>
            <a:spAutoFit/>
          </a:bodyPr>
          <a:lstStyle/>
          <a:p>
            <a:r>
              <a:rPr lang="ru-RU"/>
              <a:t>• Дневная и недельная нагрузка в учебные часы;</a:t>
            </a:r>
          </a:p>
          <a:p>
            <a:endParaRPr lang="ru-RU"/>
          </a:p>
          <a:p>
            <a:r>
              <a:rPr lang="ru-RU"/>
              <a:t>• Общая трудоёмкость учебных предметов в баллах;</a:t>
            </a:r>
          </a:p>
          <a:p>
            <a:endParaRPr lang="ru-RU"/>
          </a:p>
          <a:p>
            <a:r>
              <a:rPr lang="ru-RU"/>
              <a:t>• Распределение предметов различной трудности по дням недели;</a:t>
            </a:r>
          </a:p>
          <a:p>
            <a:endParaRPr lang="ru-RU"/>
          </a:p>
          <a:p>
            <a:r>
              <a:rPr lang="ru-RU"/>
              <a:t>• Наличие облегчённого учебного дня</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827088" y="404813"/>
            <a:ext cx="7334250" cy="495300"/>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2400">
                <a:solidFill>
                  <a:schemeClr val="tx2"/>
                </a:solidFill>
              </a:rPr>
              <a:t>Результаты исследований</a:t>
            </a:r>
          </a:p>
        </p:txBody>
      </p:sp>
      <p:sp>
        <p:nvSpPr>
          <p:cNvPr id="5122" name="Text Box 3"/>
          <p:cNvSpPr txBox="1">
            <a:spLocks noChangeArrowheads="1"/>
          </p:cNvSpPr>
          <p:nvPr/>
        </p:nvSpPr>
        <p:spPr bwMode="auto">
          <a:xfrm>
            <a:off x="468313" y="1916113"/>
            <a:ext cx="7920037" cy="2289175"/>
          </a:xfrm>
          <a:prstGeom prst="rect">
            <a:avLst/>
          </a:prstGeom>
          <a:solidFill>
            <a:schemeClr val="bg1">
              <a:lumMod val="95000"/>
            </a:schemeClr>
          </a:solidFill>
          <a:ln w="9525">
            <a:noFill/>
            <a:miter lim="800000"/>
            <a:headEnd/>
            <a:tailEnd/>
          </a:ln>
        </p:spPr>
        <p:txBody>
          <a:bodyPr>
            <a:spAutoFit/>
          </a:bodyPr>
          <a:lstStyle/>
          <a:p>
            <a:r>
              <a:rPr lang="ru-RU"/>
              <a:t>• Ежедневная  учебная нагрузка учащихся 8 классов составляет 6 часов,а недельная – 30;</a:t>
            </a:r>
          </a:p>
          <a:p>
            <a:endParaRPr lang="ru-RU"/>
          </a:p>
          <a:p>
            <a:r>
              <a:rPr lang="ru-RU"/>
              <a:t>• С помощью шкалы трудности предметов подсчитана общая трудоёмкость предметов;</a:t>
            </a:r>
          </a:p>
          <a:p>
            <a:endParaRPr lang="ru-RU"/>
          </a:p>
          <a:p>
            <a:r>
              <a:rPr lang="ru-RU"/>
              <a:t>• Результаты представленны в таблице:</a:t>
            </a:r>
          </a:p>
          <a:p>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Text Box 5"/>
          <p:cNvSpPr txBox="1">
            <a:spLocks noChangeArrowheads="1"/>
          </p:cNvSpPr>
          <p:nvPr/>
        </p:nvSpPr>
        <p:spPr bwMode="auto">
          <a:xfrm>
            <a:off x="1239838" y="136525"/>
            <a:ext cx="184150" cy="366713"/>
          </a:xfrm>
          <a:prstGeom prst="rect">
            <a:avLst/>
          </a:prstGeom>
          <a:noFill/>
          <a:ln w="9525">
            <a:noFill/>
            <a:miter lim="800000"/>
            <a:headEnd/>
            <a:tailEnd/>
          </a:ln>
          <a:effectLst/>
        </p:spPr>
        <p:txBody>
          <a:bodyPr wrap="none">
            <a:spAutoFit/>
          </a:bodyPr>
          <a:lstStyle/>
          <a:p>
            <a:endParaRPr lang="ru-RU"/>
          </a:p>
        </p:txBody>
      </p:sp>
      <p:sp>
        <p:nvSpPr>
          <p:cNvPr id="3" name="Text Box 6"/>
          <p:cNvSpPr txBox="1">
            <a:spLocks noChangeArrowheads="1"/>
          </p:cNvSpPr>
          <p:nvPr/>
        </p:nvSpPr>
        <p:spPr bwMode="auto">
          <a:xfrm>
            <a:off x="827088" y="188913"/>
            <a:ext cx="7334250" cy="739775"/>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2000"/>
              <a:t>Трудоёмкость учебных предметов по расписанию в 8-ых классах</a:t>
            </a:r>
          </a:p>
        </p:txBody>
      </p:sp>
      <p:graphicFrame>
        <p:nvGraphicFramePr>
          <p:cNvPr id="5" name="Таблица 4"/>
          <p:cNvGraphicFramePr>
            <a:graphicFrameLocks noGrp="1"/>
          </p:cNvGraphicFramePr>
          <p:nvPr/>
        </p:nvGraphicFramePr>
        <p:xfrm>
          <a:off x="500034" y="1428736"/>
          <a:ext cx="3905256" cy="3937000"/>
        </p:xfrm>
        <a:graphic>
          <a:graphicData uri="http://schemas.openxmlformats.org/drawingml/2006/table">
            <a:tbl>
              <a:tblPr firstRow="1" bandRow="1">
                <a:tableStyleId>{5C22544A-7EE6-4342-B048-85BDC9FD1C3A}</a:tableStyleId>
              </a:tblPr>
              <a:tblGrid>
                <a:gridCol w="785818"/>
                <a:gridCol w="1817686"/>
                <a:gridCol w="1301752"/>
              </a:tblGrid>
              <a:tr h="370840">
                <a:tc rowSpan="7">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b="0" dirty="0" smtClean="0">
                          <a:solidFill>
                            <a:schemeClr val="tx1"/>
                          </a:solidFill>
                        </a:rPr>
                        <a:t>Предметы</a:t>
                      </a:r>
                      <a:endParaRPr lang="ru-RU" b="0"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r>
                        <a:rPr lang="ru-RU" dirty="0" smtClean="0">
                          <a:solidFill>
                            <a:schemeClr val="tx1"/>
                          </a:solidFill>
                        </a:rPr>
                        <a:t>Баллы</a:t>
                      </a:r>
                      <a:endParaRPr lang="ru-RU"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b="0" dirty="0" smtClean="0">
                          <a:solidFill>
                            <a:schemeClr val="tx1"/>
                          </a:solidFill>
                        </a:rPr>
                        <a:t>География</a:t>
                      </a:r>
                      <a:endParaRPr lang="ru-RU" b="0"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solidFill>
                            <a:schemeClr val="tx1"/>
                          </a:solidFill>
                        </a:rPr>
                        <a:t>7</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solidFill>
                            <a:schemeClr val="tx1"/>
                          </a:solidFill>
                        </a:rPr>
                        <a:t>Физкультура</a:t>
                      </a:r>
                      <a:endParaRPr lang="ru-RU"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solidFill>
                            <a:schemeClr val="tx1"/>
                          </a:solidFill>
                        </a:rPr>
                        <a:t>4</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solidFill>
                            <a:schemeClr val="tx1"/>
                          </a:solidFill>
                        </a:rPr>
                        <a:t>История</a:t>
                      </a:r>
                      <a:endParaRPr lang="ru-RU"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solidFill>
                            <a:schemeClr val="tx1"/>
                          </a:solidFill>
                        </a:rPr>
                        <a:t>6</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solidFill>
                            <a:schemeClr val="tx1"/>
                          </a:solidFill>
                        </a:rPr>
                        <a:t>Информатика</a:t>
                      </a:r>
                      <a:endParaRPr lang="ru-RU"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solidFill>
                            <a:schemeClr val="tx1"/>
                          </a:solidFill>
                        </a:rPr>
                        <a:t>9</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solidFill>
                            <a:schemeClr val="tx1"/>
                          </a:solidFill>
                        </a:rPr>
                        <a:t>Алгебра </a:t>
                      </a:r>
                      <a:endParaRPr lang="ru-RU"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solidFill>
                            <a:schemeClr val="tx1"/>
                          </a:solidFill>
                        </a:rPr>
                        <a:t>11</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solidFill>
                            <a:schemeClr val="tx1"/>
                          </a:solidFill>
                        </a:rPr>
                        <a:t>Английский </a:t>
                      </a:r>
                      <a:endParaRPr lang="ru-RU"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solidFill>
                            <a:schemeClr val="tx1"/>
                          </a:solidFill>
                        </a:rPr>
                        <a:t>8</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a:txBody>
                    <a:bodyPr/>
                    <a:lstStyle/>
                    <a:p>
                      <a:r>
                        <a:rPr lang="ru-RU" sz="3600" b="1" dirty="0" smtClean="0">
                          <a:solidFill>
                            <a:srgbClr val="FF0000"/>
                          </a:solidFill>
                        </a:rPr>
                        <a:t>45</a:t>
                      </a:r>
                      <a:endParaRPr lang="ru-RU" sz="3600" b="1" dirty="0">
                        <a:solidFill>
                          <a:srgbClr val="FF0000"/>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r>
                        <a:rPr lang="ru-RU" sz="2400" dirty="0" smtClean="0">
                          <a:solidFill>
                            <a:schemeClr val="tx1"/>
                          </a:solidFill>
                        </a:rPr>
                        <a:t>Общая сумма баллов</a:t>
                      </a:r>
                      <a:endParaRPr lang="ru-RU" sz="2400"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endParaRPr lang="ru-RU" dirty="0"/>
                    </a:p>
                  </a:txBody>
                  <a:tcPr/>
                </a:tc>
              </a:tr>
            </a:tbl>
          </a:graphicData>
        </a:graphic>
      </p:graphicFrame>
      <p:sp>
        <p:nvSpPr>
          <p:cNvPr id="6" name="Прямоугольник 5"/>
          <p:cNvSpPr/>
          <p:nvPr/>
        </p:nvSpPr>
        <p:spPr>
          <a:xfrm rot="21102667">
            <a:off x="60083" y="2861724"/>
            <a:ext cx="1116000" cy="914400"/>
          </a:xfrm>
          <a:prstGeom prst="rect">
            <a:avLst/>
          </a:prstGeom>
          <a:gradFill>
            <a:gsLst>
              <a:gs pos="0">
                <a:srgbClr val="FF0000"/>
              </a:gs>
              <a:gs pos="50000">
                <a:schemeClr val="tx1">
                  <a:lumMod val="50000"/>
                  <a:lumOff val="50000"/>
                </a:schemeClr>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tx1"/>
                </a:solidFill>
                <a:latin typeface="Arial" pitchFamily="34" charset="0"/>
                <a:cs typeface="Arial" pitchFamily="34" charset="0"/>
              </a:rPr>
              <a:t>ПН</a:t>
            </a:r>
            <a:endParaRPr lang="ru-RU" sz="4400" b="1" dirty="0">
              <a:solidFill>
                <a:schemeClr val="tx1"/>
              </a:solidFill>
              <a:latin typeface="Arial" pitchFamily="34" charset="0"/>
              <a:cs typeface="Arial" pitchFamily="34" charset="0"/>
            </a:endParaRPr>
          </a:p>
        </p:txBody>
      </p:sp>
      <p:graphicFrame>
        <p:nvGraphicFramePr>
          <p:cNvPr id="7" name="Таблица 6"/>
          <p:cNvGraphicFramePr>
            <a:graphicFrameLocks noGrp="1"/>
          </p:cNvGraphicFramePr>
          <p:nvPr/>
        </p:nvGraphicFramePr>
        <p:xfrm>
          <a:off x="4857752" y="1428736"/>
          <a:ext cx="3905256" cy="3937000"/>
        </p:xfrm>
        <a:graphic>
          <a:graphicData uri="http://schemas.openxmlformats.org/drawingml/2006/table">
            <a:tbl>
              <a:tblPr firstRow="1" bandRow="1">
                <a:tableStyleId>{5C22544A-7EE6-4342-B048-85BDC9FD1C3A}</a:tableStyleId>
              </a:tblPr>
              <a:tblGrid>
                <a:gridCol w="785818"/>
                <a:gridCol w="1817686"/>
                <a:gridCol w="1301752"/>
              </a:tblGrid>
              <a:tr h="370840">
                <a:tc rowSpan="7">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b="0" dirty="0" smtClean="0">
                          <a:solidFill>
                            <a:schemeClr val="tx1"/>
                          </a:solidFill>
                        </a:rPr>
                        <a:t>Предметы</a:t>
                      </a:r>
                      <a:endParaRPr lang="ru-RU" b="0"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r>
                        <a:rPr lang="ru-RU" dirty="0" smtClean="0">
                          <a:solidFill>
                            <a:schemeClr val="tx1"/>
                          </a:solidFill>
                        </a:rPr>
                        <a:t>Баллы</a:t>
                      </a:r>
                      <a:endParaRPr lang="ru-RU"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Алгебра </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solidFill>
                            <a:schemeClr val="tx1"/>
                          </a:solidFill>
                        </a:rPr>
                        <a:t>11</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Химия</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13</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Физкультура </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4</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Геометрия</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11</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Литература </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4</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Английский</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8</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a:txBody>
                    <a:bodyPr/>
                    <a:lstStyle/>
                    <a:p>
                      <a:r>
                        <a:rPr lang="ru-RU" sz="3600" b="1" dirty="0" smtClean="0">
                          <a:solidFill>
                            <a:srgbClr val="FF0000"/>
                          </a:solidFill>
                        </a:rPr>
                        <a:t>51</a:t>
                      </a:r>
                      <a:endParaRPr lang="ru-RU" sz="3600" b="1" dirty="0">
                        <a:solidFill>
                          <a:srgbClr val="FF0000"/>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r>
                        <a:rPr lang="ru-RU" sz="2400" dirty="0" smtClean="0">
                          <a:solidFill>
                            <a:schemeClr val="tx1"/>
                          </a:solidFill>
                        </a:rPr>
                        <a:t>Общая сумма баллов</a:t>
                      </a:r>
                      <a:endParaRPr lang="ru-RU" sz="2400"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endParaRPr lang="ru-RU" dirty="0"/>
                    </a:p>
                  </a:txBody>
                  <a:tcPr/>
                </a:tc>
              </a:tr>
            </a:tbl>
          </a:graphicData>
        </a:graphic>
      </p:graphicFrame>
      <p:sp>
        <p:nvSpPr>
          <p:cNvPr id="8" name="Прямоугольник 7"/>
          <p:cNvSpPr/>
          <p:nvPr/>
        </p:nvSpPr>
        <p:spPr>
          <a:xfrm rot="21102667">
            <a:off x="4417801" y="2861724"/>
            <a:ext cx="1116000" cy="914400"/>
          </a:xfrm>
          <a:prstGeom prst="rect">
            <a:avLst/>
          </a:prstGeom>
          <a:gradFill>
            <a:gsLst>
              <a:gs pos="0">
                <a:srgbClr val="FF0000"/>
              </a:gs>
              <a:gs pos="50000">
                <a:schemeClr val="tx1">
                  <a:lumMod val="50000"/>
                  <a:lumOff val="50000"/>
                </a:schemeClr>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tx1"/>
                </a:solidFill>
                <a:latin typeface="Arial" pitchFamily="34" charset="0"/>
                <a:cs typeface="Arial" pitchFamily="34" charset="0"/>
              </a:rPr>
              <a:t>ВТ</a:t>
            </a:r>
            <a:endParaRPr lang="ru-RU" sz="4400" b="1" dirty="0">
              <a:solidFill>
                <a:schemeClr val="tx1"/>
              </a:solidFill>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Text Box 5"/>
          <p:cNvSpPr txBox="1">
            <a:spLocks noChangeArrowheads="1"/>
          </p:cNvSpPr>
          <p:nvPr/>
        </p:nvSpPr>
        <p:spPr bwMode="auto">
          <a:xfrm>
            <a:off x="1239838" y="136525"/>
            <a:ext cx="184150" cy="366713"/>
          </a:xfrm>
          <a:prstGeom prst="rect">
            <a:avLst/>
          </a:prstGeom>
          <a:noFill/>
          <a:ln w="9525">
            <a:noFill/>
            <a:miter lim="800000"/>
            <a:headEnd/>
            <a:tailEnd/>
          </a:ln>
          <a:effectLst/>
        </p:spPr>
        <p:txBody>
          <a:bodyPr wrap="none">
            <a:spAutoFit/>
          </a:bodyPr>
          <a:lstStyle/>
          <a:p>
            <a:endParaRPr lang="ru-RU"/>
          </a:p>
        </p:txBody>
      </p:sp>
      <p:sp>
        <p:nvSpPr>
          <p:cNvPr id="3" name="Text Box 6"/>
          <p:cNvSpPr txBox="1">
            <a:spLocks noChangeArrowheads="1"/>
          </p:cNvSpPr>
          <p:nvPr/>
        </p:nvSpPr>
        <p:spPr bwMode="auto">
          <a:xfrm>
            <a:off x="827088" y="188913"/>
            <a:ext cx="7334250" cy="739775"/>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2000"/>
              <a:t>Трудоёмкость учебных предметов по расписанию в 8-ых классах</a:t>
            </a:r>
          </a:p>
        </p:txBody>
      </p:sp>
      <p:graphicFrame>
        <p:nvGraphicFramePr>
          <p:cNvPr id="5" name="Таблица 4"/>
          <p:cNvGraphicFramePr>
            <a:graphicFrameLocks noGrp="1"/>
          </p:cNvGraphicFramePr>
          <p:nvPr/>
        </p:nvGraphicFramePr>
        <p:xfrm>
          <a:off x="500034" y="1428736"/>
          <a:ext cx="3905256" cy="3937000"/>
        </p:xfrm>
        <a:graphic>
          <a:graphicData uri="http://schemas.openxmlformats.org/drawingml/2006/table">
            <a:tbl>
              <a:tblPr firstRow="1" bandRow="1">
                <a:tableStyleId>{5C22544A-7EE6-4342-B048-85BDC9FD1C3A}</a:tableStyleId>
              </a:tblPr>
              <a:tblGrid>
                <a:gridCol w="785818"/>
                <a:gridCol w="1817686"/>
                <a:gridCol w="1301752"/>
              </a:tblGrid>
              <a:tr h="370840">
                <a:tc rowSpan="7">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b="0" dirty="0" smtClean="0">
                          <a:solidFill>
                            <a:schemeClr val="tx1"/>
                          </a:solidFill>
                        </a:rPr>
                        <a:t>Предметы</a:t>
                      </a:r>
                      <a:endParaRPr lang="ru-RU" b="0"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r>
                        <a:rPr lang="ru-RU" dirty="0" smtClean="0">
                          <a:solidFill>
                            <a:schemeClr val="tx1"/>
                          </a:solidFill>
                        </a:rPr>
                        <a:t>Баллы</a:t>
                      </a:r>
                      <a:endParaRPr lang="ru-RU"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Русский</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10</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Общество</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8</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Алгебра</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11</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Физика</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13</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Английский</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8</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История</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6</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a:txBody>
                    <a:bodyPr/>
                    <a:lstStyle/>
                    <a:p>
                      <a:r>
                        <a:rPr lang="ru-RU" sz="3600" b="1" dirty="0" smtClean="0">
                          <a:solidFill>
                            <a:srgbClr val="FF0000"/>
                          </a:solidFill>
                        </a:rPr>
                        <a:t>56</a:t>
                      </a:r>
                      <a:endParaRPr lang="ru-RU" sz="3600" b="1" dirty="0">
                        <a:solidFill>
                          <a:srgbClr val="FF0000"/>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r>
                        <a:rPr lang="ru-RU" sz="2400" dirty="0" smtClean="0">
                          <a:solidFill>
                            <a:schemeClr val="tx1"/>
                          </a:solidFill>
                        </a:rPr>
                        <a:t>Общая сумма баллов</a:t>
                      </a:r>
                      <a:endParaRPr lang="ru-RU" sz="2400"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endParaRPr lang="ru-RU" dirty="0"/>
                    </a:p>
                  </a:txBody>
                  <a:tcPr/>
                </a:tc>
              </a:tr>
            </a:tbl>
          </a:graphicData>
        </a:graphic>
      </p:graphicFrame>
      <p:sp>
        <p:nvSpPr>
          <p:cNvPr id="6" name="Прямоугольник 5"/>
          <p:cNvSpPr/>
          <p:nvPr/>
        </p:nvSpPr>
        <p:spPr>
          <a:xfrm rot="21102667">
            <a:off x="60083" y="2861724"/>
            <a:ext cx="1116000" cy="914400"/>
          </a:xfrm>
          <a:prstGeom prst="rect">
            <a:avLst/>
          </a:prstGeom>
          <a:gradFill>
            <a:gsLst>
              <a:gs pos="0">
                <a:srgbClr val="FF0000"/>
              </a:gs>
              <a:gs pos="50000">
                <a:schemeClr val="tx1">
                  <a:lumMod val="50000"/>
                  <a:lumOff val="50000"/>
                </a:schemeClr>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tx1"/>
                </a:solidFill>
                <a:latin typeface="Arial" pitchFamily="34" charset="0"/>
                <a:cs typeface="Arial" pitchFamily="34" charset="0"/>
              </a:rPr>
              <a:t>СР </a:t>
            </a:r>
            <a:endParaRPr lang="ru-RU" sz="4400" b="1" dirty="0">
              <a:solidFill>
                <a:schemeClr val="tx1"/>
              </a:solidFill>
              <a:latin typeface="Arial" pitchFamily="34" charset="0"/>
              <a:cs typeface="Arial" pitchFamily="34" charset="0"/>
            </a:endParaRPr>
          </a:p>
        </p:txBody>
      </p:sp>
      <p:graphicFrame>
        <p:nvGraphicFramePr>
          <p:cNvPr id="7" name="Таблица 6"/>
          <p:cNvGraphicFramePr>
            <a:graphicFrameLocks noGrp="1"/>
          </p:cNvGraphicFramePr>
          <p:nvPr/>
        </p:nvGraphicFramePr>
        <p:xfrm>
          <a:off x="4857752" y="1428736"/>
          <a:ext cx="3905256" cy="3937000"/>
        </p:xfrm>
        <a:graphic>
          <a:graphicData uri="http://schemas.openxmlformats.org/drawingml/2006/table">
            <a:tbl>
              <a:tblPr firstRow="1" bandRow="1">
                <a:tableStyleId>{5C22544A-7EE6-4342-B048-85BDC9FD1C3A}</a:tableStyleId>
              </a:tblPr>
              <a:tblGrid>
                <a:gridCol w="785818"/>
                <a:gridCol w="1817686"/>
                <a:gridCol w="1301752"/>
              </a:tblGrid>
              <a:tr h="370840">
                <a:tc rowSpan="7">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b="0" dirty="0" smtClean="0">
                          <a:solidFill>
                            <a:schemeClr val="tx1"/>
                          </a:solidFill>
                        </a:rPr>
                        <a:t>Предметы</a:t>
                      </a:r>
                      <a:endParaRPr lang="ru-RU" b="0"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r>
                        <a:rPr lang="ru-RU" dirty="0" smtClean="0">
                          <a:solidFill>
                            <a:schemeClr val="tx1"/>
                          </a:solidFill>
                        </a:rPr>
                        <a:t>Баллы</a:t>
                      </a:r>
                      <a:endParaRPr lang="ru-RU"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Франц.язык</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8</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Химия</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13</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Физкультура</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4</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Русский</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10</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Геометрия</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11</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География</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7</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a:txBody>
                    <a:bodyPr/>
                    <a:lstStyle/>
                    <a:p>
                      <a:r>
                        <a:rPr lang="ru-RU" sz="3600" b="1" dirty="0" smtClean="0">
                          <a:solidFill>
                            <a:srgbClr val="FF0000"/>
                          </a:solidFill>
                        </a:rPr>
                        <a:t>53</a:t>
                      </a:r>
                      <a:endParaRPr lang="ru-RU" sz="3600" b="1" dirty="0">
                        <a:solidFill>
                          <a:srgbClr val="FF0000"/>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r>
                        <a:rPr lang="ru-RU" sz="2400" dirty="0" smtClean="0">
                          <a:solidFill>
                            <a:schemeClr val="tx1"/>
                          </a:solidFill>
                        </a:rPr>
                        <a:t>Общая сумма баллов</a:t>
                      </a:r>
                      <a:endParaRPr lang="ru-RU" sz="2400"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endParaRPr lang="ru-RU" dirty="0"/>
                    </a:p>
                  </a:txBody>
                  <a:tcPr/>
                </a:tc>
              </a:tr>
            </a:tbl>
          </a:graphicData>
        </a:graphic>
      </p:graphicFrame>
      <p:sp>
        <p:nvSpPr>
          <p:cNvPr id="8" name="Прямоугольник 7"/>
          <p:cNvSpPr/>
          <p:nvPr/>
        </p:nvSpPr>
        <p:spPr>
          <a:xfrm rot="21102667">
            <a:off x="4417801" y="2861724"/>
            <a:ext cx="1116000" cy="914400"/>
          </a:xfrm>
          <a:prstGeom prst="rect">
            <a:avLst/>
          </a:prstGeom>
          <a:gradFill>
            <a:gsLst>
              <a:gs pos="0">
                <a:srgbClr val="FF0000"/>
              </a:gs>
              <a:gs pos="50000">
                <a:schemeClr val="tx1">
                  <a:lumMod val="50000"/>
                  <a:lumOff val="50000"/>
                </a:schemeClr>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tx1"/>
                </a:solidFill>
                <a:latin typeface="Arial" pitchFamily="34" charset="0"/>
                <a:cs typeface="Arial" pitchFamily="34" charset="0"/>
              </a:rPr>
              <a:t>ЧТ</a:t>
            </a:r>
            <a:endParaRPr lang="ru-RU" sz="4400" b="1" dirty="0">
              <a:solidFill>
                <a:schemeClr val="tx1"/>
              </a:solidFill>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Text Box 5"/>
          <p:cNvSpPr txBox="1">
            <a:spLocks noChangeArrowheads="1"/>
          </p:cNvSpPr>
          <p:nvPr/>
        </p:nvSpPr>
        <p:spPr bwMode="auto">
          <a:xfrm>
            <a:off x="1239838" y="136525"/>
            <a:ext cx="184150" cy="366713"/>
          </a:xfrm>
          <a:prstGeom prst="rect">
            <a:avLst/>
          </a:prstGeom>
          <a:noFill/>
          <a:ln w="9525">
            <a:noFill/>
            <a:miter lim="800000"/>
            <a:headEnd/>
            <a:tailEnd/>
          </a:ln>
          <a:effectLst/>
        </p:spPr>
        <p:txBody>
          <a:bodyPr wrap="none">
            <a:spAutoFit/>
          </a:bodyPr>
          <a:lstStyle/>
          <a:p>
            <a:endParaRPr lang="ru-RU"/>
          </a:p>
        </p:txBody>
      </p:sp>
      <p:sp>
        <p:nvSpPr>
          <p:cNvPr id="3" name="Text Box 6"/>
          <p:cNvSpPr txBox="1">
            <a:spLocks noChangeArrowheads="1"/>
          </p:cNvSpPr>
          <p:nvPr/>
        </p:nvSpPr>
        <p:spPr bwMode="auto">
          <a:xfrm>
            <a:off x="827088" y="188913"/>
            <a:ext cx="7334250" cy="739775"/>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2000"/>
              <a:t>Трудоёмкость учебных предметов по расписанию в 8-ых классах</a:t>
            </a:r>
          </a:p>
        </p:txBody>
      </p:sp>
      <p:graphicFrame>
        <p:nvGraphicFramePr>
          <p:cNvPr id="5" name="Таблица 4"/>
          <p:cNvGraphicFramePr>
            <a:graphicFrameLocks noGrp="1"/>
          </p:cNvGraphicFramePr>
          <p:nvPr/>
        </p:nvGraphicFramePr>
        <p:xfrm>
          <a:off x="500034" y="1428736"/>
          <a:ext cx="3905256" cy="3937000"/>
        </p:xfrm>
        <a:graphic>
          <a:graphicData uri="http://schemas.openxmlformats.org/drawingml/2006/table">
            <a:tbl>
              <a:tblPr firstRow="1" bandRow="1">
                <a:tableStyleId>{5C22544A-7EE6-4342-B048-85BDC9FD1C3A}</a:tableStyleId>
              </a:tblPr>
              <a:tblGrid>
                <a:gridCol w="785818"/>
                <a:gridCol w="1817686"/>
                <a:gridCol w="1301752"/>
              </a:tblGrid>
              <a:tr h="370840">
                <a:tc rowSpan="7">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b="0" dirty="0" smtClean="0">
                          <a:solidFill>
                            <a:schemeClr val="tx1"/>
                          </a:solidFill>
                        </a:rPr>
                        <a:t>Предметы</a:t>
                      </a:r>
                      <a:endParaRPr lang="ru-RU" b="0"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r>
                        <a:rPr lang="ru-RU" dirty="0" smtClean="0">
                          <a:solidFill>
                            <a:schemeClr val="tx1"/>
                          </a:solidFill>
                        </a:rPr>
                        <a:t>Баллы</a:t>
                      </a:r>
                      <a:endParaRPr lang="ru-RU"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Английский</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8</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Русский</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10</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Литература</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4</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Физика</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13</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Биология</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5</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vMerge="1">
                  <a:txBody>
                    <a:bodyPr/>
                    <a:lstStyle/>
                    <a:p>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ru-RU" dirty="0" smtClean="0"/>
                        <a:t>Английский </a:t>
                      </a:r>
                      <a:endParaRPr lang="ru-RU"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r>
                        <a:rPr lang="ru-RU" sz="2400" b="1" dirty="0" smtClean="0"/>
                        <a:t>11</a:t>
                      </a:r>
                      <a:endParaRPr lang="ru-RU" sz="2400" b="1" dirty="0"/>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r>
              <a:tr h="370840">
                <a:tc>
                  <a:txBody>
                    <a:bodyPr/>
                    <a:lstStyle/>
                    <a:p>
                      <a:r>
                        <a:rPr lang="ru-RU" sz="3600" b="1" dirty="0" smtClean="0">
                          <a:solidFill>
                            <a:srgbClr val="FF0000"/>
                          </a:solidFill>
                        </a:rPr>
                        <a:t>51</a:t>
                      </a:r>
                      <a:endParaRPr lang="ru-RU" sz="3600" b="1" dirty="0">
                        <a:solidFill>
                          <a:srgbClr val="FF0000"/>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r>
                        <a:rPr lang="ru-RU" sz="2400" dirty="0" smtClean="0">
                          <a:solidFill>
                            <a:schemeClr val="tx1"/>
                          </a:solidFill>
                        </a:rPr>
                        <a:t>Общая сумма баллов</a:t>
                      </a:r>
                      <a:endParaRPr lang="ru-RU" sz="2400"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endParaRPr lang="ru-RU" dirty="0"/>
                    </a:p>
                  </a:txBody>
                  <a:tcPr/>
                </a:tc>
              </a:tr>
            </a:tbl>
          </a:graphicData>
        </a:graphic>
      </p:graphicFrame>
      <p:sp>
        <p:nvSpPr>
          <p:cNvPr id="6" name="Прямоугольник 5"/>
          <p:cNvSpPr/>
          <p:nvPr/>
        </p:nvSpPr>
        <p:spPr>
          <a:xfrm rot="21102667">
            <a:off x="60083" y="2861724"/>
            <a:ext cx="1116000" cy="914400"/>
          </a:xfrm>
          <a:prstGeom prst="rect">
            <a:avLst/>
          </a:prstGeom>
          <a:gradFill>
            <a:gsLst>
              <a:gs pos="0">
                <a:srgbClr val="FF0000"/>
              </a:gs>
              <a:gs pos="50000">
                <a:schemeClr val="tx1">
                  <a:lumMod val="50000"/>
                  <a:lumOff val="50000"/>
                </a:schemeClr>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chemeClr val="tx1"/>
                </a:solidFill>
                <a:latin typeface="Arial" pitchFamily="34" charset="0"/>
                <a:cs typeface="Arial" pitchFamily="34" charset="0"/>
              </a:rPr>
              <a:t>ПТ </a:t>
            </a:r>
            <a:endParaRPr lang="ru-RU" sz="4400" b="1" dirty="0">
              <a:solidFill>
                <a:schemeClr val="tx1"/>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фон акриловая краска"/>
          <p:cNvPicPr>
            <a:picLocks noChangeAspect="1" noChangeArrowheads="1"/>
          </p:cNvPicPr>
          <p:nvPr/>
        </p:nvPicPr>
        <p:blipFill>
          <a:blip r:embed="rId2" cstate="print">
            <a:clrChange>
              <a:clrFrom>
                <a:srgbClr val="FFFFFF"/>
              </a:clrFrom>
              <a:clrTo>
                <a:srgbClr val="FFFFFF">
                  <a:alpha val="0"/>
                </a:srgbClr>
              </a:clrTo>
            </a:clrChange>
            <a:grayscl/>
          </a:blip>
          <a:srcRect/>
          <a:stretch>
            <a:fillRect/>
          </a:stretch>
        </p:blipFill>
        <p:spPr bwMode="auto">
          <a:xfrm>
            <a:off x="3238500" y="0"/>
            <a:ext cx="5905500" cy="5457825"/>
          </a:xfrm>
          <a:prstGeom prst="rect">
            <a:avLst/>
          </a:prstGeom>
          <a:noFill/>
        </p:spPr>
      </p:pic>
      <p:pic>
        <p:nvPicPr>
          <p:cNvPr id="1026" name="Picture 2" descr="Различные цвета акрила"/>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3238500" y="1924050"/>
            <a:ext cx="5905500" cy="4933950"/>
          </a:xfrm>
          <a:prstGeom prst="rect">
            <a:avLst/>
          </a:prstGeom>
          <a:noFill/>
        </p:spPr>
      </p:pic>
      <p:pic>
        <p:nvPicPr>
          <p:cNvPr id="1028" name="Picture 4" descr="Разноцветный акрил"/>
          <p:cNvPicPr>
            <a:picLocks noChangeAspect="1" noChangeArrowheads="1"/>
          </p:cNvPicPr>
          <p:nvPr/>
        </p:nvPicPr>
        <p:blipFill>
          <a:blip r:embed="rId4" cstate="print">
            <a:clrChange>
              <a:clrFrom>
                <a:srgbClr val="FFFFFF"/>
              </a:clrFrom>
              <a:clrTo>
                <a:srgbClr val="FFFFFF">
                  <a:alpha val="0"/>
                </a:srgbClr>
              </a:clrTo>
            </a:clrChange>
            <a:grayscl/>
          </a:blip>
          <a:srcRect/>
          <a:stretch>
            <a:fillRect/>
          </a:stretch>
        </p:blipFill>
        <p:spPr bwMode="auto">
          <a:xfrm flipV="1">
            <a:off x="0" y="0"/>
            <a:ext cx="5905500" cy="5486400"/>
          </a:xfrm>
          <a:prstGeom prst="rect">
            <a:avLst/>
          </a:prstGeom>
          <a:noFill/>
        </p:spPr>
      </p:pic>
      <p:pic>
        <p:nvPicPr>
          <p:cNvPr id="1030" name="Picture 6" descr="Желтый акрил"/>
          <p:cNvPicPr>
            <a:picLocks noChangeAspect="1" noChangeArrowheads="1"/>
          </p:cNvPicPr>
          <p:nvPr/>
        </p:nvPicPr>
        <p:blipFill>
          <a:blip r:embed="rId5" cstate="print">
            <a:clrChange>
              <a:clrFrom>
                <a:srgbClr val="FEFEFE"/>
              </a:clrFrom>
              <a:clrTo>
                <a:srgbClr val="FEFEFE">
                  <a:alpha val="0"/>
                </a:srgbClr>
              </a:clrTo>
            </a:clrChange>
            <a:grayscl/>
          </a:blip>
          <a:srcRect/>
          <a:stretch>
            <a:fillRect/>
          </a:stretch>
        </p:blipFill>
        <p:spPr bwMode="auto">
          <a:xfrm rot="10800000">
            <a:off x="0" y="1257299"/>
            <a:ext cx="5905500" cy="5600701"/>
          </a:xfrm>
          <a:prstGeom prst="rect">
            <a:avLst/>
          </a:prstGeom>
          <a:noFill/>
        </p:spPr>
      </p:pic>
      <p:sp>
        <p:nvSpPr>
          <p:cNvPr id="7" name="Заголовок 6"/>
          <p:cNvSpPr>
            <a:spLocks noGrp="1"/>
          </p:cNvSpPr>
          <p:nvPr>
            <p:ph type="title"/>
          </p:nvPr>
        </p:nvSpPr>
        <p:spPr>
          <a:solidFill>
            <a:schemeClr val="tx1">
              <a:lumMod val="65000"/>
              <a:lumOff val="35000"/>
            </a:schemeClr>
          </a:solidFill>
        </p:spPr>
        <p:txBody>
          <a:bodyPr/>
          <a:lstStyle/>
          <a:p>
            <a:endParaRPr lang="ru-RU" dirty="0"/>
          </a:p>
        </p:txBody>
      </p:sp>
      <p:sp>
        <p:nvSpPr>
          <p:cNvPr id="9" name="Содержимое 8"/>
          <p:cNvSpPr>
            <a:spLocks noGrp="1"/>
          </p:cNvSpPr>
          <p:nvPr>
            <p:ph sz="half" idx="1"/>
          </p:nvPr>
        </p:nvSpPr>
        <p:spPr>
          <a:solidFill>
            <a:schemeClr val="tx1">
              <a:lumMod val="65000"/>
              <a:lumOff val="35000"/>
            </a:schemeClr>
          </a:solidFill>
        </p:spPr>
        <p:txBody>
          <a:bodyPr/>
          <a:lstStyle/>
          <a:p>
            <a:pPr indent="0">
              <a:spcBef>
                <a:spcPts val="0"/>
              </a:spcBef>
              <a:buNone/>
            </a:pPr>
            <a:r>
              <a:rPr lang="ru-RU" dirty="0" smtClean="0">
                <a:solidFill>
                  <a:schemeClr val="bg1"/>
                </a:solidFill>
              </a:rPr>
              <a:t>1) Рассказать о проблемах школьников, связанных с режимом труда и отдыха, неумением распределять время.</a:t>
            </a:r>
          </a:p>
          <a:p>
            <a:pPr>
              <a:buNone/>
            </a:pPr>
            <a:endParaRPr lang="ru-RU" dirty="0"/>
          </a:p>
        </p:txBody>
      </p:sp>
      <p:sp>
        <p:nvSpPr>
          <p:cNvPr id="10" name="Содержимое 9"/>
          <p:cNvSpPr>
            <a:spLocks noGrp="1"/>
          </p:cNvSpPr>
          <p:nvPr>
            <p:ph sz="half" idx="2"/>
          </p:nvPr>
        </p:nvSpPr>
        <p:spPr>
          <a:solidFill>
            <a:schemeClr val="tx1">
              <a:lumMod val="65000"/>
              <a:lumOff val="35000"/>
            </a:schemeClr>
          </a:solidFill>
        </p:spPr>
        <p:txBody>
          <a:bodyPr/>
          <a:lstStyle/>
          <a:p>
            <a:pPr indent="0">
              <a:spcBef>
                <a:spcPts val="0"/>
              </a:spcBef>
              <a:buNone/>
            </a:pPr>
            <a:r>
              <a:rPr lang="ru-RU" dirty="0" smtClean="0">
                <a:solidFill>
                  <a:schemeClr val="bg1"/>
                </a:solidFill>
              </a:rPr>
              <a:t>2) Помочь найти решения этих проблем.</a:t>
            </a:r>
          </a:p>
          <a:p>
            <a:endParaRPr lang="ru-RU" dirty="0"/>
          </a:p>
        </p:txBody>
      </p:sp>
      <p:sp>
        <p:nvSpPr>
          <p:cNvPr id="11" name="Text Box 6"/>
          <p:cNvSpPr txBox="1">
            <a:spLocks noChangeArrowheads="1"/>
          </p:cNvSpPr>
          <p:nvPr/>
        </p:nvSpPr>
        <p:spPr bwMode="auto">
          <a:xfrm>
            <a:off x="900113" y="476250"/>
            <a:ext cx="7334250" cy="617538"/>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3200"/>
              <a:t>Задачи</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Расписание школьника до среды"/>
          <p:cNvPicPr>
            <a:picLocks noChangeAspect="1" noChangeArrowheads="1"/>
          </p:cNvPicPr>
          <p:nvPr/>
        </p:nvPicPr>
        <p:blipFill>
          <a:blip r:embed="rId2" cstate="print"/>
          <a:srcRect/>
          <a:stretch>
            <a:fillRect/>
          </a:stretch>
        </p:blipFill>
        <p:spPr bwMode="auto">
          <a:xfrm>
            <a:off x="395288" y="1241425"/>
            <a:ext cx="8497887" cy="5616575"/>
          </a:xfrm>
          <a:prstGeom prst="rect">
            <a:avLst/>
          </a:prstGeom>
          <a:noFill/>
        </p:spPr>
      </p:pic>
      <p:sp>
        <p:nvSpPr>
          <p:cNvPr id="66565" name="Text Box 5"/>
          <p:cNvSpPr txBox="1">
            <a:spLocks noChangeArrowheads="1"/>
          </p:cNvSpPr>
          <p:nvPr/>
        </p:nvSpPr>
        <p:spPr bwMode="auto">
          <a:xfrm>
            <a:off x="1239838" y="136525"/>
            <a:ext cx="184150" cy="366713"/>
          </a:xfrm>
          <a:prstGeom prst="rect">
            <a:avLst/>
          </a:prstGeom>
          <a:noFill/>
          <a:ln w="9525">
            <a:noFill/>
            <a:miter lim="800000"/>
            <a:headEnd/>
            <a:tailEnd/>
          </a:ln>
          <a:effectLst/>
        </p:spPr>
        <p:txBody>
          <a:bodyPr wrap="none">
            <a:spAutoFit/>
          </a:bodyPr>
          <a:lstStyle/>
          <a:p>
            <a:endParaRPr lang="ru-RU"/>
          </a:p>
        </p:txBody>
      </p:sp>
      <p:sp>
        <p:nvSpPr>
          <p:cNvPr id="3" name="Text Box 6"/>
          <p:cNvSpPr txBox="1">
            <a:spLocks noChangeArrowheads="1"/>
          </p:cNvSpPr>
          <p:nvPr/>
        </p:nvSpPr>
        <p:spPr bwMode="auto">
          <a:xfrm>
            <a:off x="827088" y="188913"/>
            <a:ext cx="7334250" cy="739775"/>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2000"/>
              <a:t>Трудоёмкость учебных предметов по расписанию в 8-ых классах</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Расписание школьника до пяницы"/>
          <p:cNvPicPr>
            <a:picLocks noChangeAspect="1" noChangeArrowheads="1"/>
          </p:cNvPicPr>
          <p:nvPr/>
        </p:nvPicPr>
        <p:blipFill>
          <a:blip r:embed="rId2" cstate="print"/>
          <a:srcRect/>
          <a:stretch>
            <a:fillRect/>
          </a:stretch>
        </p:blipFill>
        <p:spPr bwMode="auto">
          <a:xfrm>
            <a:off x="323850" y="1052513"/>
            <a:ext cx="8208963" cy="5805487"/>
          </a:xfrm>
          <a:prstGeom prst="rect">
            <a:avLst/>
          </a:prstGeom>
          <a:noFill/>
        </p:spPr>
      </p:pic>
      <p:sp>
        <p:nvSpPr>
          <p:cNvPr id="3" name="Text Box 6"/>
          <p:cNvSpPr txBox="1">
            <a:spLocks noChangeArrowheads="1"/>
          </p:cNvSpPr>
          <p:nvPr/>
        </p:nvSpPr>
        <p:spPr bwMode="auto">
          <a:xfrm>
            <a:off x="827088" y="188913"/>
            <a:ext cx="7334250" cy="739775"/>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2000"/>
              <a:t>Трудоёмкость учебных предметов по расписанию в 8-ых классах</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85720" y="1397000"/>
          <a:ext cx="8644000" cy="5328000"/>
        </p:xfrm>
        <a:graphic>
          <a:graphicData uri="http://schemas.openxmlformats.org/drawingml/2006/table">
            <a:tbl>
              <a:tblPr firstRow="1" bandRow="1">
                <a:tableStyleId>{5C22544A-7EE6-4342-B048-85BDC9FD1C3A}</a:tableStyleId>
              </a:tblPr>
              <a:tblGrid>
                <a:gridCol w="1728800"/>
                <a:gridCol w="1728800"/>
                <a:gridCol w="1728800"/>
                <a:gridCol w="1728800"/>
                <a:gridCol w="1728800"/>
              </a:tblGrid>
              <a:tr h="828800">
                <a:tc rowSpan="2">
                  <a:txBody>
                    <a:bodyPr/>
                    <a:lstStyle/>
                    <a:p>
                      <a:pPr algn="ctr"/>
                      <a:r>
                        <a:rPr lang="ru-RU" dirty="0" smtClean="0">
                          <a:solidFill>
                            <a:schemeClr val="tx1"/>
                          </a:solidFill>
                        </a:rPr>
                        <a:t>Дни недели</a:t>
                      </a:r>
                      <a:endParaRPr lang="ru-RU" dirty="0">
                        <a:solidFill>
                          <a:schemeClr val="tx1"/>
                        </a:solidFill>
                      </a:endParaRPr>
                    </a:p>
                  </a:txBody>
                  <a:tcPr anchor="ct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gridSpan="4">
                  <a:txBody>
                    <a:bodyPr/>
                    <a:lstStyle/>
                    <a:p>
                      <a:r>
                        <a:rPr lang="ru-RU" dirty="0" smtClean="0">
                          <a:solidFill>
                            <a:schemeClr val="tx1"/>
                          </a:solidFill>
                        </a:rPr>
                        <a:t>Сумма баллов трудоемкости предметов за неделю по классам</a:t>
                      </a:r>
                      <a:endParaRPr lang="ru-RU"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1539200">
                <a:tc vMerge="1">
                  <a:txBody>
                    <a:bodyPr/>
                    <a:lstStyle/>
                    <a:p>
                      <a:endParaRPr lang="ru-RU" dirty="0">
                        <a:solidFill>
                          <a:schemeClr val="tx1"/>
                        </a:solidFill>
                      </a:endParaRPr>
                    </a:p>
                  </a:txBody>
                  <a:tcPr/>
                </a:tc>
                <a:tc>
                  <a:txBody>
                    <a:bodyPr/>
                    <a:lstStyle/>
                    <a:p>
                      <a:pPr algn="ctr"/>
                      <a:r>
                        <a:rPr lang="ru-RU" sz="2400" b="1" dirty="0" smtClean="0">
                          <a:solidFill>
                            <a:schemeClr val="tx1"/>
                          </a:solidFill>
                        </a:rPr>
                        <a:t>8А</a:t>
                      </a:r>
                      <a:endParaRPr lang="ru-RU" sz="2400" b="1" dirty="0">
                        <a:solidFill>
                          <a:schemeClr val="tx1"/>
                        </a:solidFill>
                      </a:endParaRPr>
                    </a:p>
                  </a:txBody>
                  <a:tcPr anchor="ct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ru-RU" sz="2400" b="1" dirty="0" smtClean="0">
                          <a:solidFill>
                            <a:schemeClr val="tx1"/>
                          </a:solidFill>
                        </a:rPr>
                        <a:t>8Б</a:t>
                      </a:r>
                      <a:endParaRPr lang="ru-RU" sz="2400" b="1" dirty="0">
                        <a:solidFill>
                          <a:schemeClr val="tx1"/>
                        </a:solidFill>
                      </a:endParaRPr>
                    </a:p>
                  </a:txBody>
                  <a:tcPr anchor="ct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ru-RU" sz="2400" b="1" dirty="0" smtClean="0">
                          <a:solidFill>
                            <a:schemeClr val="tx1"/>
                          </a:solidFill>
                        </a:rPr>
                        <a:t>8А </a:t>
                      </a:r>
                      <a:r>
                        <a:rPr lang="ru-RU" sz="2400" b="0" dirty="0" smtClean="0">
                          <a:solidFill>
                            <a:schemeClr val="tx1"/>
                          </a:solidFill>
                        </a:rPr>
                        <a:t>(другая школа)</a:t>
                      </a:r>
                      <a:endParaRPr lang="ru-RU" sz="2400" b="0" dirty="0">
                        <a:solidFill>
                          <a:schemeClr val="tx1"/>
                        </a:solidFill>
                      </a:endParaRPr>
                    </a:p>
                  </a:txBody>
                  <a:tcPr anchor="ct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ru-RU" sz="2400" b="1" dirty="0" smtClean="0">
                          <a:solidFill>
                            <a:schemeClr val="tx1"/>
                          </a:solidFill>
                        </a:rPr>
                        <a:t>8Б</a:t>
                      </a:r>
                    </a:p>
                    <a:p>
                      <a:pPr algn="ctr"/>
                      <a:r>
                        <a:rPr lang="ru-RU" sz="2400" b="0" dirty="0" smtClean="0">
                          <a:solidFill>
                            <a:schemeClr val="tx1"/>
                          </a:solidFill>
                        </a:rPr>
                        <a:t>(другая школа)</a:t>
                      </a:r>
                      <a:endParaRPr lang="ru-RU" sz="2400" b="0" dirty="0">
                        <a:solidFill>
                          <a:schemeClr val="tx1"/>
                        </a:solidFill>
                      </a:endParaRPr>
                    </a:p>
                  </a:txBody>
                  <a:tcPr anchor="ct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r>
              <a:tr h="592000">
                <a:tc>
                  <a:txBody>
                    <a:bodyPr/>
                    <a:lstStyle/>
                    <a:p>
                      <a:r>
                        <a:rPr lang="ru-RU" sz="2400" b="1" dirty="0" smtClean="0">
                          <a:solidFill>
                            <a:schemeClr val="tx1"/>
                          </a:solidFill>
                        </a:rPr>
                        <a:t>ПН</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ru-RU" sz="2400" b="1" dirty="0" smtClean="0">
                          <a:solidFill>
                            <a:schemeClr val="tx1"/>
                          </a:solidFill>
                        </a:rPr>
                        <a:t>45</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rgbClr val="CCFFCC"/>
                    </a:solidFill>
                  </a:tcPr>
                </a:tc>
                <a:tc>
                  <a:txBody>
                    <a:bodyPr/>
                    <a:lstStyle/>
                    <a:p>
                      <a:pPr algn="ct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ru-RU" sz="2400" b="1" dirty="0" smtClean="0">
                          <a:solidFill>
                            <a:schemeClr val="tx1"/>
                          </a:solidFill>
                        </a:rPr>
                        <a:t>44</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rgbClr val="CCFFCC"/>
                    </a:solidFill>
                  </a:tcPr>
                </a:tc>
                <a:tc>
                  <a:txBody>
                    <a:bodyPr/>
                    <a:lstStyle/>
                    <a:p>
                      <a:pPr algn="ctr"/>
                      <a:r>
                        <a:rPr lang="ru-RU" sz="2400" b="1" dirty="0" smtClean="0">
                          <a:solidFill>
                            <a:schemeClr val="tx1"/>
                          </a:solidFill>
                        </a:rPr>
                        <a:t>42</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rgbClr val="CCFFCC"/>
                    </a:solidFill>
                  </a:tcPr>
                </a:tc>
              </a:tr>
              <a:tr h="592000">
                <a:tc>
                  <a:txBody>
                    <a:bodyPr/>
                    <a:lstStyle/>
                    <a:p>
                      <a:r>
                        <a:rPr lang="ru-RU" sz="2400" b="1" dirty="0" smtClean="0">
                          <a:solidFill>
                            <a:schemeClr val="tx1"/>
                          </a:solidFill>
                        </a:rPr>
                        <a:t>ВТ</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ru-RU" sz="2400" b="1" dirty="0" smtClean="0">
                          <a:solidFill>
                            <a:schemeClr val="tx1"/>
                          </a:solidFill>
                        </a:rPr>
                        <a:t>51</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rgbClr val="FF9966"/>
                    </a:solidFill>
                  </a:tcPr>
                </a:tc>
                <a:tc>
                  <a:txBody>
                    <a:bodyPr/>
                    <a:lstStyle/>
                    <a:p>
                      <a:pPr algn="ct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ru-RU" sz="2400" b="1" dirty="0" smtClean="0">
                          <a:solidFill>
                            <a:schemeClr val="tx1"/>
                          </a:solidFill>
                        </a:rPr>
                        <a:t>56</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rgbClr val="FF9966"/>
                    </a:solidFill>
                  </a:tcPr>
                </a:tc>
                <a:tc>
                  <a:txBody>
                    <a:bodyPr/>
                    <a:lstStyle/>
                    <a:p>
                      <a:pPr algn="ctr"/>
                      <a:r>
                        <a:rPr lang="ru-RU" sz="2400" b="1" dirty="0" smtClean="0">
                          <a:solidFill>
                            <a:schemeClr val="tx1"/>
                          </a:solidFill>
                        </a:rPr>
                        <a:t>55</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rgbClr val="FF9966"/>
                    </a:solidFill>
                  </a:tcPr>
                </a:tc>
              </a:tr>
              <a:tr h="592000">
                <a:tc>
                  <a:txBody>
                    <a:bodyPr/>
                    <a:lstStyle/>
                    <a:p>
                      <a:r>
                        <a:rPr lang="ru-RU" sz="2400" b="1" dirty="0" smtClean="0">
                          <a:solidFill>
                            <a:schemeClr val="tx1"/>
                          </a:solidFill>
                        </a:rPr>
                        <a:t>СР</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ru-RU" sz="2400" b="1" dirty="0" smtClean="0">
                          <a:solidFill>
                            <a:schemeClr val="tx1"/>
                          </a:solidFill>
                        </a:rPr>
                        <a:t>56</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rgbClr val="FF9966"/>
                    </a:solidFill>
                  </a:tcPr>
                </a:tc>
                <a:tc>
                  <a:txBody>
                    <a:bodyPr/>
                    <a:lstStyle/>
                    <a:p>
                      <a:pPr algn="ct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ru-RU" sz="2400" b="1" dirty="0" smtClean="0">
                          <a:solidFill>
                            <a:schemeClr val="tx1"/>
                          </a:solidFill>
                        </a:rPr>
                        <a:t>57</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rgbClr val="FF9966"/>
                    </a:solidFill>
                  </a:tcPr>
                </a:tc>
                <a:tc>
                  <a:txBody>
                    <a:bodyPr/>
                    <a:lstStyle/>
                    <a:p>
                      <a:pPr algn="ctr"/>
                      <a:r>
                        <a:rPr lang="ru-RU" sz="2400" b="1" dirty="0" smtClean="0">
                          <a:solidFill>
                            <a:schemeClr val="tx1"/>
                          </a:solidFill>
                        </a:rPr>
                        <a:t>42</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rgbClr val="CCFFCC"/>
                    </a:solidFill>
                  </a:tcPr>
                </a:tc>
              </a:tr>
              <a:tr h="592000">
                <a:tc>
                  <a:txBody>
                    <a:bodyPr/>
                    <a:lstStyle/>
                    <a:p>
                      <a:r>
                        <a:rPr lang="ru-RU" sz="2400" b="1" dirty="0" smtClean="0">
                          <a:solidFill>
                            <a:schemeClr val="tx1"/>
                          </a:solidFill>
                        </a:rPr>
                        <a:t>ЧТ</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ru-RU" sz="2400" b="1" dirty="0" smtClean="0">
                          <a:solidFill>
                            <a:schemeClr val="tx1"/>
                          </a:solidFill>
                        </a:rPr>
                        <a:t>53</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rgbClr val="FF9966"/>
                    </a:solidFill>
                  </a:tcPr>
                </a:tc>
                <a:tc>
                  <a:txBody>
                    <a:bodyPr/>
                    <a:lstStyle/>
                    <a:p>
                      <a:pPr algn="ctr"/>
                      <a:endParaRPr lang="ru-RU" sz="2400" b="1">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ru-RU" sz="2400" b="1" dirty="0" smtClean="0">
                          <a:solidFill>
                            <a:schemeClr val="tx1"/>
                          </a:solidFill>
                        </a:rPr>
                        <a:t>42</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rgbClr val="CCFFCC"/>
                    </a:solidFill>
                  </a:tcPr>
                </a:tc>
                <a:tc>
                  <a:txBody>
                    <a:bodyPr/>
                    <a:lstStyle/>
                    <a:p>
                      <a:pPr algn="ctr"/>
                      <a:r>
                        <a:rPr lang="ru-RU" sz="2400" b="1" dirty="0" smtClean="0">
                          <a:solidFill>
                            <a:schemeClr val="tx1"/>
                          </a:solidFill>
                        </a:rPr>
                        <a:t>51</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rgbClr val="FF9966"/>
                    </a:solidFill>
                  </a:tcPr>
                </a:tc>
              </a:tr>
              <a:tr h="592000">
                <a:tc>
                  <a:txBody>
                    <a:bodyPr/>
                    <a:lstStyle/>
                    <a:p>
                      <a:r>
                        <a:rPr lang="ru-RU" sz="2400" b="1" dirty="0" smtClean="0">
                          <a:solidFill>
                            <a:schemeClr val="tx1"/>
                          </a:solidFill>
                        </a:rPr>
                        <a:t>ПТ</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ru-RU" sz="2400" b="1" dirty="0" smtClean="0">
                          <a:solidFill>
                            <a:schemeClr val="tx1"/>
                          </a:solidFill>
                        </a:rPr>
                        <a:t>51</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rgbClr val="FF9966"/>
                    </a:solidFill>
                  </a:tcPr>
                </a:tc>
                <a:tc>
                  <a:txBody>
                    <a:bodyPr/>
                    <a:lstStyle/>
                    <a:p>
                      <a:pPr algn="ct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ru-RU" sz="2400" b="1" dirty="0" smtClean="0">
                          <a:solidFill>
                            <a:schemeClr val="tx1"/>
                          </a:solidFill>
                        </a:rPr>
                        <a:t>45</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rgbClr val="CCFFCC"/>
                    </a:solidFill>
                  </a:tcPr>
                </a:tc>
                <a:tc>
                  <a:txBody>
                    <a:bodyPr/>
                    <a:lstStyle/>
                    <a:p>
                      <a:pPr algn="ctr"/>
                      <a:r>
                        <a:rPr lang="ru-RU" sz="2400" b="1" dirty="0" smtClean="0">
                          <a:solidFill>
                            <a:schemeClr val="tx1"/>
                          </a:solidFill>
                        </a:rPr>
                        <a:t>57</a:t>
                      </a:r>
                      <a:endParaRPr lang="ru-RU" sz="2400" b="1" dirty="0">
                        <a:solidFill>
                          <a:schemeClr val="tx1"/>
                        </a:solidFill>
                      </a:endParaRPr>
                    </a:p>
                  </a:txBody>
                  <a:tcP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rgbClr val="FF9966"/>
                    </a:solidFill>
                  </a:tcPr>
                </a:tc>
              </a:tr>
            </a:tbl>
          </a:graphicData>
        </a:graphic>
      </p:graphicFrame>
      <p:sp>
        <p:nvSpPr>
          <p:cNvPr id="4" name="Text Box 6"/>
          <p:cNvSpPr txBox="1">
            <a:spLocks noChangeArrowheads="1"/>
          </p:cNvSpPr>
          <p:nvPr/>
        </p:nvSpPr>
        <p:spPr bwMode="auto">
          <a:xfrm>
            <a:off x="827088" y="188913"/>
            <a:ext cx="7334250" cy="739775"/>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2000"/>
              <a:t>Общая трудоёмкость учебных предметов в 8-ых классах по дням недели в баллах</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827088" y="188913"/>
            <a:ext cx="7334250" cy="495300"/>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2400"/>
              <a:t>Выводы</a:t>
            </a:r>
          </a:p>
        </p:txBody>
      </p:sp>
      <p:sp>
        <p:nvSpPr>
          <p:cNvPr id="2" name="Text Box 6"/>
          <p:cNvSpPr txBox="1">
            <a:spLocks noChangeArrowheads="1"/>
          </p:cNvSpPr>
          <p:nvPr/>
        </p:nvSpPr>
        <p:spPr bwMode="auto">
          <a:xfrm>
            <a:off x="904875" y="1000108"/>
            <a:ext cx="7334250" cy="5632311"/>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marL="342900" indent="-342900"/>
            <a:r>
              <a:rPr lang="ru-RU" sz="2400" dirty="0"/>
              <a:t>При гигиенической оценке школьного расписания для учащихся восьмых классов было установлено:</a:t>
            </a:r>
          </a:p>
          <a:p>
            <a:pPr marL="342900" indent="-342900"/>
            <a:endParaRPr lang="ru-RU" sz="2400" dirty="0"/>
          </a:p>
          <a:p>
            <a:pPr marL="342900" indent="-342900">
              <a:buFontTx/>
              <a:buAutoNum type="arabicPeriod"/>
            </a:pPr>
            <a:r>
              <a:rPr lang="ru-RU" sz="2400" dirty="0"/>
              <a:t>значительно перегружена  трудными предметами </a:t>
            </a:r>
            <a:r>
              <a:rPr lang="ru-RU" sz="2400" dirty="0">
                <a:solidFill>
                  <a:srgbClr val="FF0000"/>
                </a:solidFill>
              </a:rPr>
              <a:t>пятница</a:t>
            </a:r>
            <a:r>
              <a:rPr lang="ru-RU" sz="2400" dirty="0"/>
              <a:t>, что не соответствует гигиеническим требованиям;</a:t>
            </a:r>
          </a:p>
          <a:p>
            <a:pPr marL="342900" indent="-342900">
              <a:buFontTx/>
              <a:buAutoNum type="arabicPeriod"/>
            </a:pPr>
            <a:endParaRPr lang="ru-RU" sz="2400" dirty="0"/>
          </a:p>
          <a:p>
            <a:pPr marL="342900" indent="-342900"/>
            <a:r>
              <a:rPr lang="ru-RU" sz="2400" dirty="0"/>
              <a:t>2. наибольшее количество трудных предметов  приходится на последние уроки – 5 и 6;</a:t>
            </a:r>
          </a:p>
          <a:p>
            <a:pPr marL="342900" indent="-342900"/>
            <a:endParaRPr lang="ru-RU" sz="2400" dirty="0"/>
          </a:p>
          <a:p>
            <a:pPr marL="342900" indent="-342900"/>
            <a:r>
              <a:rPr lang="ru-RU" sz="2400" dirty="0"/>
              <a:t>3. наименьшая трудоёмкость предметов наблюдается в </a:t>
            </a:r>
            <a:r>
              <a:rPr lang="ru-RU" sz="2400" dirty="0">
                <a:solidFill>
                  <a:srgbClr val="00B050"/>
                </a:solidFill>
              </a:rPr>
              <a:t>понедельник. </a:t>
            </a:r>
            <a:r>
              <a:rPr lang="ru-RU" sz="2400" dirty="0"/>
              <a:t>Этот день является облегчённым, что согласуется с гигиеническими нормативами. </a:t>
            </a:r>
            <a:endParaRPr lang="ru-RU" sz="2400" dirty="0">
              <a:solidFill>
                <a:srgbClr val="92D05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827088" y="404813"/>
            <a:ext cx="7334250" cy="557212"/>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2800"/>
              <a:t>Выводы</a:t>
            </a:r>
          </a:p>
        </p:txBody>
      </p:sp>
      <p:sp>
        <p:nvSpPr>
          <p:cNvPr id="2" name="Text Box 6"/>
          <p:cNvSpPr txBox="1">
            <a:spLocks noChangeArrowheads="1"/>
          </p:cNvSpPr>
          <p:nvPr/>
        </p:nvSpPr>
        <p:spPr bwMode="auto">
          <a:xfrm>
            <a:off x="827088" y="1844675"/>
            <a:ext cx="7334250" cy="3303588"/>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r>
              <a:rPr lang="ru-RU"/>
              <a:t>При анализе школьного расписания для учащихся 8 классов было отмечено следующее:</a:t>
            </a:r>
          </a:p>
          <a:p>
            <a:endParaRPr lang="ru-RU"/>
          </a:p>
          <a:p>
            <a:r>
              <a:rPr lang="ru-RU"/>
              <a:t>Дневная учебная нагрузка для учащихся 8 классов ежедневно составляет около 6 часов. </a:t>
            </a:r>
          </a:p>
          <a:p>
            <a:endParaRPr lang="ru-RU"/>
          </a:p>
          <a:p>
            <a:r>
              <a:rPr lang="ru-RU"/>
              <a:t>Общая недельная – 30 часов.</a:t>
            </a:r>
          </a:p>
          <a:p>
            <a:endParaRPr lang="ru-RU"/>
          </a:p>
          <a:p>
            <a:r>
              <a:rPr lang="ru-RU"/>
              <a:t>По результатом исследования школьное расписание во многом не соответствует гигиеническим требованиям.</a:t>
            </a:r>
          </a:p>
          <a:p>
            <a:pPr algn="ctr"/>
            <a:endParaRPr lang="ru-RU"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971550" y="620713"/>
            <a:ext cx="7334250" cy="617537"/>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3200"/>
              <a:t>Включаем индивидуальный таймер</a:t>
            </a:r>
          </a:p>
        </p:txBody>
      </p:sp>
      <p:sp>
        <p:nvSpPr>
          <p:cNvPr id="5122" name="Text Box 3"/>
          <p:cNvSpPr txBox="1">
            <a:spLocks noChangeArrowheads="1"/>
          </p:cNvSpPr>
          <p:nvPr/>
        </p:nvSpPr>
        <p:spPr bwMode="auto">
          <a:xfrm>
            <a:off x="611188" y="2492375"/>
            <a:ext cx="7920037" cy="2100263"/>
          </a:xfrm>
          <a:prstGeom prst="rect">
            <a:avLst/>
          </a:prstGeom>
          <a:solidFill>
            <a:schemeClr val="bg1">
              <a:lumMod val="95000"/>
            </a:schemeClr>
          </a:solidFill>
          <a:ln w="9525">
            <a:noFill/>
            <a:miter lim="800000"/>
            <a:headEnd/>
            <a:tailEnd/>
          </a:ln>
        </p:spPr>
        <p:txBody>
          <a:bodyPr>
            <a:spAutoFit/>
          </a:bodyPr>
          <a:lstStyle/>
          <a:p>
            <a:pPr eaLnBrk="0" hangingPunct="0">
              <a:spcBef>
                <a:spcPct val="20000"/>
              </a:spcBef>
            </a:pPr>
            <a:r>
              <a:rPr lang="ru-RU" sz="2400"/>
              <a:t>Лучший способ защититься ребёнку от перегрузок и болезней – это оптимально организовать своё время.Но график у каждого школьника должен быть свой.</a:t>
            </a:r>
          </a:p>
          <a:p>
            <a:pPr>
              <a:spcBef>
                <a:spcPct val="50000"/>
              </a:spcBef>
            </a:pPr>
            <a:endParaRPr lang="ru-RU" sz="2400"/>
          </a:p>
        </p:txBody>
      </p:sp>
      <p:pic>
        <p:nvPicPr>
          <p:cNvPr id="87042" name="Picture 2" descr="1575 Расширенная коллекция картинок от The Last Word (Показать 1 до 81) - ClipartLogo.com"/>
          <p:cNvPicPr>
            <a:picLocks noChangeAspect="1" noChangeArrowheads="1"/>
          </p:cNvPicPr>
          <p:nvPr/>
        </p:nvPicPr>
        <p:blipFill>
          <a:blip r:embed="rId2" cstate="print"/>
          <a:srcRect/>
          <a:stretch>
            <a:fillRect/>
          </a:stretch>
        </p:blipFill>
        <p:spPr bwMode="auto">
          <a:xfrm rot="265089">
            <a:off x="5572132" y="3857628"/>
            <a:ext cx="2214578" cy="2736884"/>
          </a:xfrm>
          <a:prstGeom prst="rect">
            <a:avLst/>
          </a:prstGeom>
          <a:noFill/>
          <a:ln w="28575">
            <a:solidFill>
              <a:schemeClr val="bg1">
                <a:lumMod val="65000"/>
              </a:schemeClr>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Как правильно кататься на коньках - основы для новичков Спор…"/>
          <p:cNvPicPr>
            <a:picLocks noChangeAspect="1" noChangeArrowheads="1"/>
          </p:cNvPicPr>
          <p:nvPr/>
        </p:nvPicPr>
        <p:blipFill>
          <a:blip r:embed="rId2" cstate="print"/>
          <a:srcRect/>
          <a:stretch>
            <a:fillRect/>
          </a:stretch>
        </p:blipFill>
        <p:spPr bwMode="auto">
          <a:xfrm>
            <a:off x="1835150" y="3500438"/>
            <a:ext cx="4943475" cy="3205162"/>
          </a:xfrm>
          <a:prstGeom prst="rect">
            <a:avLst/>
          </a:prstGeom>
          <a:noFill/>
        </p:spPr>
      </p:pic>
      <p:sp>
        <p:nvSpPr>
          <p:cNvPr id="3" name="Text Box 6"/>
          <p:cNvSpPr txBox="1">
            <a:spLocks noChangeArrowheads="1"/>
          </p:cNvSpPr>
          <p:nvPr/>
        </p:nvSpPr>
        <p:spPr bwMode="auto">
          <a:xfrm>
            <a:off x="900113" y="549275"/>
            <a:ext cx="7334250" cy="617538"/>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3200"/>
              <a:t>Организация свободного времени</a:t>
            </a:r>
          </a:p>
        </p:txBody>
      </p:sp>
      <p:sp>
        <p:nvSpPr>
          <p:cNvPr id="5122" name="Text Box 3"/>
          <p:cNvSpPr txBox="1">
            <a:spLocks noChangeArrowheads="1"/>
          </p:cNvSpPr>
          <p:nvPr/>
        </p:nvSpPr>
        <p:spPr bwMode="auto">
          <a:xfrm>
            <a:off x="611188" y="1844675"/>
            <a:ext cx="7920037" cy="1552575"/>
          </a:xfrm>
          <a:prstGeom prst="rect">
            <a:avLst/>
          </a:prstGeom>
          <a:solidFill>
            <a:schemeClr val="bg1">
              <a:lumMod val="95000"/>
            </a:schemeClr>
          </a:solidFill>
          <a:ln w="9525">
            <a:noFill/>
            <a:miter lim="800000"/>
            <a:headEnd/>
            <a:tailEnd/>
          </a:ln>
        </p:spPr>
        <p:txBody>
          <a:bodyPr>
            <a:spAutoFit/>
          </a:bodyPr>
          <a:lstStyle/>
          <a:p>
            <a:pPr>
              <a:spcBef>
                <a:spcPct val="50000"/>
              </a:spcBef>
            </a:pPr>
            <a:r>
              <a:rPr lang="ru-RU" sz="2400"/>
              <a:t>Между школьными и домашними уроками нужна пауза активного отдыха. Можно покататься на роликах,велосипеде,коньках,погулять с собакой, главное чтобы ребёнок был на воздухе и в движении.</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1"/>
          <p:cNvSpPr txBox="1">
            <a:spLocks noChangeArrowheads="1"/>
          </p:cNvSpPr>
          <p:nvPr/>
        </p:nvSpPr>
        <p:spPr bwMode="auto">
          <a:xfrm>
            <a:off x="2771775" y="260350"/>
            <a:ext cx="3313113" cy="519113"/>
          </a:xfrm>
          <a:prstGeom prst="rect">
            <a:avLst/>
          </a:prstGeom>
          <a:noFill/>
          <a:ln w="9525">
            <a:noFill/>
            <a:miter lim="800000"/>
            <a:headEnd/>
            <a:tailEnd/>
          </a:ln>
        </p:spPr>
        <p:txBody>
          <a:bodyPr>
            <a:spAutoFit/>
          </a:bodyPr>
          <a:lstStyle/>
          <a:p>
            <a:pPr>
              <a:spcBef>
                <a:spcPct val="50000"/>
              </a:spcBef>
            </a:pPr>
            <a:r>
              <a:rPr lang="ru-RU" sz="2800"/>
              <a:t>           Опрос</a:t>
            </a:r>
          </a:p>
        </p:txBody>
      </p:sp>
      <p:graphicFrame>
        <p:nvGraphicFramePr>
          <p:cNvPr id="1026" name="Object 26"/>
          <p:cNvGraphicFramePr>
            <a:graphicFrameLocks noChangeAspect="1"/>
          </p:cNvGraphicFramePr>
          <p:nvPr/>
        </p:nvGraphicFramePr>
        <p:xfrm>
          <a:off x="1403350" y="2781300"/>
          <a:ext cx="6378575" cy="3217863"/>
        </p:xfrm>
        <a:graphic>
          <a:graphicData uri="http://schemas.openxmlformats.org/presentationml/2006/ole">
            <p:oleObj spid="_x0000_s1026" name="Двоичный лист" r:id="rId3" imgW="6076857" imgH="3057637" progId="Excel.SheetBinaryMacroEnabled.12">
              <p:embed/>
            </p:oleObj>
          </a:graphicData>
        </a:graphic>
      </p:graphicFrame>
      <p:sp>
        <p:nvSpPr>
          <p:cNvPr id="1031" name="Text Box 27"/>
          <p:cNvSpPr txBox="1">
            <a:spLocks noChangeArrowheads="1"/>
          </p:cNvSpPr>
          <p:nvPr/>
        </p:nvSpPr>
        <p:spPr bwMode="auto">
          <a:xfrm>
            <a:off x="6732588" y="5013325"/>
            <a:ext cx="719137" cy="457200"/>
          </a:xfrm>
          <a:prstGeom prst="rect">
            <a:avLst/>
          </a:prstGeom>
          <a:noFill/>
          <a:ln w="9525">
            <a:noFill/>
            <a:miter lim="800000"/>
            <a:headEnd/>
            <a:tailEnd/>
          </a:ln>
        </p:spPr>
        <p:txBody>
          <a:bodyPr>
            <a:spAutoFit/>
          </a:bodyPr>
          <a:lstStyle/>
          <a:p>
            <a:pPr>
              <a:spcBef>
                <a:spcPct val="50000"/>
              </a:spcBef>
            </a:pPr>
            <a:r>
              <a:rPr lang="ru-RU" sz="1200"/>
              <a:t>Более 4 часов</a:t>
            </a:r>
          </a:p>
        </p:txBody>
      </p:sp>
      <p:sp>
        <p:nvSpPr>
          <p:cNvPr id="1032" name="Text Box 29"/>
          <p:cNvSpPr txBox="1">
            <a:spLocks noChangeArrowheads="1"/>
          </p:cNvSpPr>
          <p:nvPr/>
        </p:nvSpPr>
        <p:spPr bwMode="auto">
          <a:xfrm>
            <a:off x="827088" y="4508500"/>
            <a:ext cx="576262" cy="366713"/>
          </a:xfrm>
          <a:prstGeom prst="rect">
            <a:avLst/>
          </a:prstGeom>
          <a:noFill/>
          <a:ln w="9525">
            <a:noFill/>
            <a:miter lim="800000"/>
            <a:headEnd/>
            <a:tailEnd/>
          </a:ln>
        </p:spPr>
        <p:txBody>
          <a:bodyPr>
            <a:spAutoFit/>
          </a:bodyPr>
          <a:lstStyle/>
          <a:p>
            <a:pPr>
              <a:spcBef>
                <a:spcPct val="50000"/>
              </a:spcBef>
            </a:pPr>
            <a:r>
              <a:rPr lang="ru-RU"/>
              <a:t>    1</a:t>
            </a:r>
          </a:p>
        </p:txBody>
      </p:sp>
      <p:sp>
        <p:nvSpPr>
          <p:cNvPr id="3" name="Text Box 6"/>
          <p:cNvSpPr txBox="1">
            <a:spLocks noChangeArrowheads="1"/>
          </p:cNvSpPr>
          <p:nvPr/>
        </p:nvSpPr>
        <p:spPr bwMode="auto">
          <a:xfrm>
            <a:off x="900113" y="188913"/>
            <a:ext cx="7334250" cy="617537"/>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3200"/>
              <a:t>Опрос</a:t>
            </a:r>
          </a:p>
        </p:txBody>
      </p:sp>
      <p:sp>
        <p:nvSpPr>
          <p:cNvPr id="2" name="Text Box 6"/>
          <p:cNvSpPr txBox="1">
            <a:spLocks noChangeArrowheads="1"/>
          </p:cNvSpPr>
          <p:nvPr/>
        </p:nvSpPr>
        <p:spPr bwMode="auto">
          <a:xfrm>
            <a:off x="900113" y="1268413"/>
            <a:ext cx="7334250" cy="860425"/>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2400"/>
              <a:t>Сколько времени тратится на выполнение домашнего задания?</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9"/>
          <p:cNvGraphicFramePr>
            <a:graphicFrameLocks noChangeAspect="1"/>
          </p:cNvGraphicFramePr>
          <p:nvPr/>
        </p:nvGraphicFramePr>
        <p:xfrm>
          <a:off x="1403350" y="2997200"/>
          <a:ext cx="6337300" cy="3009900"/>
        </p:xfrm>
        <a:graphic>
          <a:graphicData uri="http://schemas.openxmlformats.org/presentationml/2006/ole">
            <p:oleObj spid="_x0000_s2050" name="Диаграмма" r:id="rId3" imgW="6105457" imgH="3009810" progId="Excel.Sheet.8">
              <p:embed/>
            </p:oleObj>
          </a:graphicData>
        </a:graphic>
      </p:graphicFrame>
      <p:sp>
        <p:nvSpPr>
          <p:cNvPr id="2055" name="Rectangle 10"/>
          <p:cNvSpPr>
            <a:spLocks noChangeArrowheads="1"/>
          </p:cNvSpPr>
          <p:nvPr/>
        </p:nvSpPr>
        <p:spPr bwMode="auto">
          <a:xfrm>
            <a:off x="6372225" y="4365625"/>
            <a:ext cx="1223963" cy="935038"/>
          </a:xfrm>
          <a:prstGeom prst="rect">
            <a:avLst/>
          </a:prstGeom>
          <a:solidFill>
            <a:schemeClr val="bg1"/>
          </a:solidFill>
          <a:ln w="9525">
            <a:solidFill>
              <a:schemeClr val="tx1"/>
            </a:solidFill>
            <a:miter lim="800000"/>
            <a:headEnd/>
            <a:tailEnd/>
          </a:ln>
        </p:spPr>
        <p:txBody>
          <a:bodyPr wrap="none" anchor="ctr"/>
          <a:lstStyle/>
          <a:p>
            <a:pPr algn="ctr"/>
            <a:endParaRPr lang="ru-RU"/>
          </a:p>
        </p:txBody>
      </p:sp>
      <p:sp>
        <p:nvSpPr>
          <p:cNvPr id="2056" name="Rectangle 11"/>
          <p:cNvSpPr>
            <a:spLocks noChangeArrowheads="1"/>
          </p:cNvSpPr>
          <p:nvPr/>
        </p:nvSpPr>
        <p:spPr bwMode="auto">
          <a:xfrm>
            <a:off x="5940425" y="4581525"/>
            <a:ext cx="144463" cy="142875"/>
          </a:xfrm>
          <a:prstGeom prst="rect">
            <a:avLst/>
          </a:prstGeom>
          <a:solidFill>
            <a:srgbClr val="FF0000"/>
          </a:solidFill>
          <a:ln w="9525">
            <a:solidFill>
              <a:schemeClr val="tx1"/>
            </a:solidFill>
            <a:miter lim="800000"/>
            <a:headEnd/>
            <a:tailEnd/>
          </a:ln>
        </p:spPr>
        <p:txBody>
          <a:bodyPr wrap="none" anchor="ctr"/>
          <a:lstStyle/>
          <a:p>
            <a:endParaRPr lang="ru-RU"/>
          </a:p>
        </p:txBody>
      </p:sp>
      <p:sp>
        <p:nvSpPr>
          <p:cNvPr id="2057" name="Rectangle 12"/>
          <p:cNvSpPr>
            <a:spLocks noChangeArrowheads="1"/>
          </p:cNvSpPr>
          <p:nvPr/>
        </p:nvSpPr>
        <p:spPr bwMode="auto">
          <a:xfrm>
            <a:off x="5940425" y="5013325"/>
            <a:ext cx="144463" cy="144463"/>
          </a:xfrm>
          <a:prstGeom prst="rect">
            <a:avLst/>
          </a:prstGeom>
          <a:solidFill>
            <a:srgbClr val="0066FF"/>
          </a:solidFill>
          <a:ln w="9525">
            <a:solidFill>
              <a:schemeClr val="tx1"/>
            </a:solidFill>
            <a:miter lim="800000"/>
            <a:headEnd/>
            <a:tailEnd/>
          </a:ln>
        </p:spPr>
        <p:txBody>
          <a:bodyPr wrap="none" anchor="ctr"/>
          <a:lstStyle/>
          <a:p>
            <a:endParaRPr lang="ru-RU"/>
          </a:p>
        </p:txBody>
      </p:sp>
      <p:sp>
        <p:nvSpPr>
          <p:cNvPr id="2058" name="Text Box 15"/>
          <p:cNvSpPr txBox="1">
            <a:spLocks noChangeArrowheads="1"/>
          </p:cNvSpPr>
          <p:nvPr/>
        </p:nvSpPr>
        <p:spPr bwMode="auto">
          <a:xfrm>
            <a:off x="6300788" y="4437063"/>
            <a:ext cx="1296987" cy="942975"/>
          </a:xfrm>
          <a:prstGeom prst="rect">
            <a:avLst/>
          </a:prstGeom>
          <a:noFill/>
          <a:ln w="9525">
            <a:noFill/>
            <a:miter lim="800000"/>
            <a:headEnd/>
            <a:tailEnd/>
          </a:ln>
        </p:spPr>
        <p:txBody>
          <a:bodyPr>
            <a:spAutoFit/>
          </a:bodyPr>
          <a:lstStyle/>
          <a:p>
            <a:pPr>
              <a:spcBef>
                <a:spcPct val="50000"/>
              </a:spcBef>
            </a:pPr>
            <a:r>
              <a:rPr lang="ru-RU" sz="1400"/>
              <a:t>Недовольны</a:t>
            </a:r>
          </a:p>
          <a:p>
            <a:pPr>
              <a:spcBef>
                <a:spcPct val="50000"/>
              </a:spcBef>
            </a:pPr>
            <a:endParaRPr lang="ru-RU" sz="1400"/>
          </a:p>
          <a:p>
            <a:pPr>
              <a:spcBef>
                <a:spcPct val="50000"/>
              </a:spcBef>
            </a:pPr>
            <a:endParaRPr lang="ru-RU" sz="1400"/>
          </a:p>
        </p:txBody>
      </p:sp>
      <p:sp>
        <p:nvSpPr>
          <p:cNvPr id="2059" name="Text Box 16"/>
          <p:cNvSpPr txBox="1">
            <a:spLocks noChangeArrowheads="1"/>
          </p:cNvSpPr>
          <p:nvPr/>
        </p:nvSpPr>
        <p:spPr bwMode="auto">
          <a:xfrm>
            <a:off x="6372225" y="4868863"/>
            <a:ext cx="1081088" cy="304800"/>
          </a:xfrm>
          <a:prstGeom prst="rect">
            <a:avLst/>
          </a:prstGeom>
          <a:noFill/>
          <a:ln w="9525">
            <a:noFill/>
            <a:miter lim="800000"/>
            <a:headEnd/>
            <a:tailEnd/>
          </a:ln>
        </p:spPr>
        <p:txBody>
          <a:bodyPr>
            <a:spAutoFit/>
          </a:bodyPr>
          <a:lstStyle/>
          <a:p>
            <a:pPr>
              <a:spcBef>
                <a:spcPct val="50000"/>
              </a:spcBef>
            </a:pPr>
            <a:r>
              <a:rPr lang="ru-RU" sz="1400"/>
              <a:t>Довольны</a:t>
            </a:r>
          </a:p>
        </p:txBody>
      </p:sp>
      <p:sp>
        <p:nvSpPr>
          <p:cNvPr id="3" name="Text Box 6"/>
          <p:cNvSpPr txBox="1">
            <a:spLocks noChangeArrowheads="1"/>
          </p:cNvSpPr>
          <p:nvPr/>
        </p:nvSpPr>
        <p:spPr bwMode="auto">
          <a:xfrm>
            <a:off x="900113" y="333375"/>
            <a:ext cx="7334250" cy="617538"/>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3200"/>
              <a:t>Опрос</a:t>
            </a:r>
          </a:p>
        </p:txBody>
      </p:sp>
      <p:sp>
        <p:nvSpPr>
          <p:cNvPr id="2" name="Text Box 6"/>
          <p:cNvSpPr txBox="1">
            <a:spLocks noChangeArrowheads="1"/>
          </p:cNvSpPr>
          <p:nvPr/>
        </p:nvSpPr>
        <p:spPr bwMode="auto">
          <a:xfrm>
            <a:off x="900113" y="1557338"/>
            <a:ext cx="7334250" cy="1044575"/>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spcBef>
                <a:spcPct val="50000"/>
              </a:spcBef>
            </a:pPr>
            <a:r>
              <a:rPr lang="ru-RU" sz="2000"/>
              <a:t>Отношение к оценкам за домашнюю работу учащихся, тратящих на её выполнение очень много времени:</a:t>
            </a:r>
          </a:p>
          <a:p>
            <a:pPr algn="ctr"/>
            <a:endParaRPr lang="ru-RU" sz="20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2627313" y="333375"/>
            <a:ext cx="3529012" cy="519113"/>
          </a:xfrm>
          <a:prstGeom prst="rect">
            <a:avLst/>
          </a:prstGeom>
          <a:solidFill>
            <a:srgbClr val="C2D8DC"/>
          </a:solidFill>
          <a:ln w="9525">
            <a:noFill/>
            <a:miter lim="800000"/>
            <a:headEnd/>
            <a:tailEnd/>
          </a:ln>
        </p:spPr>
        <p:txBody>
          <a:bodyPr>
            <a:spAutoFit/>
          </a:bodyPr>
          <a:lstStyle/>
          <a:p>
            <a:pPr>
              <a:spcBef>
                <a:spcPct val="50000"/>
              </a:spcBef>
            </a:pPr>
            <a:r>
              <a:rPr lang="ru-RU" sz="2800"/>
              <a:t>            Выводы</a:t>
            </a:r>
          </a:p>
        </p:txBody>
      </p:sp>
      <p:sp>
        <p:nvSpPr>
          <p:cNvPr id="3" name="Text Box 6"/>
          <p:cNvSpPr txBox="1">
            <a:spLocks noChangeArrowheads="1"/>
          </p:cNvSpPr>
          <p:nvPr/>
        </p:nvSpPr>
        <p:spPr bwMode="auto">
          <a:xfrm>
            <a:off x="900113" y="333375"/>
            <a:ext cx="7334250" cy="617538"/>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r>
              <a:rPr lang="ru-RU" sz="3200"/>
              <a:t>Выводы</a:t>
            </a:r>
          </a:p>
        </p:txBody>
      </p:sp>
      <p:sp>
        <p:nvSpPr>
          <p:cNvPr id="2" name="Text Box 6"/>
          <p:cNvSpPr txBox="1">
            <a:spLocks noChangeArrowheads="1"/>
          </p:cNvSpPr>
          <p:nvPr/>
        </p:nvSpPr>
        <p:spPr bwMode="auto">
          <a:xfrm>
            <a:off x="900113" y="1341438"/>
            <a:ext cx="7334250" cy="4876800"/>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r>
              <a:rPr lang="ru-RU" sz="2400" dirty="0"/>
              <a:t>1</a:t>
            </a:r>
            <a:r>
              <a:rPr lang="ru-RU" sz="2400" dirty="0" smtClean="0"/>
              <a:t>)</a:t>
            </a:r>
            <a:r>
              <a:rPr lang="en-US" sz="2400" dirty="0" smtClean="0"/>
              <a:t> </a:t>
            </a:r>
            <a:r>
              <a:rPr lang="ru-RU" sz="2400" dirty="0" smtClean="0"/>
              <a:t>Режим </a:t>
            </a:r>
            <a:r>
              <a:rPr lang="ru-RU" sz="2400" dirty="0"/>
              <a:t>дня является основой для гармоничного развития физиологически и психически здоровой личности человека </a:t>
            </a:r>
            <a:r>
              <a:rPr lang="en-US" sz="2400" dirty="0"/>
              <a:t>XXI </a:t>
            </a:r>
            <a:r>
              <a:rPr lang="ru-RU" sz="2400" dirty="0"/>
              <a:t>века.</a:t>
            </a:r>
          </a:p>
          <a:p>
            <a:r>
              <a:rPr lang="ru-RU" sz="2400" dirty="0"/>
              <a:t>2</a:t>
            </a:r>
            <a:r>
              <a:rPr lang="ru-RU" sz="2400" dirty="0" smtClean="0"/>
              <a:t>)</a:t>
            </a:r>
            <a:r>
              <a:rPr lang="en-US" sz="2400" dirty="0" smtClean="0"/>
              <a:t> </a:t>
            </a:r>
            <a:r>
              <a:rPr lang="ru-RU" sz="2400" dirty="0" smtClean="0"/>
              <a:t>Полученные </a:t>
            </a:r>
            <a:r>
              <a:rPr lang="ru-RU" sz="2400" dirty="0"/>
              <a:t>мной результаты говорят о необходимости о распространении знания о биоритмах и режиме дня для повышения умственной активности школьника.</a:t>
            </a:r>
          </a:p>
          <a:p>
            <a:r>
              <a:rPr lang="ru-RU" sz="2400" dirty="0"/>
              <a:t>3) Необходимость проведения классных часов, выступлении на общешкольном родительском собрании, распространение буклетов.</a:t>
            </a:r>
          </a:p>
          <a:p>
            <a:r>
              <a:rPr lang="ru-RU" sz="2400" dirty="0"/>
              <a:t>4</a:t>
            </a:r>
            <a:r>
              <a:rPr lang="ru-RU" sz="2400" dirty="0" smtClean="0"/>
              <a:t>)</a:t>
            </a:r>
            <a:r>
              <a:rPr lang="en-US" sz="2400" dirty="0" smtClean="0"/>
              <a:t> </a:t>
            </a:r>
            <a:r>
              <a:rPr lang="ru-RU" sz="2400" dirty="0" smtClean="0"/>
              <a:t>Путём </a:t>
            </a:r>
            <a:r>
              <a:rPr lang="ru-RU" sz="2400" dirty="0"/>
              <a:t>мониторинга отследить эффективность проделанной мною работы.</a:t>
            </a:r>
          </a:p>
          <a:p>
            <a:pPr algn="ctr"/>
            <a:endParaRPr lang="ru-RU"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376238" y="1628775"/>
            <a:ext cx="8391525" cy="1938338"/>
          </a:xfrm>
          <a:prstGeom prst="rect">
            <a:avLst/>
          </a:prstGeom>
          <a:solidFill>
            <a:schemeClr val="bg1">
              <a:lumMod val="95000"/>
            </a:schemeClr>
          </a:solidFill>
          <a:ln w="9525">
            <a:noFill/>
            <a:miter lim="800000"/>
            <a:headEnd/>
            <a:tailEnd/>
          </a:ln>
        </p:spPr>
        <p:txBody>
          <a:bodyPr>
            <a:spAutoFit/>
          </a:bodyPr>
          <a:lstStyle/>
          <a:p>
            <a:pPr>
              <a:spcBef>
                <a:spcPct val="50000"/>
              </a:spcBef>
              <a:defRPr/>
            </a:pPr>
            <a:r>
              <a:rPr lang="ru-RU" sz="2400" dirty="0"/>
              <a:t>Школьная гигиена – отдел общественной гигиены, задача которой – охранение здоровья учащихся от вредных влияний, оказываемых школой; она учит, как надо устраивать школьные помещения, как распределять занятия т.д. </a:t>
            </a:r>
          </a:p>
        </p:txBody>
      </p:sp>
      <p:sp>
        <p:nvSpPr>
          <p:cNvPr id="3" name="Text Box 6"/>
          <p:cNvSpPr txBox="1">
            <a:spLocks noChangeArrowheads="1"/>
          </p:cNvSpPr>
          <p:nvPr/>
        </p:nvSpPr>
        <p:spPr bwMode="auto">
          <a:xfrm>
            <a:off x="904875" y="285750"/>
            <a:ext cx="7334250" cy="584200"/>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spcBef>
                <a:spcPts val="0"/>
              </a:spcBef>
              <a:defRPr/>
            </a:pPr>
            <a:r>
              <a:rPr lang="ru-RU" sz="3200" dirty="0">
                <a:latin typeface="Arial" pitchFamily="34" charset="0"/>
                <a:cs typeface="Arial" pitchFamily="34" charset="0"/>
              </a:rPr>
              <a:t>Школьная гигиена</a:t>
            </a:r>
          </a:p>
        </p:txBody>
      </p:sp>
      <p:pic>
        <p:nvPicPr>
          <p:cNvPr id="4100" name="Picture 4" descr="http://svitanok.ictv.ua/images/gallery/2013/08/29/20130829161035.jpg"/>
          <p:cNvPicPr>
            <a:picLocks noChangeAspect="1" noChangeArrowheads="1"/>
          </p:cNvPicPr>
          <p:nvPr/>
        </p:nvPicPr>
        <p:blipFill>
          <a:blip r:embed="rId2" cstate="print"/>
          <a:srcRect t="8964" b="11852"/>
          <a:stretch>
            <a:fillRect/>
          </a:stretch>
        </p:blipFill>
        <p:spPr bwMode="auto">
          <a:xfrm>
            <a:off x="2540000" y="3857625"/>
            <a:ext cx="4064000" cy="2571750"/>
          </a:xfrm>
          <a:prstGeom prst="rect">
            <a:avLst/>
          </a:prstGeom>
          <a:noFill/>
          <a:ln w="38100">
            <a:solidFill>
              <a:srgbClr val="660033"/>
            </a:solidFill>
          </a:ln>
          <a:effectLst>
            <a:outerShdw blurRad="317500" dist="127000" dir="1800000" algn="ctr" rotWithShape="0">
              <a:srgbClr val="660033">
                <a:alpha val="50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971550" y="2565400"/>
            <a:ext cx="7334250" cy="1225550"/>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r>
              <a:rPr lang="ru-RU" sz="2400"/>
              <a:t>Примерный режим дня школьника ГБОУ СОШ № 1352 </a:t>
            </a:r>
            <a:r>
              <a:rPr lang="ru-RU" sz="2400">
                <a:hlinkClick r:id="rId2"/>
              </a:rPr>
              <a:t>ссылка</a:t>
            </a:r>
            <a:endParaRPr lang="ru-RU" sz="2400"/>
          </a:p>
          <a:p>
            <a:pPr algn="ctr"/>
            <a:endParaRPr lang="ru-RU" sz="24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0188" y="357188"/>
            <a:ext cx="6357937" cy="642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dirty="0">
                <a:solidFill>
                  <a:schemeClr val="tx1"/>
                </a:solidFill>
              </a:rPr>
              <a:t>Информационные источники:</a:t>
            </a:r>
          </a:p>
        </p:txBody>
      </p:sp>
      <p:graphicFrame>
        <p:nvGraphicFramePr>
          <p:cNvPr id="3" name="Таблица 2"/>
          <p:cNvGraphicFramePr>
            <a:graphicFrameLocks noGrp="1"/>
          </p:cNvGraphicFramePr>
          <p:nvPr/>
        </p:nvGraphicFramePr>
        <p:xfrm>
          <a:off x="285750" y="1397000"/>
          <a:ext cx="8858280" cy="4348480"/>
        </p:xfrm>
        <a:graphic>
          <a:graphicData uri="http://schemas.openxmlformats.org/drawingml/2006/table">
            <a:tbl>
              <a:tblPr firstRow="1" bandRow="1">
                <a:tableStyleId>{5C22544A-7EE6-4342-B048-85BDC9FD1C3A}</a:tableStyleId>
              </a:tblPr>
              <a:tblGrid>
                <a:gridCol w="2952760"/>
                <a:gridCol w="2952760"/>
                <a:gridCol w="2952760"/>
              </a:tblGrid>
              <a:tr h="370840">
                <a:tc>
                  <a:txBody>
                    <a:bodyPr/>
                    <a:lstStyle/>
                    <a:p>
                      <a:r>
                        <a:rPr lang="ru-RU" dirty="0" smtClean="0">
                          <a:hlinkClick r:id="rId2"/>
                        </a:rPr>
                        <a:t>часы</a:t>
                      </a:r>
                      <a:r>
                        <a:rPr lang="ru-RU" dirty="0" smtClean="0"/>
                        <a:t> </a:t>
                      </a:r>
                      <a:endParaRPr lang="ru-RU"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r h="370840">
                <a:tc>
                  <a:txBody>
                    <a:bodyPr/>
                    <a:lstStyle/>
                    <a:p>
                      <a:r>
                        <a:rPr lang="ru-RU" dirty="0" smtClean="0">
                          <a:hlinkClick r:id="rId3"/>
                        </a:rPr>
                        <a:t>класс</a:t>
                      </a:r>
                      <a:endParaRPr lang="ru-RU"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r>
              <a:tr h="370840">
                <a:tc>
                  <a:txBody>
                    <a:bodyPr/>
                    <a:lstStyle/>
                    <a:p>
                      <a:r>
                        <a:rPr lang="ru-RU" dirty="0" smtClean="0">
                          <a:hlinkClick r:id="rId4"/>
                        </a:rPr>
                        <a:t>ученик</a:t>
                      </a:r>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370840">
                <a:tc>
                  <a:txBody>
                    <a:bodyPr/>
                    <a:lstStyle/>
                    <a:p>
                      <a:r>
                        <a:rPr lang="ru-RU" dirty="0" smtClean="0">
                          <a:hlinkClick r:id="rId5"/>
                        </a:rPr>
                        <a:t>Франк</a:t>
                      </a:r>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370840">
                <a:tc>
                  <a:txBody>
                    <a:bodyPr/>
                    <a:lstStyle/>
                    <a:p>
                      <a:r>
                        <a:rPr lang="ru-RU" dirty="0" smtClean="0">
                          <a:hlinkClick r:id="rId6"/>
                        </a:rPr>
                        <a:t>школьник</a:t>
                      </a:r>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370840">
                <a:tc>
                  <a:txBody>
                    <a:bodyPr/>
                    <a:lstStyle/>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Слайд 2</a:t>
                      </a:r>
                      <a:r>
                        <a:rPr lang="ru-RU" baseline="0" dirty="0" smtClean="0"/>
                        <a:t> </a:t>
                      </a:r>
                      <a:r>
                        <a:rPr lang="ru-RU" dirty="0" smtClean="0">
                          <a:hlinkClick r:id="rId7"/>
                        </a:rPr>
                        <a:t>мозг</a:t>
                      </a:r>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370840">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370840">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370840">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370840">
                <a:tc>
                  <a:txBody>
                    <a:bodyPr/>
                    <a:lstStyle/>
                    <a:p>
                      <a:r>
                        <a:rPr lang="ru-RU" dirty="0" smtClean="0">
                          <a:hlinkClick r:id="rId8"/>
                        </a:rPr>
                        <a:t>Энциклопедия</a:t>
                      </a:r>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370840">
                <a:tc>
                  <a:txBody>
                    <a:bodyPr/>
                    <a:lstStyle/>
                    <a:p>
                      <a:r>
                        <a:rPr lang="ru-RU" dirty="0" smtClean="0">
                          <a:hlinkClick r:id="rId9"/>
                        </a:rPr>
                        <a:t>Диафильм</a:t>
                      </a:r>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395288" y="1628775"/>
            <a:ext cx="8391525" cy="1938338"/>
          </a:xfrm>
          <a:prstGeom prst="rect">
            <a:avLst/>
          </a:prstGeom>
          <a:solidFill>
            <a:schemeClr val="bg1">
              <a:lumMod val="95000"/>
            </a:schemeClr>
          </a:solidFill>
          <a:ln w="9525">
            <a:noFill/>
            <a:miter lim="800000"/>
            <a:headEnd/>
            <a:tailEnd/>
          </a:ln>
        </p:spPr>
        <p:txBody>
          <a:bodyPr>
            <a:spAutoFit/>
          </a:bodyPr>
          <a:lstStyle/>
          <a:p>
            <a:pPr>
              <a:spcBef>
                <a:spcPct val="50000"/>
              </a:spcBef>
              <a:defRPr/>
            </a:pPr>
            <a:r>
              <a:rPr lang="ru-RU" sz="2400" dirty="0"/>
              <a:t>Если судить более широко, то школьная гигиена охватывает заботы о гармоническом развитии тела и духа детей в школе. Но для достижения этих целей, необходимо , чтобы вместе со школьной гигиеной шла домашняя гигиена учащихся.</a:t>
            </a:r>
          </a:p>
        </p:txBody>
      </p:sp>
      <p:sp>
        <p:nvSpPr>
          <p:cNvPr id="3" name="Text Box 6"/>
          <p:cNvSpPr txBox="1">
            <a:spLocks noChangeArrowheads="1"/>
          </p:cNvSpPr>
          <p:nvPr/>
        </p:nvSpPr>
        <p:spPr bwMode="auto">
          <a:xfrm>
            <a:off x="900113" y="260350"/>
            <a:ext cx="7334250" cy="617538"/>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spcBef>
                <a:spcPts val="0"/>
              </a:spcBef>
              <a:defRPr/>
            </a:pPr>
            <a:r>
              <a:rPr lang="ru-RU" sz="3200" dirty="0">
                <a:latin typeface="Arial" pitchFamily="34" charset="0"/>
                <a:cs typeface="Arial" pitchFamily="34" charset="0"/>
              </a:rPr>
              <a:t>Школьная гигиена</a:t>
            </a:r>
          </a:p>
        </p:txBody>
      </p:sp>
      <p:pic>
        <p:nvPicPr>
          <p:cNvPr id="8196" name="Picture 2" descr="http://misiglo.files.wordpress.com/2010/04/escribir-abc-poquoson-k-12-va-us.jpg"/>
          <p:cNvPicPr>
            <a:picLocks noChangeAspect="1" noChangeArrowheads="1"/>
          </p:cNvPicPr>
          <p:nvPr/>
        </p:nvPicPr>
        <p:blipFill>
          <a:blip r:embed="rId2" cstate="print"/>
          <a:srcRect/>
          <a:stretch>
            <a:fillRect/>
          </a:stretch>
        </p:blipFill>
        <p:spPr bwMode="auto">
          <a:xfrm>
            <a:off x="642938" y="3786188"/>
            <a:ext cx="3214687" cy="2701925"/>
          </a:xfrm>
          <a:prstGeom prst="rect">
            <a:avLst/>
          </a:prstGeom>
          <a:noFill/>
          <a:ln w="38100">
            <a:solidFill>
              <a:srgbClr val="660033"/>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539750" y="1412875"/>
            <a:ext cx="4389438" cy="2678113"/>
          </a:xfrm>
          <a:prstGeom prst="rect">
            <a:avLst/>
          </a:prstGeom>
          <a:solidFill>
            <a:schemeClr val="bg1">
              <a:lumMod val="95000"/>
            </a:schemeClr>
          </a:solidFill>
          <a:ln w="9525">
            <a:noFill/>
            <a:miter lim="800000"/>
            <a:headEnd/>
            <a:tailEnd/>
          </a:ln>
        </p:spPr>
        <p:txBody>
          <a:bodyPr>
            <a:spAutoFit/>
          </a:bodyPr>
          <a:lstStyle/>
          <a:p>
            <a:pPr>
              <a:spcBef>
                <a:spcPct val="50000"/>
              </a:spcBef>
              <a:defRPr/>
            </a:pPr>
            <a:r>
              <a:rPr lang="ru-RU" sz="2400" dirty="0"/>
              <a:t>Основателем современной школьной гигиены принято считать венского </a:t>
            </a:r>
            <a:r>
              <a:rPr lang="ru-RU" sz="2400" dirty="0">
                <a:solidFill>
                  <a:srgbClr val="FF0000"/>
                </a:solidFill>
              </a:rPr>
              <a:t>врача Франка</a:t>
            </a:r>
            <a:r>
              <a:rPr lang="ru-RU" sz="2400" dirty="0"/>
              <a:t>. Именно его рекомендации легли в  основу обучения и развития учащихся.</a:t>
            </a:r>
          </a:p>
        </p:txBody>
      </p:sp>
      <p:sp>
        <p:nvSpPr>
          <p:cNvPr id="3" name="Text Box 6"/>
          <p:cNvSpPr txBox="1">
            <a:spLocks noChangeArrowheads="1"/>
          </p:cNvSpPr>
          <p:nvPr/>
        </p:nvSpPr>
        <p:spPr bwMode="auto">
          <a:xfrm>
            <a:off x="904875" y="285750"/>
            <a:ext cx="7334250" cy="584200"/>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spcBef>
                <a:spcPts val="0"/>
              </a:spcBef>
              <a:defRPr/>
            </a:pPr>
            <a:r>
              <a:rPr lang="ru-RU" sz="3200" dirty="0">
                <a:latin typeface="Arial" pitchFamily="34" charset="0"/>
                <a:cs typeface="Arial" pitchFamily="34" charset="0"/>
              </a:rPr>
              <a:t>История</a:t>
            </a:r>
          </a:p>
        </p:txBody>
      </p:sp>
      <p:pic>
        <p:nvPicPr>
          <p:cNvPr id="9220" name="Picture 4" descr="http://de.academic.ru/pictures/dewiki/74/Johann_Peter_Frank.jpg"/>
          <p:cNvPicPr>
            <a:picLocks noChangeAspect="1" noChangeArrowheads="1"/>
          </p:cNvPicPr>
          <p:nvPr/>
        </p:nvPicPr>
        <p:blipFill>
          <a:blip r:embed="rId2" cstate="print"/>
          <a:srcRect l="14188" t="6830" r="14873" b="30186"/>
          <a:stretch>
            <a:fillRect/>
          </a:stretch>
        </p:blipFill>
        <p:spPr bwMode="auto">
          <a:xfrm>
            <a:off x="5214938" y="1571625"/>
            <a:ext cx="3313112" cy="3929063"/>
          </a:xfrm>
          <a:prstGeom prst="rect">
            <a:avLst/>
          </a:prstGeom>
          <a:noFill/>
          <a:ln w="38100">
            <a:solidFill>
              <a:srgbClr val="660033"/>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539750" y="1412875"/>
            <a:ext cx="7920038" cy="3560763"/>
          </a:xfrm>
          <a:prstGeom prst="rect">
            <a:avLst/>
          </a:prstGeom>
          <a:solidFill>
            <a:schemeClr val="bg1">
              <a:lumMod val="95000"/>
            </a:schemeClr>
          </a:solidFill>
          <a:ln w="9525">
            <a:noFill/>
            <a:miter lim="800000"/>
            <a:headEnd/>
            <a:tailEnd/>
          </a:ln>
        </p:spPr>
        <p:txBody>
          <a:bodyPr>
            <a:spAutoFit/>
          </a:bodyPr>
          <a:lstStyle/>
          <a:p>
            <a:pPr>
              <a:spcBef>
                <a:spcPct val="50000"/>
              </a:spcBef>
              <a:defRPr/>
            </a:pPr>
            <a:r>
              <a:rPr lang="ru-RU" sz="2400" dirty="0"/>
              <a:t> Дальнейшее развитие школьная гигиена получила в 40 –</a:t>
            </a:r>
            <a:r>
              <a:rPr lang="en-US" sz="2400" dirty="0"/>
              <a:t>7</a:t>
            </a:r>
            <a:r>
              <a:rPr lang="ru-RU" sz="2400" dirty="0"/>
              <a:t>0 годах </a:t>
            </a:r>
            <a:r>
              <a:rPr lang="en-US" sz="2400" dirty="0"/>
              <a:t>XIX</a:t>
            </a:r>
            <a:r>
              <a:rPr lang="ru-RU" sz="2400" dirty="0"/>
              <a:t> века ,когда появляются исследования </a:t>
            </a:r>
            <a:r>
              <a:rPr lang="ru-RU" sz="2400" dirty="0" err="1"/>
              <a:t>Парова</a:t>
            </a:r>
            <a:r>
              <a:rPr lang="ru-RU" sz="2400" dirty="0"/>
              <a:t> и Мейера о механизме сидения, </a:t>
            </a:r>
            <a:r>
              <a:rPr lang="ru-RU" sz="2400" dirty="0" err="1"/>
              <a:t>Фарненра</a:t>
            </a:r>
            <a:r>
              <a:rPr lang="ru-RU" sz="2400" dirty="0"/>
              <a:t> о реформе школьной мебели, Кона о школьной </a:t>
            </a:r>
            <a:r>
              <a:rPr lang="ru-RU" sz="2400" dirty="0" err="1"/>
              <a:t>близорукости,разрабатывать</a:t>
            </a:r>
            <a:r>
              <a:rPr lang="ru-RU" sz="2400" dirty="0"/>
              <a:t> вопросы умственной и нравственной гигиены учащихся ,о методах преподавания, о переутомлении.</a:t>
            </a:r>
          </a:p>
          <a:p>
            <a:pPr>
              <a:spcBef>
                <a:spcPct val="50000"/>
              </a:spcBef>
              <a:defRPr/>
            </a:pPr>
            <a:endParaRPr lang="ru-RU" sz="2400" dirty="0"/>
          </a:p>
        </p:txBody>
      </p:sp>
      <p:sp>
        <p:nvSpPr>
          <p:cNvPr id="3" name="Text Box 6"/>
          <p:cNvSpPr txBox="1">
            <a:spLocks noChangeArrowheads="1"/>
          </p:cNvSpPr>
          <p:nvPr/>
        </p:nvSpPr>
        <p:spPr bwMode="auto">
          <a:xfrm>
            <a:off x="900113" y="260350"/>
            <a:ext cx="7334250" cy="617538"/>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spcBef>
                <a:spcPts val="0"/>
              </a:spcBef>
              <a:defRPr/>
            </a:pPr>
            <a:r>
              <a:rPr lang="ru-RU" sz="3200" dirty="0">
                <a:latin typeface="Arial" pitchFamily="34" charset="0"/>
                <a:cs typeface="Arial" pitchFamily="34" charset="0"/>
              </a:rPr>
              <a:t>История</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971550" y="260350"/>
            <a:ext cx="7334250" cy="617538"/>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spcBef>
                <a:spcPts val="0"/>
              </a:spcBef>
              <a:defRPr/>
            </a:pPr>
            <a:r>
              <a:rPr lang="ru-RU" sz="3200" dirty="0">
                <a:latin typeface="Arial" pitchFamily="34" charset="0"/>
                <a:cs typeface="Arial" pitchFamily="34" charset="0"/>
              </a:rPr>
              <a:t>История</a:t>
            </a:r>
          </a:p>
        </p:txBody>
      </p:sp>
      <p:sp>
        <p:nvSpPr>
          <p:cNvPr id="5122" name="Text Box 3"/>
          <p:cNvSpPr txBox="1">
            <a:spLocks noChangeArrowheads="1"/>
          </p:cNvSpPr>
          <p:nvPr/>
        </p:nvSpPr>
        <p:spPr bwMode="auto">
          <a:xfrm>
            <a:off x="611188" y="1412875"/>
            <a:ext cx="7920037" cy="3925888"/>
          </a:xfrm>
          <a:prstGeom prst="rect">
            <a:avLst/>
          </a:prstGeom>
          <a:solidFill>
            <a:schemeClr val="bg1">
              <a:lumMod val="95000"/>
            </a:schemeClr>
          </a:solidFill>
          <a:ln w="9525">
            <a:noFill/>
            <a:miter lim="800000"/>
            <a:headEnd/>
            <a:tailEnd/>
          </a:ln>
        </p:spPr>
        <p:txBody>
          <a:bodyPr>
            <a:spAutoFit/>
          </a:bodyPr>
          <a:lstStyle/>
          <a:p>
            <a:pPr>
              <a:spcBef>
                <a:spcPct val="50000"/>
              </a:spcBef>
            </a:pPr>
            <a:r>
              <a:rPr lang="ru-RU" sz="2400"/>
              <a:t>В России первым занялся школьной гигиеной в 70-х годах </a:t>
            </a:r>
            <a:r>
              <a:rPr lang="en-US" sz="2400"/>
              <a:t>XIX</a:t>
            </a:r>
            <a:r>
              <a:rPr lang="ru-RU" sz="2400"/>
              <a:t> столетия бывший московский профессор Эрисман. Он соединил достижения западных учёных с собственными исследованиями по антигигиеническим условиям школьных зданий и в комплексе   с работами других врачей обнаружил тот факт, что школа, благодаря своим антисанитарным условиям, вызывает развитие некоторых болезненных состояний учащихся. </a:t>
            </a:r>
          </a:p>
          <a:p>
            <a:pPr>
              <a:spcBef>
                <a:spcPct val="50000"/>
              </a:spcBef>
            </a:pPr>
            <a:endParaRPr lang="ru-RU" sz="2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904875" y="285750"/>
            <a:ext cx="7334250" cy="584200"/>
          </a:xfrm>
          <a:prstGeom prst="rect">
            <a:avLst/>
          </a:prstGeom>
          <a:solidFill>
            <a:schemeClr val="bg2">
              <a:lumMod val="20000"/>
              <a:lumOff val="80000"/>
            </a:schemeClr>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spcBef>
                <a:spcPts val="0"/>
              </a:spcBef>
              <a:defRPr/>
            </a:pPr>
            <a:r>
              <a:rPr lang="ru-RU" sz="3200" dirty="0">
                <a:latin typeface="Arial" pitchFamily="34" charset="0"/>
                <a:cs typeface="Arial" pitchFamily="34" charset="0"/>
              </a:rPr>
              <a:t>Школьные заболевания</a:t>
            </a:r>
          </a:p>
        </p:txBody>
      </p:sp>
      <p:sp>
        <p:nvSpPr>
          <p:cNvPr id="4" name="Text Box 6"/>
          <p:cNvSpPr txBox="1">
            <a:spLocks noChangeArrowheads="1"/>
          </p:cNvSpPr>
          <p:nvPr/>
        </p:nvSpPr>
        <p:spPr bwMode="auto">
          <a:xfrm>
            <a:off x="714375" y="1571625"/>
            <a:ext cx="2643188" cy="749300"/>
          </a:xfrm>
          <a:prstGeom prst="roundRect">
            <a:avLst>
              <a:gd name="adj" fmla="val 50000"/>
            </a:avLst>
          </a:prstGeom>
          <a:solidFill>
            <a:srgbClr val="660033"/>
          </a:solidFill>
          <a:ln w="38100">
            <a:solidFill>
              <a:schemeClr val="bg1">
                <a:lumMod val="85000"/>
              </a:schemeClr>
            </a:solidFill>
            <a:miter lim="800000"/>
            <a:headEnd/>
            <a:tailEnd/>
          </a:ln>
          <a:effectLst>
            <a:outerShdw blurRad="317500" dist="292100" dir="2400000" algn="ctr" rotWithShape="0">
              <a:srgbClr val="660033">
                <a:alpha val="49804"/>
              </a:srgbClr>
            </a:outerShdw>
          </a:effectLst>
        </p:spPr>
        <p:txBody>
          <a:bodyPr>
            <a:spAutoFit/>
          </a:bodyPr>
          <a:lstStyle/>
          <a:p>
            <a:pPr algn="ctr">
              <a:spcBef>
                <a:spcPts val="0"/>
              </a:spcBef>
              <a:defRPr/>
            </a:pPr>
            <a:r>
              <a:rPr lang="ru-RU" sz="3200" dirty="0">
                <a:solidFill>
                  <a:srgbClr val="FFFFFF"/>
                </a:solidFill>
                <a:latin typeface="Arial" pitchFamily="34" charset="0"/>
                <a:cs typeface="Arial" pitchFamily="34" charset="0"/>
              </a:rPr>
              <a:t>1 группа</a:t>
            </a:r>
          </a:p>
        </p:txBody>
      </p:sp>
      <p:grpSp>
        <p:nvGrpSpPr>
          <p:cNvPr id="12292" name="Группа 6"/>
          <p:cNvGrpSpPr>
            <a:grpSpLocks/>
          </p:cNvGrpSpPr>
          <p:nvPr/>
        </p:nvGrpSpPr>
        <p:grpSpPr bwMode="auto">
          <a:xfrm>
            <a:off x="642938" y="2928938"/>
            <a:ext cx="4787900" cy="2360612"/>
            <a:chOff x="1000100" y="2428869"/>
            <a:chExt cx="4788000" cy="2361387"/>
          </a:xfrm>
        </p:grpSpPr>
        <p:sp>
          <p:nvSpPr>
            <p:cNvPr id="7170" name="Text Box 3"/>
            <p:cNvSpPr txBox="1">
              <a:spLocks noChangeArrowheads="1"/>
            </p:cNvSpPr>
            <p:nvPr/>
          </p:nvSpPr>
          <p:spPr bwMode="auto">
            <a:xfrm>
              <a:off x="1000100" y="2428869"/>
              <a:ext cx="4788000" cy="503402"/>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defRPr/>
              </a:pPr>
              <a:r>
                <a:rPr lang="ru-RU" sz="2400" dirty="0"/>
                <a:t>близорукость</a:t>
              </a:r>
            </a:p>
            <a:p>
              <a:pPr>
                <a:spcBef>
                  <a:spcPct val="50000"/>
                </a:spcBef>
                <a:defRPr/>
              </a:pPr>
              <a:endParaRPr lang="ru-RU" sz="2400" dirty="0"/>
            </a:p>
          </p:txBody>
        </p:sp>
        <p:sp>
          <p:nvSpPr>
            <p:cNvPr id="5" name="Text Box 3"/>
            <p:cNvSpPr txBox="1">
              <a:spLocks noChangeArrowheads="1"/>
            </p:cNvSpPr>
            <p:nvPr/>
          </p:nvSpPr>
          <p:spPr bwMode="auto">
            <a:xfrm>
              <a:off x="1000100" y="3357861"/>
              <a:ext cx="4788000" cy="503403"/>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defRPr/>
              </a:pPr>
              <a:r>
                <a:rPr lang="ru-RU" sz="2400" dirty="0"/>
                <a:t>искривление позвоночника</a:t>
              </a:r>
            </a:p>
            <a:p>
              <a:pPr>
                <a:spcBef>
                  <a:spcPct val="50000"/>
                </a:spcBef>
                <a:defRPr/>
              </a:pPr>
              <a:endParaRPr lang="ru-RU" sz="2400" dirty="0"/>
            </a:p>
          </p:txBody>
        </p:sp>
        <p:sp>
          <p:nvSpPr>
            <p:cNvPr id="6" name="Text Box 3"/>
            <p:cNvSpPr txBox="1">
              <a:spLocks noChangeArrowheads="1"/>
            </p:cNvSpPr>
            <p:nvPr/>
          </p:nvSpPr>
          <p:spPr bwMode="auto">
            <a:xfrm>
              <a:off x="1000100" y="4286854"/>
              <a:ext cx="4788000" cy="503402"/>
            </a:xfrm>
            <a:prstGeom prst="rect">
              <a:avLst/>
            </a:prstGeom>
            <a:solidFill>
              <a:schemeClr val="bg1">
                <a:lumMod val="95000"/>
              </a:schemeClr>
            </a:solidFill>
            <a:ln w="38100">
              <a:solidFill>
                <a:srgbClr val="660033"/>
              </a:solidFill>
              <a:miter lim="800000"/>
              <a:headEnd/>
              <a:tailEnd/>
            </a:ln>
          </p:spPr>
          <p:txBody>
            <a:bodyPr>
              <a:spAutoFit/>
            </a:bodyPr>
            <a:lstStyle/>
            <a:p>
              <a:pPr>
                <a:spcBef>
                  <a:spcPct val="50000"/>
                </a:spcBef>
                <a:defRPr/>
              </a:pPr>
              <a:r>
                <a:rPr lang="ru-RU" sz="2400" dirty="0"/>
                <a:t>переутомление</a:t>
              </a:r>
            </a:p>
            <a:p>
              <a:pPr>
                <a:spcBef>
                  <a:spcPct val="50000"/>
                </a:spcBef>
                <a:defRPr/>
              </a:pPr>
              <a:endParaRPr lang="ru-RU" sz="2400"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3038</TotalTime>
  <Words>1499</Words>
  <Application>Microsoft Office PowerPoint</Application>
  <PresentationFormat>Экран (4:3)</PresentationFormat>
  <Paragraphs>292</Paragraphs>
  <Slides>41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41</vt:i4>
      </vt:variant>
    </vt:vector>
  </HeadingPairs>
  <TitlesOfParts>
    <vt:vector size="45" baseType="lpstr">
      <vt:lpstr>Оформление по умолчанию</vt:lpstr>
      <vt:lpstr>Worksheet</vt:lpstr>
      <vt:lpstr>Диаграмма</vt:lpstr>
      <vt:lpstr>Двоичный лист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Режим труда и отдыха</dc:title>
  <dc:creator>Кирьяков Егор, 8 А</dc:creator>
  <cp:keywords>Политова Светлана Викторовна.</cp:keywords>
  <cp:lastModifiedBy>Admin</cp:lastModifiedBy>
  <cp:revision>57</cp:revision>
  <dcterms:created xsi:type="dcterms:W3CDTF">2014-11-16T13:45:02Z</dcterms:created>
  <dcterms:modified xsi:type="dcterms:W3CDTF">2017-02-07T19:34:15Z</dcterms:modified>
  <cp:category>ГБОУ Школа № 1352</cp:category>
</cp:coreProperties>
</file>