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1" r:id="rId3"/>
    <p:sldId id="284" r:id="rId4"/>
    <p:sldId id="285" r:id="rId5"/>
    <p:sldId id="263" r:id="rId6"/>
    <p:sldId id="268" r:id="rId7"/>
    <p:sldId id="269" r:id="rId8"/>
    <p:sldId id="274" r:id="rId9"/>
    <p:sldId id="276" r:id="rId10"/>
    <p:sldId id="277" r:id="rId11"/>
    <p:sldId id="283" r:id="rId12"/>
    <p:sldId id="282" r:id="rId13"/>
    <p:sldId id="279" r:id="rId14"/>
    <p:sldId id="280" r:id="rId15"/>
    <p:sldId id="264" r:id="rId16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FD75B-C9C4-41E6-9187-F1327439B23A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20F06-78CD-4AE3-B7A4-E7A87A1CF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F9BBE-2CC6-43C2-BBCC-D1BC84E55CA3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22D4-D276-4B1B-87A9-1296C6F34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8C0FD-7567-4841-B3E9-C9C2CB5446EE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6C924-8D8F-43FD-BB60-9DE94528C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49631-39FE-41FD-8C83-E2E24B0D62AA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2745F-D024-41C4-A98B-6791020D62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E678A-B491-4344-B0CA-B0AE14A0B73B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DA915-173C-48FB-9F23-683EAEC88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2FD6A-4D2D-4979-8CA6-888A067B2E86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A7449-9137-452F-A14E-C2570BAAB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9A6A2-29D7-4CB1-AD9B-2255C224387E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FAD5-E854-4E2A-8280-CCFEC2693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C4BAB-4BD8-4940-BC2A-21626E748F34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3DEA-A563-4BB5-8B48-A53463BA7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6AF07-287C-4419-9B4D-2DFB5C68F4D2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271D-2469-4F30-9057-7321E3DAC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2DE24-E25E-4FBA-B460-F03DD43854C0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B436-F019-4FBC-AE55-7C4C897BE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8D225-094C-4FC2-9D60-718C1B1A8F79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D7A1-627D-44A3-A4F1-CD0EAEE8E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72338650-CC62-45B2-A54E-1D8356862AAE}" type="datetimeFigureOut">
              <a:rPr lang="ru-RU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F98DB6A-17D8-4CCC-97C3-7D8853BCF7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index/khimicheskie_veshhestva_v_domashnej_aptechke/0-34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0;&#1085;&#1089;&#1090;&#1088;&#1091;&#1082;&#1094;&#1080;&#1103;-&#1086;&#1090;-&#1090;&#1072;&#1073;&#1083;&#1077;&#1090;&#1082;&#1080;.&#1088;&#1092;/%D0%B2%D0%BE%D0%B4%D0%BE%D1%80%D0%BE%D0%B4%D0%B0_%D0%BF%D0%B5%D1%80%D0%BE%D0%BA%D1%81%D0%B8%D0%B4" TargetMode="External"/><Relationship Id="rId3" Type="http://schemas.openxmlformats.org/officeDocument/2006/relationships/hyperlink" Target="https://saymur.ru/upload/medialibrary/337/337140a3c64f6dd617884fc82ee7e088.jpg" TargetMode="External"/><Relationship Id="rId7" Type="http://schemas.openxmlformats.org/officeDocument/2006/relationships/hyperlink" Target="http://healthabc.net/wp-content/uploads/2016/05/perekis.jpg" TargetMode="External"/><Relationship Id="rId2" Type="http://schemas.openxmlformats.org/officeDocument/2006/relationships/hyperlink" Target="http://khimex.ru/wp-content/uploads/2016/04/%D0%B2%D0%BE%D0%B4%D0%BE%D1%80%D0%BE%D0%B4-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opedia.ru/17_133327_infuzionnaya-terapiya.html" TargetMode="External"/><Relationship Id="rId5" Type="http://schemas.openxmlformats.org/officeDocument/2006/relationships/hyperlink" Target="https://thumbs.dreamstime.com/x/medicines-syringe-vector-11327732.jpg" TargetMode="External"/><Relationship Id="rId10" Type="http://schemas.openxmlformats.org/officeDocument/2006/relationships/hyperlink" Target="http://moziru.com/images/kitchen-clipart-burn-10.jpg" TargetMode="External"/><Relationship Id="rId4" Type="http://schemas.openxmlformats.org/officeDocument/2006/relationships/hyperlink" Target="http://www.sev-chem.narod.ru/opyt.files/drags.htm" TargetMode="External"/><Relationship Id="rId9" Type="http://schemas.openxmlformats.org/officeDocument/2006/relationships/hyperlink" Target="http://laoblogger.com/images/cpr-dummy-clip-art-1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8251"/>
            <a:ext cx="8229600" cy="44815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Проектная работа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hlinkClick r:id="rId2"/>
              </a:rPr>
              <a:t>ссылка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3043"/>
            <a:ext cx="8229600" cy="10027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</a:rPr>
              <a:t>Галка Евгения, 6А; Лебедева Анна, 5Б.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</a:rPr>
              <a:t>Руководитель проекта: Политова Светлана Викторовна, учитель химии</a:t>
            </a:r>
          </a:p>
          <a:p>
            <a:pPr algn="r">
              <a:buNone/>
            </a:pPr>
            <a:endParaRPr lang="ru-RU" sz="2000" dirty="0" smtClean="0">
              <a:latin typeface="Arial" pitchFamily="34" charset="0"/>
            </a:endParaRPr>
          </a:p>
          <a:p>
            <a:pPr algn="r">
              <a:buNone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3033176"/>
            <a:ext cx="8229600" cy="108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</a:rPr>
              <a:t>Химические вещества в домашней</a:t>
            </a:r>
            <a:r>
              <a:rPr kumimoji="1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аптечке</a:t>
            </a:r>
            <a:endParaRPr kumimoji="1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85542" y="6185769"/>
            <a:ext cx="2107893" cy="448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Категория</a:t>
            </a:r>
            <a:r>
              <a:rPr kumimoji="1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10+</a:t>
            </a: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2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ДЕПАРТАМЕНТ ОБРАЗОВАНИЯ ГОРОДА МОСКВЫ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Государственное бюджетное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общеобразовательное учреждение города Москвы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«Школа № 1352»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4924535" y="56195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5782" tIns="47891" rIns="95782" bIns="47891" anchor="ctr"/>
          <a:lstStyle/>
          <a:p>
            <a:pPr algn="ctr" defTabSz="957263" eaLnBrk="0" hangingPunct="0"/>
            <a:r>
              <a:rPr lang="ru-RU" sz="2000" b="1" kern="0" dirty="0" smtClean="0">
                <a:latin typeface="Arial" pitchFamily="34" charset="0"/>
              </a:rPr>
              <a:t>Пероксид водорода</a:t>
            </a:r>
            <a:endParaRPr lang="en-US" sz="2000" b="1" kern="0" dirty="0">
              <a:latin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2000" y="1022990"/>
            <a:ext cx="7440000" cy="2196001"/>
            <a:chOff x="852000" y="1431273"/>
            <a:chExt cx="7440000" cy="2196001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2000" y="1431274"/>
              <a:ext cx="3294000" cy="219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8000" y="1431273"/>
              <a:ext cx="3294000" cy="219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000" y="3406277"/>
            <a:ext cx="2135895" cy="320384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2785" y="3406277"/>
            <a:ext cx="3283500" cy="2189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06277"/>
            <a:ext cx="1905000" cy="249647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Качественные реакции</a:t>
            </a:r>
            <a:endParaRPr lang="ru-RU" sz="3200" dirty="0">
              <a:latin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457200" y="1032755"/>
            <a:ext cx="6486635" cy="5390082"/>
            <a:chOff x="0" y="1032755"/>
            <a:chExt cx="6486635" cy="5390082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0" y="1032755"/>
              <a:ext cx="6486635" cy="2088000"/>
              <a:chOff x="457200" y="1032755"/>
              <a:chExt cx="6486635" cy="2088000"/>
            </a:xfrm>
          </p:grpSpPr>
          <p:pic>
            <p:nvPicPr>
              <p:cNvPr id="1026" name="Picture 2" descr="C:\Users\Светлана\Desktop\JuniorSkills\10+\IMG_355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1032755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1835" y="1032755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</p:grpSp>
        <p:grpSp>
          <p:nvGrpSpPr>
            <p:cNvPr id="5" name="Группа 10"/>
            <p:cNvGrpSpPr/>
            <p:nvPr/>
          </p:nvGrpSpPr>
          <p:grpSpPr>
            <a:xfrm>
              <a:off x="0" y="3283026"/>
              <a:ext cx="5447841" cy="3139811"/>
              <a:chOff x="457200" y="0"/>
              <a:chExt cx="5447841" cy="313981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0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  <p:pic>
            <p:nvPicPr>
              <p:cNvPr id="1030" name="Picture 6" descr="C:\Users\Светлана\Desktop\JuniorSkills\Хим_эксперимент\IMG_355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1834" y="0"/>
                <a:ext cx="2093207" cy="313981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</p:grpSp>
      </p:grp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4924535" y="56195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5782" tIns="47891" rIns="95782" bIns="47891" anchor="ctr"/>
          <a:lstStyle/>
          <a:p>
            <a:pPr algn="ctr" defTabSz="957263" eaLnBrk="0" hangingPunct="0"/>
            <a:r>
              <a:rPr lang="ru-RU" sz="2000" b="1" dirty="0" smtClean="0">
                <a:latin typeface="Arial" pitchFamily="34" charset="0"/>
              </a:rPr>
              <a:t>Спиртовые растворы йода</a:t>
            </a:r>
            <a:endParaRPr lang="en-US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462489" y="1002534"/>
            <a:ext cx="6219022" cy="4975492"/>
            <a:chOff x="457200" y="1575411"/>
            <a:chExt cx="6219022" cy="4975492"/>
          </a:xfrm>
        </p:grpSpPr>
        <p:pic>
          <p:nvPicPr>
            <p:cNvPr id="1027" name="Picture 3" descr="C:\Users\Светлана\Desktop\JuniorSkills\Хим_эксперимент\IMG_35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5138" y="1575411"/>
              <a:ext cx="2341084" cy="35116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grpSp>
          <p:nvGrpSpPr>
            <p:cNvPr id="3" name="Группа 8"/>
            <p:cNvGrpSpPr/>
            <p:nvPr/>
          </p:nvGrpSpPr>
          <p:grpSpPr>
            <a:xfrm>
              <a:off x="457200" y="1575411"/>
              <a:ext cx="3650714" cy="4975492"/>
              <a:chOff x="457200" y="1575411"/>
              <a:chExt cx="3650714" cy="497549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1575411"/>
                <a:ext cx="3340865" cy="222724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4117094"/>
                <a:ext cx="3650714" cy="243380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марганцовку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591154" y="5251078"/>
            <a:ext cx="3044097" cy="484632"/>
          </a:xfrm>
          <a:prstGeom prst="homePlat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Нажать для увеличения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549" y="307097"/>
            <a:ext cx="6550902" cy="655090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спирт</a:t>
            </a:r>
            <a:endParaRPr lang="ru-RU" sz="3200" dirty="0">
              <a:latin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7200" y="1168704"/>
            <a:ext cx="6395292" cy="3048919"/>
            <a:chOff x="457200" y="893283"/>
            <a:chExt cx="6395292" cy="3048919"/>
          </a:xfrm>
        </p:grpSpPr>
        <p:pic>
          <p:nvPicPr>
            <p:cNvPr id="2050" name="Picture 2" descr="C:\Users\Светлана\Desktop\JuniorSkills\Хим_эксперимент\IMG_35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893283"/>
              <a:ext cx="2032612" cy="304891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0086" y="893283"/>
              <a:ext cx="4102406" cy="2734938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388" y="3570383"/>
            <a:ext cx="3975712" cy="265047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 flipH="1">
            <a:off x="6099902" y="5736225"/>
            <a:ext cx="2988000" cy="8298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специфического запаха зеленых яблок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330443" y="2445745"/>
            <a:ext cx="3044097" cy="948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Раскаленная медная проволочка опущена в пробирку со спиртом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0800000" flipH="1" flipV="1">
            <a:off x="18340" y="4187663"/>
            <a:ext cx="3044097" cy="880096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Нагревание медной проволочки в пламени спиртовки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20500" y="1062000"/>
            <a:ext cx="8703000" cy="1836000"/>
            <a:chOff x="220500" y="1062000"/>
            <a:chExt cx="8703000" cy="1836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5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50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695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220500" y="3960000"/>
            <a:ext cx="8703000" cy="1836000"/>
            <a:chOff x="220500" y="3960000"/>
            <a:chExt cx="8703000" cy="1836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5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50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95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аспирин</a:t>
            </a:r>
            <a:endParaRPr lang="ru-RU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5695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341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706"/>
                <a:gridCol w="42167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Модель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O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2</a:t>
                      </a:r>
                      <a:endParaRPr lang="ru-RU" sz="20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Аптечка клипарт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Опыт с зеленкой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Лекарства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Хим. свойства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Перекись водорода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Действие лекарственных средств (для медработников)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Доврачебная помощь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Ожог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7620"/>
            <a:ext cx="8229600" cy="50685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Цель проекта: </a:t>
            </a:r>
            <a:r>
              <a:rPr lang="ru-RU" sz="2000" dirty="0" smtClean="0">
                <a:latin typeface="Arial" pitchFamily="34" charset="0"/>
              </a:rPr>
              <a:t>обосновать необходимость создания аптечки для использования в домашних условиях из веществ, которые являются химическими реактивами.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Задачи исследования: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1. Изучить классификацию и  формы, применение  лекарственных средств.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2. Провести качественные реакции с целью идентификации (обнаружения) веществ.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3. Разработать материал «Химические вещества в домашней аптечке», разместить его на сайте руководителя проекта Политовой Светланы Викторовна, учителя химии.</a:t>
            </a:r>
          </a:p>
          <a:p>
            <a:pPr>
              <a:buNone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Цель и задачи проекта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5188944" y="5938092"/>
            <a:ext cx="2919469" cy="517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Chemistry51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Зачем нужна домашняя аптечка?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9210" y="120659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</a:rPr>
              <a:t>еобходима </a:t>
            </a:r>
            <a:r>
              <a:rPr lang="ru-RU" sz="2400" dirty="0" smtClean="0">
                <a:latin typeface="Arial" pitchFamily="34" charset="0"/>
              </a:rPr>
              <a:t>для оказания первой доврачебной помощи, а не для постоянного самолечения.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026" name="Picture 2" descr="http://laoblogger.com/images/cpr-dummy-clip-art-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112" y="3522283"/>
            <a:ext cx="2687294" cy="2658180"/>
          </a:xfrm>
          <a:prstGeom prst="rect">
            <a:avLst/>
          </a:prstGeom>
          <a:noFill/>
        </p:spPr>
      </p:pic>
      <p:pic>
        <p:nvPicPr>
          <p:cNvPr id="1028" name="Picture 4" descr="http://moziru.com/images/kitchen-clipart-burn-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5" t="7437" r="3456" b="8035"/>
          <a:stretch>
            <a:fillRect/>
          </a:stretch>
        </p:blipFill>
        <p:spPr bwMode="auto">
          <a:xfrm>
            <a:off x="5045727" y="3304089"/>
            <a:ext cx="3899970" cy="3553911"/>
          </a:xfrm>
          <a:prstGeom prst="rect">
            <a:avLst/>
          </a:prstGeom>
          <a:noFill/>
        </p:spPr>
      </p:pic>
      <p:pic>
        <p:nvPicPr>
          <p:cNvPr id="1030" name="Picture 6" descr="https://saymur.ru/upload/medialibrary/337/337140a3c64f6dd617884fc82ee7e08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453" y="1045631"/>
            <a:ext cx="2629953" cy="2258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Зачем нужна домашняя аптечка?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5152" y="143742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Срок годности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7552" y="2501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Изменения во внешнем виде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27652" name="Picture 4" descr="https://thumbs.dreamstime.com/x/medicines-syringe-vector-1132773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62"/>
          <a:stretch>
            <a:fillRect/>
          </a:stretch>
        </p:blipFill>
        <p:spPr bwMode="auto">
          <a:xfrm>
            <a:off x="480152" y="2232237"/>
            <a:ext cx="3810000" cy="3430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Пероксид водорода</a:t>
            </a: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600198"/>
          <a:ext cx="734274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Физические свойства.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Химические свойства.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Применение вещества как лекарственного средства.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Описание видов и форм лекарственных средств.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http://khimex.ru/wp-content/uploads/2016/04/%D0%B2%D0%BE%D0%B4%D0%BE%D1%80%D0%BE%D0%B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5733"/>
            <a:ext cx="3659212" cy="222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r>
              <a:rPr lang="ru-RU" sz="3200" dirty="0" smtClean="0">
                <a:latin typeface="Arial" pitchFamily="34" charset="0"/>
              </a:rPr>
              <a:t>Применение как лекарственного средства</a:t>
            </a:r>
            <a:br>
              <a:rPr lang="ru-RU" sz="3200" dirty="0" smtClean="0">
                <a:latin typeface="Arial" pitchFamily="34" charset="0"/>
              </a:rPr>
            </a:b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112704"/>
          <a:ext cx="7342742" cy="335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Антисептическое средство.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Кровоостанавливающее средство.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Дезодорирующее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средство,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депигментирующее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Назначают для промываний, полосканий, предварительно разбавляя 3%-ный раствор водорода перекиси водой до 0,25%-ного. Одна таблетка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гидроперита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(1,5 г) соответствует 15 мл 3%-ного раствора водорода перекиси. Магния перекись применяют при желудочно-кишечных заболеваниях по 0,25-0,5 г 3-4 раза в день.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 descr="http://healthabc.net/wp-content/uploads/2016/05/perek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750" y="4265961"/>
            <a:ext cx="2010050" cy="215136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dist="127000" dir="2400000" algn="ctr" rotWithShape="0">
              <a:schemeClr val="accent2">
                <a:lumMod val="75000"/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600198"/>
          <a:ext cx="7342742" cy="296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Раствор водорода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концентрированный,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пергидроль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Solutio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Hydrogenii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peroxydi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concentrata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водорода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пероксода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30%.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Раствор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Solutio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Hydrogenii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peroxydi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diluta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содержание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3%.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Магния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Magnesii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peroxydum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смесь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и оксида магния;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Гидроперит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Hydroperitum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комплексное соединение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с мочевиной.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://adfave.ru/wp-content/uploads/2017/09/3-3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70" y="4537113"/>
            <a:ext cx="2320887" cy="232088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Виды и формы лекарственных средств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7157" y="49486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kumimoji="0" lang="ru-RU" sz="2000" dirty="0" smtClean="0">
                <a:latin typeface="Arial" pitchFamily="34" charset="0"/>
              </a:rPr>
              <a:t>Выпускается как в форме водных растворов с концентрацией от 1% до 98%, так и в </a:t>
            </a:r>
            <a:r>
              <a:rPr kumimoji="0" lang="ru-RU" sz="2000" dirty="0" err="1" smtClean="0">
                <a:latin typeface="Arial" pitchFamily="34" charset="0"/>
              </a:rPr>
              <a:t>таблетированном</a:t>
            </a:r>
            <a:r>
              <a:rPr kumimoji="0" lang="ru-RU" sz="2000" dirty="0" smtClean="0">
                <a:latin typeface="Arial" pitchFamily="34" charset="0"/>
              </a:rPr>
              <a:t> виде.</a:t>
            </a:r>
          </a:p>
        </p:txBody>
      </p:sp>
      <p:pic>
        <p:nvPicPr>
          <p:cNvPr id="8194" name="Picture 2" descr="https://media.366.ru/sys_master/product/h47/h37/881541795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135" y="4020671"/>
            <a:ext cx="1512065" cy="253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Изображение 4" descr="s42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983" y="2811224"/>
            <a:ext cx="4284817" cy="32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79"/>
          </a:xfrm>
          <a:gradFill flip="none" rotWithShape="1">
            <a:gsLst>
              <a:gs pos="65000">
                <a:srgbClr val="6600FF">
                  <a:tint val="66000"/>
                  <a:satMod val="160000"/>
                  <a:alpha val="19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eaLnBrk="1" hangingPunct="1">
              <a:defRPr/>
            </a:pPr>
            <a:r>
              <a:rPr kumimoji="0" lang="ru-RU" sz="3600" dirty="0" smtClean="0">
                <a:latin typeface="Arial" pitchFamily="34" charset="0"/>
              </a:rPr>
              <a:t>Применение в медицине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2046" y="1397000"/>
          <a:ext cx="78267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69"/>
                <a:gridCol w="628972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Препараты (содержащие йод)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83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Применение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обеззараживания ран;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подготовки операционного поля;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противовоспалительные;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отвлекающие;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722047" y="3579839"/>
            <a:ext cx="2362676" cy="2731787"/>
            <a:chOff x="576" y="1852"/>
            <a:chExt cx="1446" cy="2078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ru-RU" b="1" dirty="0" smtClean="0">
                  <a:solidFill>
                    <a:srgbClr val="000000"/>
                  </a:solidFill>
                  <a:latin typeface="Arial" pitchFamily="34" charset="0"/>
                </a:rPr>
                <a:t>Йодная сеточка. </a:t>
              </a:r>
            </a:p>
            <a:p>
              <a:pPr defTabSz="957263" eaLnBrk="0" hangingPunct="0"/>
              <a:r>
                <a:rPr lang="ru-RU" dirty="0" smtClean="0">
                  <a:solidFill>
                    <a:srgbClr val="000000"/>
                  </a:solidFill>
                  <a:latin typeface="Arial" pitchFamily="34" charset="0"/>
                </a:rPr>
                <a:t>Болезни дыхательных путей. Синяки и ушибы. Растяжение связок и травмы. Боли в спине.</a:t>
              </a:r>
            </a:p>
            <a:p>
              <a:pPr marL="342900" indent="-342900" defTabSz="957263" eaLnBrk="0" hangingPunct="0">
                <a:buAutoNum type="arabicPeriod"/>
              </a:pP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Изображение 5" descr="jod.jpg"/>
          <p:cNvPicPr>
            <a:picLocks noChangeAspect="1"/>
          </p:cNvPicPr>
          <p:nvPr/>
        </p:nvPicPr>
        <p:blipFill>
          <a:blip r:embed="rId2" cstate="print"/>
          <a:srcRect r="29401"/>
          <a:stretch>
            <a:fillRect/>
          </a:stretch>
        </p:blipFill>
        <p:spPr bwMode="auto">
          <a:xfrm>
            <a:off x="0" y="3003550"/>
            <a:ext cx="35687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Изображение 6" descr="_-_80_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00" y="25669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85138" cy="140335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</a:rPr>
              <a:t>Йод кристаллический; спиртовой 5% раствор во флаконах и ампулах по 1 мл в упаковке по 10 штук.</a:t>
            </a:r>
            <a:r>
              <a:rPr lang="ru-RU" sz="2400" b="1" dirty="0" smtClean="0">
                <a:latin typeface="Arial" pitchFamily="34" charset="0"/>
              </a:rPr>
              <a:t> 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Виды и формы лекарственных средств</a:t>
            </a:r>
            <a:endParaRPr lang="ru-RU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471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Проектная работа ссылка</vt:lpstr>
      <vt:lpstr>Цель и задачи проекта</vt:lpstr>
      <vt:lpstr>Зачем нужна домашняя аптечка?</vt:lpstr>
      <vt:lpstr>Зачем нужна домашняя аптечка?</vt:lpstr>
      <vt:lpstr>Пероксид водорода</vt:lpstr>
      <vt:lpstr> Применение как лекарственного средства </vt:lpstr>
      <vt:lpstr>Виды и формы лекарственных средств</vt:lpstr>
      <vt:lpstr>Применение в медицине</vt:lpstr>
      <vt:lpstr>Виды и формы лекарственных средств</vt:lpstr>
      <vt:lpstr>Качественная реакция</vt:lpstr>
      <vt:lpstr>Качественные реакции</vt:lpstr>
      <vt:lpstr>Качественная реакция на марганцовку</vt:lpstr>
      <vt:lpstr>Качественная реакция на спирт</vt:lpstr>
      <vt:lpstr>Качественная реакция на аспирин</vt:lpstr>
      <vt:lpstr>Информационные источники:</vt:lpstr>
    </vt:vector>
  </TitlesOfParts>
  <Company>Home iMac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вещества в домашней аптечке</dc:title>
  <dc:creator>1352</dc:creator>
  <cp:lastModifiedBy>Microsoft Office</cp:lastModifiedBy>
  <cp:revision>69</cp:revision>
  <dcterms:created xsi:type="dcterms:W3CDTF">2017-10-29T16:55:37Z</dcterms:created>
  <dcterms:modified xsi:type="dcterms:W3CDTF">2018-02-01T20:50:43Z</dcterms:modified>
  <cp:contentType>10+</cp:contentType>
  <cp:contentStatus>Химический анализ</cp:contentStatus>
</cp:coreProperties>
</file>