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71" r:id="rId4"/>
    <p:sldId id="272" r:id="rId5"/>
    <p:sldId id="273" r:id="rId6"/>
    <p:sldId id="270" r:id="rId7"/>
    <p:sldId id="274" r:id="rId8"/>
    <p:sldId id="259" r:id="rId9"/>
    <p:sldId id="261" r:id="rId10"/>
    <p:sldId id="275" r:id="rId11"/>
    <p:sldId id="263" r:id="rId12"/>
    <p:sldId id="264" r:id="rId13"/>
    <p:sldId id="265" r:id="rId14"/>
    <p:sldId id="266" r:id="rId15"/>
    <p:sldId id="262" r:id="rId16"/>
    <p:sldId id="276" r:id="rId17"/>
    <p:sldId id="277" r:id="rId18"/>
    <p:sldId id="278" r:id="rId19"/>
    <p:sldId id="279" r:id="rId20"/>
    <p:sldId id="280" r:id="rId21"/>
    <p:sldId id="281" r:id="rId22"/>
    <p:sldId id="268" r:id="rId23"/>
    <p:sldId id="267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FDF2-F60F-43AD-9E40-40CB3A490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E6C5E-F0B3-4EBB-A0DA-4D50509EC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42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На сгорание 38 литров бензина в двигателе автомобиля расходуется 77000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литров кислорода или 390000 литров воздуха. Его хватило бы 30-ти людям на суточное дыхание.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3D3F6-E7B7-43AD-91CE-255CCD1075A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latin typeface="Arial" pitchFamily="34" charset="0"/>
                <a:cs typeface="Arial" pitchFamily="34" charset="0"/>
              </a:rPr>
              <a:t>Современный пассажирский самолет при полете в течение 9 часов расходует 50-75 тонн кислорода. За тоже время и примерно столько же кислорода выделяется в процессе фотосинтеза 25000-50000 га леса. Для ракетных двигателей кислорода требуется больше, чем для самолетов.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C7B09-D680-4C41-B656-DB61507D27D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Человек при дыхании в течение 1 мин в среднем употребляет 0,5 дм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B4F60-4C6F-4262-A5A6-1E1776AB84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5973001-88EE-44CD-95B7-8E27C95B6EC8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F7FD71C4-F4A9-487A-9FC9-B784700D84DD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24</a:t>
            </a:fld>
            <a:endParaRPr lang="ru-RU" altLang="ru-RU" sz="12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kumimoji="0"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A54017B-D4C3-441F-9A57-79564517E9F9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kumimoji="0"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9A78-8E34-4361-87C9-69C49BDE0CC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BFBD-6489-4462-9249-D112E055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9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ixelbrush.ru/uploads/posts/2009-03/1238520946_h60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8000" t="8000" r="2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Эковестник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1352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42932"/>
          </a:xfr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Экологический проект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3469" y="142852"/>
            <a:ext cx="677706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ГБОУ Школа № 1352 г. Москвы </a:t>
            </a: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8000" y="4786322"/>
            <a:ext cx="7488000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Федоров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тепан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Дорожкин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Григорий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учащиеся 8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«Г»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класса.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85900" y="5500702"/>
            <a:ext cx="6172200" cy="714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проекта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ветлана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икторовна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учитель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Багаж проекта: 2015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903" y="1179000"/>
            <a:ext cx="6044195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143644"/>
            <a:ext cx="642942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Шерстнева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Анна 9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Таблица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Менделеева на тарелке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0067" y="6143644"/>
            <a:ext cx="764386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Трубачева Анна,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Крысанова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лина 9 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76" y="1179000"/>
            <a:ext cx="6008848" cy="4500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Алюминиевая посуда: за и против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720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447" y="1096880"/>
            <a:ext cx="5996256" cy="4500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143644"/>
            <a:ext cx="642942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Смирнова Настя 10 Б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7600" dirty="0" smtClean="0">
                <a:latin typeface="Arial" pitchFamily="34" charset="0"/>
                <a:cs typeface="Arial" pitchFamily="34" charset="0"/>
              </a:rPr>
              <a:t>Углеводы в жизни человека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406" y="1179000"/>
            <a:ext cx="6041188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7000" dirty="0" smtClean="0">
                <a:latin typeface="Arial" pitchFamily="34" charset="0"/>
                <a:cs typeface="Arial" pitchFamily="34" charset="0"/>
              </a:rPr>
              <a:t>Гигиена умственного труда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6143644"/>
            <a:ext cx="642942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Кирьяков Егор 9 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53" y="1179000"/>
            <a:ext cx="6064295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9300" dirty="0" smtClean="0">
                <a:latin typeface="Arial" pitchFamily="34" charset="0"/>
                <a:cs typeface="Arial" pitchFamily="34" charset="0"/>
              </a:rPr>
              <a:t>Пластики: так ли страшна реальность</a:t>
            </a:r>
            <a:endParaRPr kumimoji="0" lang="ru-RU" sz="9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6143644"/>
            <a:ext cx="642942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Нишанбаев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Низомиддин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 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86900"/>
            <a:ext cx="7929618" cy="557086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6143644"/>
            <a:ext cx="642942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Экологический всеобуч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dist="114300" dir="24000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Arial" pitchFamily="34" charset="0"/>
                <a:ea typeface="+mj-ea"/>
                <a:cs typeface="Arial" pitchFamily="34" charset="0"/>
              </a:rPr>
              <a:t>Это интересно . . .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14313" y="1177925"/>
            <a:ext cx="3190875" cy="1620838"/>
            <a:chOff x="214282" y="1178703"/>
            <a:chExt cx="3191636" cy="1620000"/>
          </a:xfrm>
        </p:grpSpPr>
        <p:pic>
          <p:nvPicPr>
            <p:cNvPr id="17428" name="Picture 4" descr="http://static1.wikia.nocookie.net/__cb20130819120732/creepypasta/images/1/1b/Jerryc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1178703"/>
              <a:ext cx="162000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4" descr="http://static1.wikia.nocookie.net/__cb20130819120732/creepypasta/images/1/1b/Jerryc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1178703"/>
              <a:ext cx="162000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8"/>
          <p:cNvGrpSpPr/>
          <p:nvPr/>
        </p:nvGrpSpPr>
        <p:grpSpPr>
          <a:xfrm>
            <a:off x="3571868" y="1285860"/>
            <a:ext cx="3643338" cy="2000264"/>
            <a:chOff x="4679157" y="1714488"/>
            <a:chExt cx="3643338" cy="200026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4679157" y="1714488"/>
              <a:ext cx="3643338" cy="928694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77000 л кислорода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9157" y="2786058"/>
              <a:ext cx="3643338" cy="928694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390000 л воздуха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85750" y="6215063"/>
            <a:ext cx="8572500" cy="500062"/>
          </a:xfrm>
          <a:prstGeom prst="rect">
            <a:avLst/>
          </a:prstGeom>
          <a:solidFill>
            <a:schemeClr val="accent3">
              <a:lumMod val="20000"/>
              <a:lumOff val="80000"/>
              <a:alpha val="74118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сутки = 30 человек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786063"/>
            <a:ext cx="3500438" cy="500062"/>
          </a:xfrm>
          <a:prstGeom prst="rect">
            <a:avLst/>
          </a:prstGeom>
          <a:solidFill>
            <a:srgbClr val="FF0000">
              <a:alpha val="7411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38 литров бензина</a:t>
            </a:r>
          </a:p>
        </p:txBody>
      </p: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534988" y="3357563"/>
            <a:ext cx="8074025" cy="2820987"/>
            <a:chOff x="571472" y="3750471"/>
            <a:chExt cx="8072469" cy="2821777"/>
          </a:xfrm>
        </p:grpSpPr>
        <p:grpSp>
          <p:nvGrpSpPr>
            <p:cNvPr id="6" name="Группа 15"/>
            <p:cNvGrpSpPr>
              <a:grpSpLocks/>
            </p:cNvGrpSpPr>
            <p:nvPr/>
          </p:nvGrpSpPr>
          <p:grpSpPr bwMode="auto">
            <a:xfrm>
              <a:off x="571472" y="3750471"/>
              <a:ext cx="8072469" cy="1428736"/>
              <a:chOff x="571472" y="3750471"/>
              <a:chExt cx="8072469" cy="1428736"/>
            </a:xfrm>
          </p:grpSpPr>
          <p:pic>
            <p:nvPicPr>
              <p:cNvPr id="17423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472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4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214546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857620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500694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143768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Группа 16"/>
            <p:cNvGrpSpPr>
              <a:grpSpLocks/>
            </p:cNvGrpSpPr>
            <p:nvPr/>
          </p:nvGrpSpPr>
          <p:grpSpPr bwMode="auto">
            <a:xfrm>
              <a:off x="571472" y="5143512"/>
              <a:ext cx="8072469" cy="1428736"/>
              <a:chOff x="571472" y="3750471"/>
              <a:chExt cx="8072469" cy="1428736"/>
            </a:xfrm>
          </p:grpSpPr>
          <p:pic>
            <p:nvPicPr>
              <p:cNvPr id="17418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472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214546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857620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500694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Picture 6" descr="http://www.photoknopa.ru/uploads/posts/2011-11/1320350025_ludi_vector_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143768" y="3750471"/>
                <a:ext cx="1500173" cy="142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dist="114300" dir="24000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Arial" pitchFamily="34" charset="0"/>
                <a:ea typeface="+mj-ea"/>
                <a:cs typeface="Arial" pitchFamily="34" charset="0"/>
              </a:rPr>
              <a:t>Это интересно . . 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50" y="6215063"/>
            <a:ext cx="8572500" cy="500062"/>
          </a:xfrm>
          <a:prstGeom prst="rect">
            <a:avLst/>
          </a:prstGeom>
          <a:solidFill>
            <a:schemeClr val="accent3">
              <a:lumMod val="20000"/>
              <a:lumOff val="80000"/>
              <a:alpha val="74118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25000-50000 га леса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313" y="2286000"/>
            <a:ext cx="2286000" cy="500063"/>
          </a:xfrm>
          <a:prstGeom prst="rect">
            <a:avLst/>
          </a:prstGeom>
          <a:solidFill>
            <a:srgbClr val="FF0000">
              <a:alpha val="7411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часов</a:t>
            </a:r>
          </a:p>
        </p:txBody>
      </p:sp>
      <p:pic>
        <p:nvPicPr>
          <p:cNvPr id="18437" name="Picture 4" descr="http://cliparts.co/cliparts/5iR/yL7/5iRyL76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428750"/>
            <a:ext cx="60721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179388" y="3714750"/>
            <a:ext cx="8785225" cy="2266950"/>
            <a:chOff x="357232" y="3714752"/>
            <a:chExt cx="8785400" cy="2267294"/>
          </a:xfrm>
        </p:grpSpPr>
        <p:pic>
          <p:nvPicPr>
            <p:cNvPr id="18439" name="Picture 6" descr="http://wallpapers1.hellowallpaper.com/art_drawing-beautiful-scenery-by-computer_12-1920x1440.jpg"/>
            <p:cNvPicPr>
              <a:picLocks noChangeAspect="1" noChangeArrowheads="1"/>
            </p:cNvPicPr>
            <p:nvPr/>
          </p:nvPicPr>
          <p:blipFill>
            <a:blip r:embed="rId4" cstate="print"/>
            <a:srcRect b="31169"/>
            <a:stretch>
              <a:fillRect/>
            </a:stretch>
          </p:blipFill>
          <p:spPr bwMode="auto">
            <a:xfrm>
              <a:off x="357232" y="3714752"/>
              <a:ext cx="4392000" cy="226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6" descr="http://wallpapers1.hellowallpaper.com/art_drawing-beautiful-scenery-by-computer_12-1920x1440.jpg"/>
            <p:cNvPicPr>
              <a:picLocks noChangeAspect="1" noChangeArrowheads="1"/>
            </p:cNvPicPr>
            <p:nvPr/>
          </p:nvPicPr>
          <p:blipFill>
            <a:blip r:embed="rId4" cstate="print"/>
            <a:srcRect b="31169"/>
            <a:stretch>
              <a:fillRect/>
            </a:stretch>
          </p:blipFill>
          <p:spPr bwMode="auto">
            <a:xfrm>
              <a:off x="4750632" y="3714752"/>
              <a:ext cx="4392000" cy="226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dist="114300" dir="24000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ea typeface="+mj-ea"/>
                <a:cs typeface="Arial" pitchFamily="34" charset="0"/>
              </a:rPr>
              <a:t>Это интересно . . .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/>
          <a:stretch>
            <a:fillRect/>
          </a:stretch>
        </p:blipFill>
        <p:spPr bwMode="auto">
          <a:xfrm>
            <a:off x="1785938" y="1357313"/>
            <a:ext cx="1257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52825" y="1285875"/>
            <a:ext cx="3644900" cy="612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мин=0,5дм</a:t>
            </a:r>
            <a:r>
              <a:rPr lang="ru-RU" sz="3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2825" y="2035175"/>
            <a:ext cx="3644900" cy="612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сутки=720дм</a:t>
            </a:r>
            <a:r>
              <a:rPr lang="ru-RU" sz="3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2825" y="2786063"/>
            <a:ext cx="3644900" cy="612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год=262,8м</a:t>
            </a:r>
            <a:r>
              <a:rPr lang="ru-RU" sz="3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3643313"/>
            <a:ext cx="4643438" cy="238283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643688" y="6143625"/>
            <a:ext cx="2200275" cy="500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" y="182563"/>
            <a:ext cx="8501063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Человек при дыхании в течение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1 мин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 среднем употребляет 0,5 дм</a:t>
            </a:r>
            <a:r>
              <a:rPr lang="ru-RU" sz="32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в течение суток-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720 дм</a:t>
            </a:r>
            <a:r>
              <a:rPr lang="ru-RU" sz="32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а в году-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262,8 м</a:t>
            </a:r>
            <a:r>
              <a:rPr lang="ru-RU" sz="32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кислорода. Жители в течение года для дыхания используют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1314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миллиардов кубических метров кислорода. Если такой объем кислорода при нормальном давлении поместить в железнодорожные цистерны, то поезд был бы протяженностью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300 млн. км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что равняется расстоянию до солнца и обратно.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В отличие от предметов неживой природы живые существа: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724971" y="1142984"/>
            <a:ext cx="3708000" cy="684000"/>
          </a:xfrm>
          <a:prstGeom prst="roundRect">
            <a:avLst>
              <a:gd name="adj" fmla="val 9467"/>
            </a:avLst>
          </a:prstGeom>
          <a:gradFill flip="none" rotWithShape="1">
            <a:gsLst>
              <a:gs pos="0">
                <a:srgbClr val="CC6600"/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dist="114300" dir="2700000" algn="ctr" rotWithShape="0">
              <a:srgbClr val="92D05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Летают</a:t>
            </a:r>
            <a:endParaRPr lang="ru-RU" sz="2400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689780" y="1142984"/>
            <a:ext cx="3708000" cy="684000"/>
          </a:xfrm>
          <a:prstGeom prst="roundRect">
            <a:avLst>
              <a:gd name="adj" fmla="val 9467"/>
            </a:avLst>
          </a:prstGeom>
          <a:gradFill flip="none" rotWithShape="1">
            <a:gsLst>
              <a:gs pos="0">
                <a:srgbClr val="CC6600"/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dist="114300" dir="2700000" algn="ctr" rotWithShape="0">
              <a:srgbClr val="92D05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Плавают </a:t>
            </a:r>
            <a:endParaRPr lang="ru-RU" sz="2400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724971" y="2857496"/>
            <a:ext cx="3708000" cy="684000"/>
          </a:xfrm>
          <a:prstGeom prst="roundRect">
            <a:avLst>
              <a:gd name="adj" fmla="val 9467"/>
            </a:avLst>
          </a:prstGeom>
          <a:gradFill flip="none" rotWithShape="1">
            <a:gsLst>
              <a:gs pos="0">
                <a:srgbClr val="CC6600"/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dist="114300" dir="2700000" algn="ctr" rotWithShape="0">
              <a:srgbClr val="92D05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Дышат</a:t>
            </a:r>
            <a:endParaRPr lang="ru-RU" sz="2400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4689780" y="2857496"/>
            <a:ext cx="3708000" cy="684000"/>
          </a:xfrm>
          <a:prstGeom prst="roundRect">
            <a:avLst>
              <a:gd name="adj" fmla="val 9467"/>
            </a:avLst>
          </a:prstGeom>
          <a:gradFill flip="none" rotWithShape="1">
            <a:gsLst>
              <a:gs pos="0">
                <a:srgbClr val="CC6600"/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dist="114300" dir="2700000" algn="ctr" rotWithShape="0">
              <a:srgbClr val="92D05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Приносят потомство</a:t>
            </a:r>
            <a:endParaRPr lang="ru-RU" sz="2400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Копия Гор1_карт\oc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55" y="4250818"/>
            <a:ext cx="1224000" cy="1224000"/>
          </a:xfrm>
          <a:prstGeom prst="rect">
            <a:avLst/>
          </a:prstGeom>
          <a:noFill/>
        </p:spPr>
      </p:pic>
      <p:pic>
        <p:nvPicPr>
          <p:cNvPr id="2053" name="Picture 5" descr="Rain Cloud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14818"/>
            <a:ext cx="1518750" cy="1296000"/>
          </a:xfrm>
          <a:prstGeom prst="rect">
            <a:avLst/>
          </a:prstGeom>
          <a:noFill/>
        </p:spPr>
      </p:pic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724971" y="2000240"/>
            <a:ext cx="3708000" cy="684000"/>
          </a:xfrm>
          <a:prstGeom prst="roundRect">
            <a:avLst>
              <a:gd name="adj" fmla="val 9467"/>
            </a:avLst>
          </a:prstGeom>
          <a:gradFill flip="none" rotWithShape="1">
            <a:gsLst>
              <a:gs pos="0">
                <a:srgbClr val="CC6600"/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dist="114300" dir="2700000" algn="ctr" rotWithShape="0">
              <a:srgbClr val="92D05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Питаются </a:t>
            </a:r>
            <a:endParaRPr lang="ru-RU" sz="2400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4689780" y="2000240"/>
            <a:ext cx="3708000" cy="684000"/>
          </a:xfrm>
          <a:prstGeom prst="roundRect">
            <a:avLst>
              <a:gd name="adj" fmla="val 9467"/>
            </a:avLst>
          </a:prstGeom>
          <a:gradFill flip="none" rotWithShape="1">
            <a:gsLst>
              <a:gs pos="0">
                <a:srgbClr val="CC6600"/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dist="114300" dir="2700000" algn="ctr" rotWithShape="0">
              <a:srgbClr val="92D05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Умирают </a:t>
            </a:r>
            <a:endParaRPr lang="ru-RU" sz="2400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lipp-ok.ru/files/0_124eb7_c6e50cf0_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25500"/>
              </a:clrFrom>
              <a:clrTo>
                <a:srgbClr val="2255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428868"/>
            <a:ext cx="3690930" cy="3395656"/>
          </a:xfrm>
          <a:prstGeom prst="rect">
            <a:avLst/>
          </a:prstGeom>
          <a:noFill/>
        </p:spPr>
      </p:pic>
      <p:pic>
        <p:nvPicPr>
          <p:cNvPr id="13314" name="Picture 2" descr="http://www.clipartfinders.com/clipart/486/scales-by-sivvus--4865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01" y="-119082"/>
            <a:ext cx="7132399" cy="6907893"/>
          </a:xfrm>
          <a:prstGeom prst="rect">
            <a:avLst/>
          </a:prstGeom>
          <a:noFill/>
        </p:spPr>
      </p:pic>
      <p:pic>
        <p:nvPicPr>
          <p:cNvPr id="1028" name="Picture 4" descr="http://www.clipartfinders.com/clipart/70/eco-green-empowerment-icon-by-dominiquechappard-pictogramicon-7033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4AA00"/>
              </a:clrFrom>
              <a:clrTo>
                <a:srgbClr val="44AA00">
                  <a:alpha val="0"/>
                </a:srgbClr>
              </a:clrTo>
            </a:clrChange>
          </a:blip>
          <a:srcRect l="2736" t="2737" r="2834" b="5571"/>
          <a:stretch>
            <a:fillRect/>
          </a:stretch>
        </p:blipFill>
        <p:spPr bwMode="auto">
          <a:xfrm>
            <a:off x="1000100" y="2143116"/>
            <a:ext cx="3571900" cy="346834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сбор и вывоз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210928"/>
            <a:ext cx="2214578" cy="26470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01123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l" eaLnBrk="1" hangingPunct="1"/>
            <a:r>
              <a:rPr lang="ru-RU" sz="2400" smtClean="0">
                <a:latin typeface="Arial" charset="0"/>
                <a:cs typeface="Arial" charset="0"/>
              </a:rPr>
              <a:t>На одной чаше весов - наше могущество, на другой  - наша ответственность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0" y="1714489"/>
            <a:ext cx="9144000" cy="51435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0" y="0"/>
            <a:ext cx="9144000" cy="172789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>
            <a:grpSpLocks noChangeAspect="1"/>
          </p:cNvGrpSpPr>
          <p:nvPr/>
        </p:nvGrpSpPr>
        <p:grpSpPr>
          <a:xfrm>
            <a:off x="9144000" y="357166"/>
            <a:ext cx="2399561" cy="936000"/>
            <a:chOff x="2285984" y="500042"/>
            <a:chExt cx="5436594" cy="2293322"/>
          </a:xfrm>
        </p:grpSpPr>
        <p:sp>
          <p:nvSpPr>
            <p:cNvPr id="7" name="Овал 6"/>
            <p:cNvSpPr/>
            <p:nvPr/>
          </p:nvSpPr>
          <p:spPr>
            <a:xfrm>
              <a:off x="3929058" y="500042"/>
              <a:ext cx="2343160" cy="13430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2285984" y="1000108"/>
              <a:ext cx="2370380" cy="1368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Капля 8"/>
            <p:cNvSpPr/>
            <p:nvPr/>
          </p:nvSpPr>
          <p:spPr>
            <a:xfrm rot="15871582">
              <a:off x="5852518" y="493452"/>
              <a:ext cx="914400" cy="196843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 flipV="1">
              <a:off x="4000496" y="1357298"/>
              <a:ext cx="2556000" cy="1404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14300" dir="60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5786446" y="1857364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6286512" y="1357298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>
              <a:spLocks noChangeAspect="1"/>
            </p:cNvSpPr>
            <p:nvPr/>
          </p:nvSpPr>
          <p:spPr>
            <a:xfrm>
              <a:off x="6786578" y="857232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>
              <a:spLocks noChangeAspect="1"/>
            </p:cNvSpPr>
            <p:nvPr/>
          </p:nvSpPr>
          <p:spPr>
            <a:xfrm>
              <a:off x="3286116" y="1714488"/>
              <a:ext cx="1364628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5"/>
          <p:cNvGrpSpPr>
            <a:grpSpLocks noChangeAspect="1"/>
          </p:cNvGrpSpPr>
          <p:nvPr/>
        </p:nvGrpSpPr>
        <p:grpSpPr>
          <a:xfrm>
            <a:off x="9429784" y="1857364"/>
            <a:ext cx="1656000" cy="645955"/>
            <a:chOff x="2285984" y="500042"/>
            <a:chExt cx="5436594" cy="2293322"/>
          </a:xfrm>
        </p:grpSpPr>
        <p:sp>
          <p:nvSpPr>
            <p:cNvPr id="17" name="Овал 16"/>
            <p:cNvSpPr/>
            <p:nvPr/>
          </p:nvSpPr>
          <p:spPr>
            <a:xfrm>
              <a:off x="3929058" y="500042"/>
              <a:ext cx="2343160" cy="13430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2285984" y="1000108"/>
              <a:ext cx="2370380" cy="1368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апля 18"/>
            <p:cNvSpPr/>
            <p:nvPr/>
          </p:nvSpPr>
          <p:spPr>
            <a:xfrm rot="15871582">
              <a:off x="5852518" y="493452"/>
              <a:ext cx="914400" cy="196843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 flipV="1">
              <a:off x="4000496" y="1357298"/>
              <a:ext cx="2556000" cy="1404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14300" dir="60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>
              <a:spLocks noChangeAspect="1"/>
            </p:cNvSpPr>
            <p:nvPr/>
          </p:nvSpPr>
          <p:spPr>
            <a:xfrm>
              <a:off x="5786446" y="1857364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>
              <a:spLocks noChangeAspect="1"/>
            </p:cNvSpPr>
            <p:nvPr/>
          </p:nvSpPr>
          <p:spPr>
            <a:xfrm>
              <a:off x="6286512" y="1357298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6786578" y="857232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3286116" y="1714488"/>
              <a:ext cx="1364628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4"/>
          <p:cNvGrpSpPr>
            <a:grpSpLocks noChangeAspect="1"/>
          </p:cNvGrpSpPr>
          <p:nvPr/>
        </p:nvGrpSpPr>
        <p:grpSpPr>
          <a:xfrm>
            <a:off x="9144000" y="2928934"/>
            <a:ext cx="1656000" cy="645955"/>
            <a:chOff x="2285984" y="500042"/>
            <a:chExt cx="5436594" cy="2293322"/>
          </a:xfrm>
        </p:grpSpPr>
        <p:sp>
          <p:nvSpPr>
            <p:cNvPr id="26" name="Овал 25"/>
            <p:cNvSpPr/>
            <p:nvPr/>
          </p:nvSpPr>
          <p:spPr>
            <a:xfrm>
              <a:off x="3929058" y="500042"/>
              <a:ext cx="2343160" cy="13430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2285984" y="1000108"/>
              <a:ext cx="2370380" cy="1368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Капля 27"/>
            <p:cNvSpPr/>
            <p:nvPr/>
          </p:nvSpPr>
          <p:spPr>
            <a:xfrm rot="15871582">
              <a:off x="5852518" y="493452"/>
              <a:ext cx="914400" cy="196843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 flipV="1">
              <a:off x="4000496" y="1357298"/>
              <a:ext cx="2556000" cy="1404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14300" dir="60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узел 29"/>
            <p:cNvSpPr>
              <a:spLocks noChangeAspect="1"/>
            </p:cNvSpPr>
            <p:nvPr/>
          </p:nvSpPr>
          <p:spPr>
            <a:xfrm>
              <a:off x="5786446" y="1857364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>
              <a:spLocks noChangeAspect="1"/>
            </p:cNvSpPr>
            <p:nvPr/>
          </p:nvSpPr>
          <p:spPr>
            <a:xfrm>
              <a:off x="6286512" y="1357298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>
              <a:spLocks noChangeAspect="1"/>
            </p:cNvSpPr>
            <p:nvPr/>
          </p:nvSpPr>
          <p:spPr>
            <a:xfrm>
              <a:off x="6786578" y="857232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>
              <a:spLocks noChangeAspect="1"/>
            </p:cNvSpPr>
            <p:nvPr/>
          </p:nvSpPr>
          <p:spPr>
            <a:xfrm>
              <a:off x="3286116" y="1714488"/>
              <a:ext cx="1364628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>
            <a:grpSpLocks noChangeAspect="1"/>
          </p:cNvGrpSpPr>
          <p:nvPr/>
        </p:nvGrpSpPr>
        <p:grpSpPr>
          <a:xfrm>
            <a:off x="9144000" y="1357298"/>
            <a:ext cx="1656000" cy="645955"/>
            <a:chOff x="2285984" y="500042"/>
            <a:chExt cx="5436594" cy="2293322"/>
          </a:xfrm>
        </p:grpSpPr>
        <p:sp>
          <p:nvSpPr>
            <p:cNvPr id="35" name="Овал 34"/>
            <p:cNvSpPr/>
            <p:nvPr/>
          </p:nvSpPr>
          <p:spPr>
            <a:xfrm>
              <a:off x="3929058" y="500042"/>
              <a:ext cx="2343160" cy="13430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2285984" y="1000108"/>
              <a:ext cx="2370380" cy="1368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Капля 36"/>
            <p:cNvSpPr/>
            <p:nvPr/>
          </p:nvSpPr>
          <p:spPr>
            <a:xfrm rot="15871582">
              <a:off x="5852518" y="493452"/>
              <a:ext cx="914400" cy="196843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 flipV="1">
              <a:off x="4000496" y="1357298"/>
              <a:ext cx="2556000" cy="1404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14300" dir="60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/>
            <p:cNvSpPr>
              <a:spLocks noChangeAspect="1"/>
            </p:cNvSpPr>
            <p:nvPr/>
          </p:nvSpPr>
          <p:spPr>
            <a:xfrm>
              <a:off x="5786446" y="1857364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узел 39"/>
            <p:cNvSpPr>
              <a:spLocks noChangeAspect="1"/>
            </p:cNvSpPr>
            <p:nvPr/>
          </p:nvSpPr>
          <p:spPr>
            <a:xfrm>
              <a:off x="6286512" y="1357298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>
              <a:spLocks noChangeAspect="1"/>
            </p:cNvSpPr>
            <p:nvPr/>
          </p:nvSpPr>
          <p:spPr>
            <a:xfrm>
              <a:off x="6786578" y="857232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>
              <a:spLocks noChangeAspect="1"/>
            </p:cNvSpPr>
            <p:nvPr/>
          </p:nvSpPr>
          <p:spPr>
            <a:xfrm>
              <a:off x="3286116" y="1714488"/>
              <a:ext cx="1364628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47"/>
          <p:cNvGrpSpPr>
            <a:grpSpLocks noChangeAspect="1"/>
          </p:cNvGrpSpPr>
          <p:nvPr/>
        </p:nvGrpSpPr>
        <p:grpSpPr>
          <a:xfrm>
            <a:off x="3571868" y="571480"/>
            <a:ext cx="2399561" cy="936000"/>
            <a:chOff x="2285984" y="500042"/>
            <a:chExt cx="5436594" cy="2293322"/>
          </a:xfrm>
        </p:grpSpPr>
        <p:sp>
          <p:nvSpPr>
            <p:cNvPr id="49" name="Овал 48"/>
            <p:cNvSpPr/>
            <p:nvPr/>
          </p:nvSpPr>
          <p:spPr>
            <a:xfrm>
              <a:off x="3929058" y="500042"/>
              <a:ext cx="2343160" cy="13430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2285984" y="1000108"/>
              <a:ext cx="2370380" cy="1368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Капля 50"/>
            <p:cNvSpPr/>
            <p:nvPr/>
          </p:nvSpPr>
          <p:spPr>
            <a:xfrm rot="15871582">
              <a:off x="5852518" y="493452"/>
              <a:ext cx="914400" cy="196843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Блок-схема: узел 51"/>
            <p:cNvSpPr/>
            <p:nvPr/>
          </p:nvSpPr>
          <p:spPr>
            <a:xfrm flipV="1">
              <a:off x="4000496" y="1357298"/>
              <a:ext cx="2556000" cy="1404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14300" dir="60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/>
            <p:cNvSpPr>
              <a:spLocks noChangeAspect="1"/>
            </p:cNvSpPr>
            <p:nvPr/>
          </p:nvSpPr>
          <p:spPr>
            <a:xfrm>
              <a:off x="5786446" y="1857364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Блок-схема: узел 53"/>
            <p:cNvSpPr>
              <a:spLocks noChangeAspect="1"/>
            </p:cNvSpPr>
            <p:nvPr/>
          </p:nvSpPr>
          <p:spPr>
            <a:xfrm>
              <a:off x="6286512" y="1357298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Блок-схема: узел 54"/>
            <p:cNvSpPr>
              <a:spLocks noChangeAspect="1"/>
            </p:cNvSpPr>
            <p:nvPr/>
          </p:nvSpPr>
          <p:spPr>
            <a:xfrm>
              <a:off x="6786578" y="857232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узел 55"/>
            <p:cNvSpPr>
              <a:spLocks noChangeAspect="1"/>
            </p:cNvSpPr>
            <p:nvPr/>
          </p:nvSpPr>
          <p:spPr>
            <a:xfrm>
              <a:off x="3286116" y="1714488"/>
              <a:ext cx="1364628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56"/>
          <p:cNvGrpSpPr>
            <a:grpSpLocks noChangeAspect="1"/>
          </p:cNvGrpSpPr>
          <p:nvPr/>
        </p:nvGrpSpPr>
        <p:grpSpPr>
          <a:xfrm>
            <a:off x="2214546" y="428604"/>
            <a:ext cx="5200839" cy="2016000"/>
            <a:chOff x="2285984" y="500042"/>
            <a:chExt cx="5470847" cy="2293322"/>
          </a:xfrm>
        </p:grpSpPr>
        <p:sp>
          <p:nvSpPr>
            <p:cNvPr id="58" name="Овал 57"/>
            <p:cNvSpPr/>
            <p:nvPr/>
          </p:nvSpPr>
          <p:spPr>
            <a:xfrm>
              <a:off x="3929058" y="500042"/>
              <a:ext cx="2343160" cy="13430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/>
            <p:cNvSpPr/>
            <p:nvPr/>
          </p:nvSpPr>
          <p:spPr>
            <a:xfrm>
              <a:off x="2285984" y="1000108"/>
              <a:ext cx="2370380" cy="1368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Капля 59"/>
            <p:cNvSpPr/>
            <p:nvPr/>
          </p:nvSpPr>
          <p:spPr>
            <a:xfrm rot="15871582">
              <a:off x="5852518" y="493452"/>
              <a:ext cx="914400" cy="196843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/>
            <p:cNvSpPr/>
            <p:nvPr/>
          </p:nvSpPr>
          <p:spPr>
            <a:xfrm flipV="1">
              <a:off x="4000496" y="1357298"/>
              <a:ext cx="2556000" cy="1404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14300" dir="60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/>
            <p:cNvSpPr>
              <a:spLocks noChangeAspect="1"/>
            </p:cNvSpPr>
            <p:nvPr/>
          </p:nvSpPr>
          <p:spPr>
            <a:xfrm>
              <a:off x="5786446" y="1857364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2400000" algn="ctr" rotWithShape="0">
                <a:schemeClr val="accent5">
                  <a:lumMod val="40000"/>
                  <a:lumOff val="6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/>
            <p:cNvSpPr>
              <a:spLocks noChangeAspect="1"/>
            </p:cNvSpPr>
            <p:nvPr/>
          </p:nvSpPr>
          <p:spPr>
            <a:xfrm>
              <a:off x="6286512" y="1357298"/>
              <a:ext cx="936000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узел 63"/>
            <p:cNvSpPr>
              <a:spLocks noChangeAspect="1"/>
            </p:cNvSpPr>
            <p:nvPr/>
          </p:nvSpPr>
          <p:spPr>
            <a:xfrm>
              <a:off x="6786579" y="857232"/>
              <a:ext cx="970252" cy="97025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Блок-схема: узел 64"/>
            <p:cNvSpPr>
              <a:spLocks noChangeAspect="1"/>
            </p:cNvSpPr>
            <p:nvPr/>
          </p:nvSpPr>
          <p:spPr>
            <a:xfrm>
              <a:off x="3286116" y="1714488"/>
              <a:ext cx="1364628" cy="9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dist="127000" dir="5400000" algn="ctr" rotWithShape="0">
                <a:schemeClr val="tx2">
                  <a:lumMod val="60000"/>
                  <a:lumOff val="40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9" name="Прямая со стрелкой 68"/>
          <p:cNvCxnSpPr>
            <a:stCxn id="58" idx="0"/>
          </p:cNvCxnSpPr>
          <p:nvPr/>
        </p:nvCxnSpPr>
        <p:spPr>
          <a:xfrm rot="16200000" flipH="1">
            <a:off x="3909606" y="1409284"/>
            <a:ext cx="2000264" cy="3890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929190" y="1142984"/>
            <a:ext cx="12144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 км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Блок-схема: задержка 74"/>
          <p:cNvSpPr/>
          <p:nvPr/>
        </p:nvSpPr>
        <p:spPr>
          <a:xfrm rot="16200000">
            <a:off x="857268" y="3286112"/>
            <a:ext cx="2714620" cy="4429156"/>
          </a:xfrm>
          <a:prstGeom prst="flowChartDelay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Капля 76"/>
          <p:cNvSpPr/>
          <p:nvPr/>
        </p:nvSpPr>
        <p:spPr>
          <a:xfrm rot="5400000">
            <a:off x="2527290" y="3708000"/>
            <a:ext cx="1980000" cy="4320000"/>
          </a:xfrm>
          <a:prstGeom prst="teardrop">
            <a:avLst>
              <a:gd name="adj" fmla="val 98501"/>
            </a:avLst>
          </a:prstGeom>
          <a:solidFill>
            <a:srgbClr val="66FF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задержка 75"/>
          <p:cNvSpPr/>
          <p:nvPr/>
        </p:nvSpPr>
        <p:spPr>
          <a:xfrm rot="16200000">
            <a:off x="5056844" y="4356000"/>
            <a:ext cx="2160000" cy="2844000"/>
          </a:xfrm>
          <a:prstGeom prst="flowChartDelay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Хорда 77"/>
          <p:cNvSpPr/>
          <p:nvPr/>
        </p:nvSpPr>
        <p:spPr>
          <a:xfrm rot="6582368">
            <a:off x="4547236" y="3528759"/>
            <a:ext cx="4215564" cy="5040000"/>
          </a:xfrm>
          <a:prstGeom prst="chord">
            <a:avLst>
              <a:gd name="adj1" fmla="val 2757488"/>
              <a:gd name="adj2" fmla="val 1620000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00826" y="6215082"/>
            <a:ext cx="1328628" cy="457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Смотреть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98"/>
          <p:cNvGrpSpPr/>
          <p:nvPr/>
        </p:nvGrpSpPr>
        <p:grpSpPr>
          <a:xfrm>
            <a:off x="2643174" y="5143512"/>
            <a:ext cx="1209680" cy="1176342"/>
            <a:chOff x="1000100" y="4286256"/>
            <a:chExt cx="1209680" cy="1176342"/>
          </a:xfrm>
        </p:grpSpPr>
        <p:pic>
          <p:nvPicPr>
            <p:cNvPr id="84" name="Рисунок 83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4286256"/>
              <a:ext cx="495300" cy="533400"/>
            </a:xfrm>
            <a:prstGeom prst="rect">
              <a:avLst/>
            </a:prstGeom>
          </p:spPr>
        </p:pic>
        <p:pic>
          <p:nvPicPr>
            <p:cNvPr id="85" name="Рисунок 84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714480" y="4429132"/>
              <a:ext cx="495300" cy="533400"/>
            </a:xfrm>
            <a:prstGeom prst="rect">
              <a:avLst/>
            </a:prstGeom>
          </p:spPr>
        </p:pic>
        <p:pic>
          <p:nvPicPr>
            <p:cNvPr id="86" name="Рисунок 85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852" y="4929198"/>
              <a:ext cx="495300" cy="533400"/>
            </a:xfrm>
            <a:prstGeom prst="rect">
              <a:avLst/>
            </a:prstGeom>
          </p:spPr>
        </p:pic>
      </p:grpSp>
      <p:grpSp>
        <p:nvGrpSpPr>
          <p:cNvPr id="25" name="Группа 99"/>
          <p:cNvGrpSpPr/>
          <p:nvPr/>
        </p:nvGrpSpPr>
        <p:grpSpPr>
          <a:xfrm>
            <a:off x="7500958" y="5072074"/>
            <a:ext cx="1209680" cy="1176342"/>
            <a:chOff x="1000100" y="4286256"/>
            <a:chExt cx="1209680" cy="1176342"/>
          </a:xfrm>
        </p:grpSpPr>
        <p:pic>
          <p:nvPicPr>
            <p:cNvPr id="101" name="Рисунок 100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4286256"/>
              <a:ext cx="495300" cy="533400"/>
            </a:xfrm>
            <a:prstGeom prst="rect">
              <a:avLst/>
            </a:prstGeom>
          </p:spPr>
        </p:pic>
        <p:pic>
          <p:nvPicPr>
            <p:cNvPr id="102" name="Рисунок 101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714480" y="4429132"/>
              <a:ext cx="495300" cy="533400"/>
            </a:xfrm>
            <a:prstGeom prst="rect">
              <a:avLst/>
            </a:prstGeom>
          </p:spPr>
        </p:pic>
        <p:pic>
          <p:nvPicPr>
            <p:cNvPr id="103" name="Рисунок 102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852" y="4929198"/>
              <a:ext cx="495300" cy="533400"/>
            </a:xfrm>
            <a:prstGeom prst="rect">
              <a:avLst/>
            </a:prstGeom>
          </p:spPr>
        </p:pic>
      </p:grpSp>
      <p:grpSp>
        <p:nvGrpSpPr>
          <p:cNvPr id="34" name="Группа 103"/>
          <p:cNvGrpSpPr/>
          <p:nvPr/>
        </p:nvGrpSpPr>
        <p:grpSpPr>
          <a:xfrm flipH="1">
            <a:off x="5929322" y="4071942"/>
            <a:ext cx="1209680" cy="1176342"/>
            <a:chOff x="1000100" y="4286256"/>
            <a:chExt cx="1209680" cy="1176342"/>
          </a:xfrm>
        </p:grpSpPr>
        <p:pic>
          <p:nvPicPr>
            <p:cNvPr id="105" name="Рисунок 104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4286256"/>
              <a:ext cx="495300" cy="533400"/>
            </a:xfrm>
            <a:prstGeom prst="rect">
              <a:avLst/>
            </a:prstGeom>
          </p:spPr>
        </p:pic>
        <p:pic>
          <p:nvPicPr>
            <p:cNvPr id="106" name="Рисунок 105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714480" y="4429132"/>
              <a:ext cx="495300" cy="533400"/>
            </a:xfrm>
            <a:prstGeom prst="rect">
              <a:avLst/>
            </a:prstGeom>
          </p:spPr>
        </p:pic>
        <p:pic>
          <p:nvPicPr>
            <p:cNvPr id="107" name="Рисунок 106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852" y="4929198"/>
              <a:ext cx="495300" cy="533400"/>
            </a:xfrm>
            <a:prstGeom prst="rect">
              <a:avLst/>
            </a:prstGeom>
          </p:spPr>
        </p:pic>
      </p:grpSp>
      <p:grpSp>
        <p:nvGrpSpPr>
          <p:cNvPr id="44" name="Группа 107"/>
          <p:cNvGrpSpPr/>
          <p:nvPr/>
        </p:nvGrpSpPr>
        <p:grpSpPr>
          <a:xfrm>
            <a:off x="1152500" y="4438656"/>
            <a:ext cx="1209680" cy="1176342"/>
            <a:chOff x="1000100" y="4286256"/>
            <a:chExt cx="1209680" cy="1176342"/>
          </a:xfrm>
        </p:grpSpPr>
        <p:pic>
          <p:nvPicPr>
            <p:cNvPr id="109" name="Рисунок 108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4286256"/>
              <a:ext cx="495300" cy="533400"/>
            </a:xfrm>
            <a:prstGeom prst="rect">
              <a:avLst/>
            </a:prstGeom>
          </p:spPr>
        </p:pic>
        <p:pic>
          <p:nvPicPr>
            <p:cNvPr id="110" name="Рисунок 109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714480" y="4429132"/>
              <a:ext cx="495300" cy="533400"/>
            </a:xfrm>
            <a:prstGeom prst="rect">
              <a:avLst/>
            </a:prstGeom>
          </p:spPr>
        </p:pic>
        <p:pic>
          <p:nvPicPr>
            <p:cNvPr id="111" name="Рисунок 110" descr="22945132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852" y="4929198"/>
              <a:ext cx="495300" cy="533400"/>
            </a:xfrm>
            <a:prstGeom prst="rect">
              <a:avLst/>
            </a:prstGeom>
          </p:spPr>
        </p:pic>
      </p:grpSp>
      <p:pic>
        <p:nvPicPr>
          <p:cNvPr id="112" name="Рисунок 111" descr="2294513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5857892"/>
            <a:ext cx="495300" cy="533400"/>
          </a:xfrm>
          <a:prstGeom prst="rect">
            <a:avLst/>
          </a:prstGeom>
        </p:spPr>
      </p:pic>
      <p:pic>
        <p:nvPicPr>
          <p:cNvPr id="113" name="Рисунок 112" descr="2294513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786322"/>
            <a:ext cx="495300" cy="533400"/>
          </a:xfrm>
          <a:prstGeom prst="rect">
            <a:avLst/>
          </a:prstGeom>
        </p:spPr>
      </p:pic>
      <p:pic>
        <p:nvPicPr>
          <p:cNvPr id="114" name="Рисунок 113" descr="2294513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500702"/>
            <a:ext cx="495300" cy="533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00162 L -1.29462 0.0145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0" y="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7 -4.07407E-6 C -0.09479 -0.02824 -0.18958 -0.05439 -0.25156 -0.06342 C -0.31337 -0.07245 -0.3316 -0.05254 -0.3717 -0.05439 C -0.41198 -0.05625 -0.44514 -0.07361 -0.49288 -0.07476 C -0.54028 -0.07592 -0.60833 -0.06551 -0.65729 -0.0618 C -0.70625 -0.0581 -0.73785 -0.04953 -0.7868 -0.05185 C -0.83576 -0.05416 -0.90364 -0.07222 -0.95104 -0.07546 C -0.99861 -0.0787 -1.02153 -0.07592 -1.07205 -0.07152 C -1.12257 -0.06713 -1.21667 -0.05416 -1.25469 -0.04953 " pathEditMode="relative" rAng="0" ptsTypes="aaaaaaa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1042 0.03449 C 0.00695 -0.00162 -0.09687 -0.03426 -0.16423 -0.0463 C -0.2316 -0.05834 -0.25017 -0.03611 -0.2941 -0.03843 C -0.33802 -0.04074 -0.37569 -0.05972 -0.42795 -0.06065 C -0.48021 -0.06158 -0.55417 -0.04885 -0.60764 -0.04422 C -0.66111 -0.03959 -0.69774 -0.02871 -0.74896 -0.03148 C -0.80017 -0.03426 -0.86285 -0.05695 -0.91476 -0.06111 C -0.96667 -0.06528 -1.00625 -0.06135 -1.06076 -0.05672 C -1.11528 -0.05209 -1.20399 -0.03843 -1.24167 -0.03357 " pathEditMode="relative" rAng="0" ptsTypes="aaaaaaa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600" y="-5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6 -4.07407E-6 C -0.09462 -0.02824 -0.18923 -0.05648 -0.25139 -0.06342 C -0.31319 -0.07037 -0.33177 -0.04027 -0.37205 -0.04213 C -0.41232 -0.04398 -0.44514 -0.07152 -0.49271 -0.07476 C -0.54028 -0.07801 -0.60833 -0.06551 -0.65729 -0.0618 C -0.70625 -0.0581 -0.74028 -0.04884 -0.78663 -0.05185 C -0.83298 -0.05486 -0.88802 -0.07731 -0.93576 -0.08055 C -0.98316 -0.08379 -1.01788 -0.07615 -1.07205 -0.07152 C -1.12621 -0.06689 -1.2217 -0.05694 -1.26111 -0.05301 " pathEditMode="relative" rAng="0" ptsTypes="aaaaaaa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00" y="-4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7422" y="2250273"/>
            <a:ext cx="2163763" cy="3654425"/>
            <a:chOff x="720" y="1490"/>
            <a:chExt cx="1363" cy="230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72000" y="2250273"/>
            <a:ext cx="2163763" cy="3654425"/>
            <a:chOff x="720" y="1490"/>
            <a:chExt cx="1363" cy="230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786578" y="2250273"/>
            <a:ext cx="2163763" cy="3654425"/>
            <a:chOff x="720" y="1490"/>
            <a:chExt cx="1363" cy="230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42844" y="2250273"/>
            <a:ext cx="2163763" cy="3654425"/>
            <a:chOff x="720" y="1490"/>
            <a:chExt cx="1363" cy="230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Расход воды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14620"/>
            <a:ext cx="2004805" cy="1908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571736" y="1857364"/>
            <a:ext cx="17002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1890 год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71736" y="5286388"/>
            <a:ext cx="17002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 ведро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3108" y="285728"/>
            <a:ext cx="5072098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человек расходовал воды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643174" y="2857496"/>
            <a:ext cx="1699200" cy="155428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496"/>
            <a:ext cx="1652973" cy="151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2857496"/>
            <a:ext cx="1652973" cy="151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4857752" y="1857364"/>
            <a:ext cx="17002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1914 год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5357826"/>
            <a:ext cx="17002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 ведер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00892" y="1857364"/>
            <a:ext cx="17002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2011 год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00892" y="5286388"/>
            <a:ext cx="17002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70 ведер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invGray">
          <a:xfrm rot="2972900">
            <a:off x="5114332" y="4394044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invGray">
          <a:xfrm rot="13980977">
            <a:off x="3386587" y="254482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invGray">
          <a:xfrm rot="7535209">
            <a:off x="3238011" y="4476531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gray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14678" y="2000240"/>
            <a:ext cx="360363" cy="360363"/>
            <a:chOff x="1973" y="1706"/>
            <a:chExt cx="227" cy="227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71802" y="4929198"/>
            <a:ext cx="360362" cy="360362"/>
            <a:chOff x="2109" y="3612"/>
            <a:chExt cx="227" cy="227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715008" y="4786322"/>
            <a:ext cx="360363" cy="360362"/>
            <a:chOff x="3515" y="3521"/>
            <a:chExt cx="227" cy="227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624263" y="2770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629025" y="27765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751263" y="2897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gray">
          <a:xfrm>
            <a:off x="3733800" y="2870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835400" y="2981325"/>
            <a:ext cx="1522413" cy="1522413"/>
            <a:chOff x="2416" y="1878"/>
            <a:chExt cx="959" cy="959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5808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809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5810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5811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5812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5814" name="Text Box 38"/>
          <p:cNvSpPr txBox="1">
            <a:spLocks noChangeArrowheads="1"/>
          </p:cNvSpPr>
          <p:nvPr/>
        </p:nvSpPr>
        <p:spPr bwMode="auto">
          <a:xfrm>
            <a:off x="5786446" y="1571612"/>
            <a:ext cx="2683109" cy="649188"/>
          </a:xfrm>
          <a:prstGeom prst="flowChartTerminator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815" name="Text Box 39"/>
          <p:cNvSpPr txBox="1">
            <a:spLocks noChangeArrowheads="1"/>
          </p:cNvSpPr>
          <p:nvPr/>
        </p:nvSpPr>
        <p:spPr bwMode="auto">
          <a:xfrm>
            <a:off x="1311262" y="1928802"/>
            <a:ext cx="1786513" cy="649188"/>
          </a:xfrm>
          <a:prstGeom prst="flowChartTerminator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Учащиеся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5715000" y="5156200"/>
            <a:ext cx="2349294" cy="1168539"/>
          </a:xfrm>
          <a:prstGeom prst="flowChartTerminator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Классные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руководители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1298323" y="4714884"/>
            <a:ext cx="1691298" cy="649188"/>
          </a:xfrm>
          <a:prstGeom prst="flowChartTerminator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Родители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Внести предложения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6143644"/>
            <a:ext cx="642942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Всероссийский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экоурок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ФОТО\1352\2016-2017\Экоурок 11.10.2016_5а и 12.10 2016_8г\IMG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416000" cy="49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Мероприятия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Изображение 2" descr="pri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625975"/>
            <a:ext cx="2895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Изображение 2" descr="pri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609850"/>
            <a:ext cx="2895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Изображение 2" descr="pric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775"/>
            <a:ext cx="2895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11"/>
          <p:cNvSpPr>
            <a:spLocks noChangeArrowheads="1"/>
          </p:cNvSpPr>
          <p:nvPr/>
        </p:nvSpPr>
        <p:spPr bwMode="auto">
          <a:xfrm rot="5400000">
            <a:off x="5683251" y="3397250"/>
            <a:ext cx="404812" cy="6516687"/>
          </a:xfrm>
          <a:prstGeom prst="rect">
            <a:avLst/>
          </a:prstGeom>
          <a:solidFill>
            <a:srgbClr val="1294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4" name="Прямоугольник 12"/>
          <p:cNvSpPr>
            <a:spLocks noChangeArrowheads="1"/>
          </p:cNvSpPr>
          <p:nvPr/>
        </p:nvSpPr>
        <p:spPr bwMode="auto">
          <a:xfrm rot="5400000">
            <a:off x="1255713" y="5197475"/>
            <a:ext cx="404812" cy="29162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48488" y="6453188"/>
            <a:ext cx="2054225" cy="361950"/>
          </a:xfrm>
          <a:noFill/>
          <a:ln>
            <a:round/>
            <a:headEnd/>
            <a:tailEnd/>
          </a:ln>
        </p:spPr>
        <p:txBody>
          <a:bodyPr/>
          <a:lstStyle/>
          <a:p>
            <a:fld id="{468E02B7-A253-41EF-AF0F-93051665EFAC}" type="slidenum">
              <a:rPr lang="ru-RU" altLang="ru-RU">
                <a:latin typeface="Arial" pitchFamily="34" charset="0"/>
              </a:rPr>
              <a:pPr/>
              <a:t>24</a:t>
            </a:fld>
            <a:endParaRPr lang="ru-RU" altLang="ru-RU">
              <a:latin typeface="Arial" pitchFamily="34" charset="0"/>
            </a:endParaRPr>
          </a:p>
        </p:txBody>
      </p:sp>
      <p:pic>
        <p:nvPicPr>
          <p:cNvPr id="17416" name="Изображение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9725" y="4076700"/>
            <a:ext cx="11525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3"/>
          <p:cNvSpPr txBox="1">
            <a:spLocks noChangeArrowheads="1"/>
          </p:cNvSpPr>
          <p:nvPr/>
        </p:nvSpPr>
        <p:spPr bwMode="auto">
          <a:xfrm>
            <a:off x="2274888" y="3043238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2274888" y="4716463"/>
            <a:ext cx="454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sp>
        <p:nvSpPr>
          <p:cNvPr id="17419" name="TextBox 16"/>
          <p:cNvSpPr txBox="1">
            <a:spLocks noChangeArrowheads="1"/>
          </p:cNvSpPr>
          <p:nvPr/>
        </p:nvSpPr>
        <p:spPr bwMode="auto">
          <a:xfrm>
            <a:off x="6448425" y="3041650"/>
            <a:ext cx="500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sp>
        <p:nvSpPr>
          <p:cNvPr id="17420" name="TextBox 17"/>
          <p:cNvSpPr txBox="1">
            <a:spLocks noChangeArrowheads="1"/>
          </p:cNvSpPr>
          <p:nvPr/>
        </p:nvSpPr>
        <p:spPr bwMode="auto">
          <a:xfrm>
            <a:off x="6448425" y="4714875"/>
            <a:ext cx="5000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pic>
        <p:nvPicPr>
          <p:cNvPr id="17421" name="Изображение 3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6503988"/>
            <a:ext cx="15859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Изображение 34" descr="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33375"/>
            <a:ext cx="4578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008313" y="2781300"/>
            <a:ext cx="86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solidFill>
                  <a:srgbClr val="404040"/>
                </a:solidFill>
              </a:rPr>
              <a:t>10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литров</a:t>
            </a:r>
            <a:br>
              <a:rPr lang="ru-RU" altLang="ru-RU" sz="1600">
                <a:solidFill>
                  <a:srgbClr val="404040"/>
                </a:solidFill>
              </a:rPr>
            </a:br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3063875" y="4508500"/>
            <a:ext cx="7540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solidFill>
                  <a:srgbClr val="404040"/>
                </a:solidFill>
              </a:rPr>
              <a:t>10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тонн</a:t>
            </a:r>
            <a:br>
              <a:rPr lang="ru-RU" altLang="ru-RU" sz="1600">
                <a:solidFill>
                  <a:srgbClr val="404040"/>
                </a:solidFill>
              </a:rPr>
            </a:br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7215188" y="4419600"/>
            <a:ext cx="755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solidFill>
                  <a:srgbClr val="404040"/>
                </a:solidFill>
              </a:rPr>
              <a:t>15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тонн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7200900" y="2781300"/>
            <a:ext cx="782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solidFill>
                  <a:srgbClr val="404040"/>
                </a:solidFill>
              </a:rPr>
              <a:t>4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тонны</a:t>
            </a:r>
            <a:br>
              <a:rPr lang="ru-RU" altLang="ru-RU" sz="1600">
                <a:solidFill>
                  <a:srgbClr val="404040"/>
                </a:solidFill>
              </a:rPr>
            </a:br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  <p:pic>
        <p:nvPicPr>
          <p:cNvPr id="17427" name="Изображение 6" descr="hamb_ste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692150"/>
            <a:ext cx="18732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Изображение 38" descr="hamb_steel.png"/>
          <p:cNvPicPr>
            <a:picLocks noChangeAspect="1"/>
          </p:cNvPicPr>
          <p:nvPr/>
        </p:nvPicPr>
        <p:blipFill>
          <a:blip r:embed="rId10" cstate="print"/>
          <a:srcRect r="-3784"/>
          <a:stretch>
            <a:fillRect/>
          </a:stretch>
        </p:blipFill>
        <p:spPr bwMode="auto">
          <a:xfrm>
            <a:off x="4427538" y="417513"/>
            <a:ext cx="215265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TextBox 3"/>
          <p:cNvSpPr txBox="1">
            <a:spLocks noChangeArrowheads="1"/>
          </p:cNvSpPr>
          <p:nvPr/>
        </p:nvSpPr>
        <p:spPr bwMode="auto">
          <a:xfrm>
            <a:off x="2274888" y="1558925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sp>
        <p:nvSpPr>
          <p:cNvPr id="17430" name="TextBox 3"/>
          <p:cNvSpPr txBox="1">
            <a:spLocks noChangeArrowheads="1"/>
          </p:cNvSpPr>
          <p:nvPr/>
        </p:nvSpPr>
        <p:spPr bwMode="auto">
          <a:xfrm>
            <a:off x="2992438" y="1268413"/>
            <a:ext cx="89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4000">
                <a:solidFill>
                  <a:srgbClr val="404040"/>
                </a:solidFill>
              </a:rPr>
              <a:t>2.</a:t>
            </a:r>
            <a:r>
              <a:rPr lang="ru-RU" altLang="ru-RU" sz="4000">
                <a:solidFill>
                  <a:srgbClr val="404040"/>
                </a:solidFill>
              </a:rPr>
              <a:t>5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тонны </a:t>
            </a:r>
            <a:br>
              <a:rPr lang="ru-RU" altLang="ru-RU" sz="1600">
                <a:solidFill>
                  <a:srgbClr val="404040"/>
                </a:solidFill>
              </a:rPr>
            </a:br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  <p:sp>
        <p:nvSpPr>
          <p:cNvPr id="17431" name="TextBox 3"/>
          <p:cNvSpPr txBox="1">
            <a:spLocks noChangeArrowheads="1"/>
          </p:cNvSpPr>
          <p:nvPr/>
        </p:nvSpPr>
        <p:spPr bwMode="auto">
          <a:xfrm>
            <a:off x="6470650" y="1558925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sp>
        <p:nvSpPr>
          <p:cNvPr id="17432" name="TextBox 3"/>
          <p:cNvSpPr txBox="1">
            <a:spLocks noChangeArrowheads="1"/>
          </p:cNvSpPr>
          <p:nvPr/>
        </p:nvSpPr>
        <p:spPr bwMode="auto">
          <a:xfrm>
            <a:off x="7072313" y="1268413"/>
            <a:ext cx="1039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4000">
                <a:solidFill>
                  <a:srgbClr val="404040"/>
                </a:solidFill>
              </a:rPr>
              <a:t>280</a:t>
            </a:r>
            <a:endParaRPr lang="ru-RU" altLang="ru-RU" sz="4000">
              <a:solidFill>
                <a:srgbClr val="404040"/>
              </a:solidFill>
            </a:endParaRP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тонн </a:t>
            </a:r>
            <a:br>
              <a:rPr lang="ru-RU" altLang="ru-RU" sz="1600">
                <a:solidFill>
                  <a:srgbClr val="404040"/>
                </a:solidFill>
              </a:rPr>
            </a:br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8"/>
          <p:cNvSpPr>
            <a:spLocks noChangeArrowheads="1"/>
          </p:cNvSpPr>
          <p:nvPr/>
        </p:nvSpPr>
        <p:spPr bwMode="auto">
          <a:xfrm rot="5400000">
            <a:off x="5683251" y="3397250"/>
            <a:ext cx="404812" cy="6516687"/>
          </a:xfrm>
          <a:prstGeom prst="rect">
            <a:avLst/>
          </a:prstGeom>
          <a:solidFill>
            <a:srgbClr val="1294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Прямоугольник 9"/>
          <p:cNvSpPr>
            <a:spLocks noChangeArrowheads="1"/>
          </p:cNvSpPr>
          <p:nvPr/>
        </p:nvSpPr>
        <p:spPr bwMode="auto">
          <a:xfrm rot="5400000">
            <a:off x="1255713" y="5197475"/>
            <a:ext cx="404812" cy="29162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48488" y="6453188"/>
            <a:ext cx="2054225" cy="361950"/>
          </a:xfrm>
          <a:noFill/>
          <a:ln>
            <a:round/>
            <a:headEnd/>
            <a:tailEnd/>
          </a:ln>
        </p:spPr>
        <p:txBody>
          <a:bodyPr/>
          <a:lstStyle/>
          <a:p>
            <a:fld id="{DE2F9F35-C41F-4B5D-8FFB-9EA44D5460A9}" type="slidenum">
              <a:rPr lang="ru-RU" altLang="ru-RU">
                <a:latin typeface="Arial" pitchFamily="34" charset="0"/>
              </a:rPr>
              <a:pPr/>
              <a:t>25</a:t>
            </a:fld>
            <a:endParaRPr lang="ru-RU" altLang="ru-RU">
              <a:latin typeface="Arial" pitchFamily="34" charset="0"/>
            </a:endParaRPr>
          </a:p>
        </p:txBody>
      </p:sp>
      <p:pic>
        <p:nvPicPr>
          <p:cNvPr id="20485" name="Изображение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1268413"/>
            <a:ext cx="17065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Изображение 2" descr="takingBat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73463"/>
            <a:ext cx="187166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Изображение 3" descr="toilet_bath_icon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1075"/>
            <a:ext cx="21621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Изображение 15" descr="toilet_bath_icon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0575" y="3284538"/>
            <a:ext cx="2203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7724775" y="14049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0490" name="TextBox 18"/>
          <p:cNvSpPr txBox="1">
            <a:spLocks noChangeArrowheads="1"/>
          </p:cNvSpPr>
          <p:nvPr/>
        </p:nvSpPr>
        <p:spPr bwMode="auto">
          <a:xfrm>
            <a:off x="2124075" y="17573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pic>
        <p:nvPicPr>
          <p:cNvPr id="20" name="Изображение 19" descr="icon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1484313"/>
            <a:ext cx="628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20"/>
          <p:cNvSpPr txBox="1">
            <a:spLocks noChangeArrowheads="1"/>
          </p:cNvSpPr>
          <p:nvPr/>
        </p:nvSpPr>
        <p:spPr bwMode="auto">
          <a:xfrm>
            <a:off x="2124075" y="4205288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555875" y="4176713"/>
            <a:ext cx="1727200" cy="1412875"/>
            <a:chOff x="2771800" y="3766701"/>
            <a:chExt cx="1728961" cy="1412196"/>
          </a:xfrm>
        </p:grpSpPr>
        <p:pic>
          <p:nvPicPr>
            <p:cNvPr id="20530" name="Изображение 21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1800" y="3767011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1" name="Изображение 22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3848" y="3767011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2" name="Изображение 23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3767011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3" name="Изображение 24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1800" y="4415083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4" name="Изображение 25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3848" y="4415083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5" name="Изображение 26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4415083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Изображение 27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8712" y="3766701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7" name="Изображение 28" descr="ico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8713" y="4436788"/>
              <a:ext cx="432048" cy="74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880225" y="1700213"/>
            <a:ext cx="1684338" cy="1728787"/>
            <a:chOff x="6948264" y="1494101"/>
            <a:chExt cx="1955808" cy="2006907"/>
          </a:xfrm>
        </p:grpSpPr>
        <p:pic>
          <p:nvPicPr>
            <p:cNvPr id="20510" name="Изображение 29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48264" y="1494101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1" name="Изображение 30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80312" y="1494101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Изображение 31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12360" y="1494101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3" name="Изображение 32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48264" y="1998157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4" name="Изображение 33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80312" y="1998157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5" name="Изображение 34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12360" y="1998157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6" name="Изображение 35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98037" y="1494101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7" name="Изображение 36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98037" y="1998157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8" name="Изображение 37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48264" y="2502213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9" name="Изображение 38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80312" y="2502213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0" name="Изображение 39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12360" y="2502213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Изображение 40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48264" y="3006269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Изображение 41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616039" y="2497554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Изображение 43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98037" y="2502214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Изображение 35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616040" y="1494101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Изображение 36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616040" y="1998157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Изображение 40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62032" y="3006269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Изображение 40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80034" y="3006269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Изображение 40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35266" y="3006269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Изображение 40" descr="ic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616039" y="3006269"/>
              <a:ext cx="288032" cy="49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5" name="TextBox 45"/>
          <p:cNvSpPr txBox="1">
            <a:spLocks noChangeArrowheads="1"/>
          </p:cNvSpPr>
          <p:nvPr/>
        </p:nvSpPr>
        <p:spPr bwMode="auto">
          <a:xfrm>
            <a:off x="6443663" y="1774825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pic>
        <p:nvPicPr>
          <p:cNvPr id="47" name="Изображение 46" descr="icon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575" y="3860800"/>
            <a:ext cx="74453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Box 47"/>
          <p:cNvSpPr txBox="1">
            <a:spLocks noChangeArrowheads="1"/>
          </p:cNvSpPr>
          <p:nvPr/>
        </p:nvSpPr>
        <p:spPr bwMode="auto">
          <a:xfrm>
            <a:off x="6516688" y="4205288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>
                <a:solidFill>
                  <a:srgbClr val="404040"/>
                </a:solidFill>
              </a:rPr>
              <a:t>=</a:t>
            </a:r>
            <a:endParaRPr lang="ru-RU" altLang="ru-RU" sz="3600">
              <a:solidFill>
                <a:srgbClr val="404040"/>
              </a:solidFill>
            </a:endParaRPr>
          </a:p>
        </p:txBody>
      </p:sp>
      <p:pic>
        <p:nvPicPr>
          <p:cNvPr id="20498" name="Изображение 4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6503988"/>
            <a:ext cx="15859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Изображение 52" descr="7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333375"/>
            <a:ext cx="69183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Изображение 1" descr="Tim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2420938"/>
            <a:ext cx="7207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Изображение 44" descr="Tim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4724400"/>
            <a:ext cx="7191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3184525" y="1508125"/>
            <a:ext cx="86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solidFill>
                  <a:srgbClr val="404040"/>
                </a:solidFill>
              </a:rPr>
              <a:t>10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литров</a:t>
            </a:r>
            <a:br>
              <a:rPr lang="ru-RU" altLang="ru-RU" sz="1600">
                <a:solidFill>
                  <a:srgbClr val="404040"/>
                </a:solidFill>
              </a:rPr>
            </a:br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411413" y="3468688"/>
            <a:ext cx="2070100" cy="708025"/>
            <a:chOff x="2411760" y="3469475"/>
            <a:chExt cx="2069976" cy="707886"/>
          </a:xfrm>
        </p:grpSpPr>
        <p:sp>
          <p:nvSpPr>
            <p:cNvPr id="20508" name="TextBox 3"/>
            <p:cNvSpPr txBox="1">
              <a:spLocks noChangeArrowheads="1"/>
            </p:cNvSpPr>
            <p:nvPr/>
          </p:nvSpPr>
          <p:spPr bwMode="auto">
            <a:xfrm>
              <a:off x="2411760" y="3469475"/>
              <a:ext cx="104051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4000">
                  <a:solidFill>
                    <a:srgbClr val="404040"/>
                  </a:solidFill>
                </a:rPr>
                <a:t>1</a:t>
              </a:r>
              <a:r>
                <a:rPr lang="en-US" altLang="ru-RU" sz="4000">
                  <a:solidFill>
                    <a:srgbClr val="404040"/>
                  </a:solidFill>
                </a:rPr>
                <a:t>0</a:t>
              </a:r>
              <a:r>
                <a:rPr lang="ru-RU" altLang="ru-RU" sz="4000">
                  <a:solidFill>
                    <a:srgbClr val="404040"/>
                  </a:solidFill>
                </a:rPr>
                <a:t>0</a:t>
              </a:r>
            </a:p>
          </p:txBody>
        </p:sp>
        <p:sp>
          <p:nvSpPr>
            <p:cNvPr id="20509" name="Прямоугольник 2"/>
            <p:cNvSpPr>
              <a:spLocks noChangeArrowheads="1"/>
            </p:cNvSpPr>
            <p:nvPr/>
          </p:nvSpPr>
          <p:spPr bwMode="auto">
            <a:xfrm>
              <a:off x="3419872" y="3469475"/>
              <a:ext cx="10618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>
                  <a:solidFill>
                    <a:srgbClr val="404040"/>
                  </a:solidFill>
                </a:rPr>
                <a:t>литров</a:t>
              </a:r>
              <a:br>
                <a:rPr lang="ru-RU" altLang="ru-RU">
                  <a:solidFill>
                    <a:srgbClr val="404040"/>
                  </a:solidFill>
                </a:rPr>
              </a:br>
              <a:r>
                <a:rPr lang="ru-RU" altLang="ru-RU">
                  <a:solidFill>
                    <a:srgbClr val="404040"/>
                  </a:solidFill>
                </a:rPr>
                <a:t>воды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732588" y="908050"/>
            <a:ext cx="2016125" cy="720725"/>
            <a:chOff x="6732240" y="908720"/>
            <a:chExt cx="2016224" cy="720080"/>
          </a:xfrm>
        </p:grpSpPr>
        <p:sp>
          <p:nvSpPr>
            <p:cNvPr id="20506" name="TextBox 3"/>
            <p:cNvSpPr txBox="1">
              <a:spLocks noChangeArrowheads="1"/>
            </p:cNvSpPr>
            <p:nvPr/>
          </p:nvSpPr>
          <p:spPr bwMode="auto">
            <a:xfrm>
              <a:off x="6732240" y="908720"/>
              <a:ext cx="104051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4000">
                  <a:solidFill>
                    <a:srgbClr val="404040"/>
                  </a:solidFill>
                </a:rPr>
                <a:t>20</a:t>
              </a:r>
              <a:r>
                <a:rPr lang="ru-RU" altLang="ru-RU" sz="4000">
                  <a:solidFill>
                    <a:srgbClr val="404040"/>
                  </a:solidFill>
                </a:rPr>
                <a:t>0</a:t>
              </a:r>
            </a:p>
          </p:txBody>
        </p:sp>
        <p:sp>
          <p:nvSpPr>
            <p:cNvPr id="20507" name="Прямоугольник 49"/>
            <p:cNvSpPr>
              <a:spLocks noChangeArrowheads="1"/>
            </p:cNvSpPr>
            <p:nvPr/>
          </p:nvSpPr>
          <p:spPr bwMode="auto">
            <a:xfrm>
              <a:off x="7686600" y="982469"/>
              <a:ext cx="10618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>
                  <a:solidFill>
                    <a:srgbClr val="404040"/>
                  </a:solidFill>
                </a:rPr>
                <a:t>литров</a:t>
              </a:r>
              <a:br>
                <a:rPr lang="ru-RU" altLang="ru-RU">
                  <a:solidFill>
                    <a:srgbClr val="404040"/>
                  </a:solidFill>
                </a:rPr>
              </a:br>
              <a:r>
                <a:rPr lang="ru-RU" altLang="ru-RU">
                  <a:solidFill>
                    <a:srgbClr val="404040"/>
                  </a:solidFill>
                </a:rPr>
                <a:t>воды</a:t>
              </a:r>
            </a:p>
          </p:txBody>
        </p:sp>
      </p:grp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7812088" y="4076700"/>
            <a:ext cx="86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solidFill>
                  <a:srgbClr val="404040"/>
                </a:solidFill>
              </a:rPr>
              <a:t>10</a:t>
            </a:r>
          </a:p>
          <a:p>
            <a:pPr algn="ctr"/>
            <a:r>
              <a:rPr lang="ru-RU" altLang="ru-RU" sz="1600">
                <a:solidFill>
                  <a:srgbClr val="404040"/>
                </a:solidFill>
              </a:rPr>
              <a:t>литров</a:t>
            </a:r>
            <a:br>
              <a:rPr lang="ru-RU" altLang="ru-RU" sz="1600">
                <a:solidFill>
                  <a:srgbClr val="404040"/>
                </a:solidFill>
              </a:rPr>
            </a:br>
            <a:r>
              <a:rPr lang="ru-RU" altLang="ru-RU" sz="1600">
                <a:solidFill>
                  <a:srgbClr val="404040"/>
                </a:solidFill>
              </a:rPr>
              <a:t>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4286256"/>
            <a:ext cx="8715436" cy="2143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Уже с самого раннего возраста каждый живущий на Земле человек должен знать к чему приводит беспечное отношение к окружающей среде. И не только знать, но и ощущать личную ответственность за ее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состояние.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tiroz.org/wp-content/uploads/2016/12/vo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36" y="678649"/>
            <a:ext cx="2630993" cy="2628000"/>
          </a:xfrm>
          <a:prstGeom prst="rect">
            <a:avLst/>
          </a:prstGeom>
          <a:noFill/>
        </p:spPr>
      </p:pic>
      <p:pic>
        <p:nvPicPr>
          <p:cNvPr id="27652" name="Picture 4" descr="https://ds04.infourok.ru/uploads/ex/1140/0000fb9f-ce86beb7/2/hello_html_2cacd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3" y="678649"/>
            <a:ext cx="2665303" cy="2628000"/>
          </a:xfrm>
          <a:prstGeom prst="rect">
            <a:avLst/>
          </a:prstGeom>
          <a:noFill/>
        </p:spPr>
      </p:pic>
      <p:pic>
        <p:nvPicPr>
          <p:cNvPr id="27654" name="Picture 6" descr="http://images.clipartpanda.com/air-clipart-science_pollu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0000" y="2000240"/>
            <a:ext cx="3504000" cy="262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01123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Проект «Экологическая грамотность покупателя»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857496"/>
            <a:ext cx="2772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813" y="1428750"/>
            <a:ext cx="4786312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проекта: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выявление возможной экологической опасности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813" y="3071813"/>
            <a:ext cx="3357562" cy="14144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 наших магазинах часто можно увидеть продукцию, которая не отвечает международным стандартам качества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57250" y="2071688"/>
            <a:ext cx="484188" cy="9779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8" y="2714625"/>
            <a:ext cx="4357687" cy="22002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Изготовлена из второсортного сырья, содержит патогенную микрофлору, личинки, токсины, а так же специфические наполнители и всевозможные добавки, вредные для здоровья человека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500438" y="2500313"/>
            <a:ext cx="484187" cy="97948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313" y="3500438"/>
            <a:ext cx="5000625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Кроме того, поставщиков не всегда заботят сроки хранения этих продуктов. Наши производители так же научились насыщать продукты всевозможными добавками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643188" y="2714625"/>
            <a:ext cx="484187" cy="9779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2643188"/>
            <a:ext cx="5929313" cy="36290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20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же в такой ситуации обезопасить себя?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0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нужно знать каждому, кто идёт в магазины за продуктами? Как следует мыть фрукты и овощи, поступившие к нам из-за рубежа? Каким продуктам питания следует отдавать предпочтение, а о каких следует забыть навсегда?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>
          <a:xfrm>
            <a:off x="571500" y="1000125"/>
            <a:ext cx="8001000" cy="53578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b="1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b="1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550926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54112"/>
          </a:xfrm>
          <a:prstGeom prst="downArrowCallout">
            <a:avLst>
              <a:gd name="adj1" fmla="val 24970"/>
              <a:gd name="adj2" fmla="val 25002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Экологические страницы уроков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714375" y="1071563"/>
            <a:ext cx="3643313" cy="15716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Тема: Железо и его соединения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88" y="1357313"/>
            <a:ext cx="234315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Коррозия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429125" y="1643063"/>
            <a:ext cx="977900" cy="4841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00125" y="2786063"/>
            <a:ext cx="1271588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3600" baseline="-30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7250" y="4286250"/>
            <a:ext cx="1500188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3600" baseline="-30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071810"/>
            <a:ext cx="2856107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714620"/>
            <a:ext cx="3311999" cy="24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429250" y="1357313"/>
            <a:ext cx="277653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царстве рыжего дьявола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1978E-6 L 0.26597 0.1214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6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2408E-6 L 0.26129 -0.0971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53828E-6 L -0.32222 -0.00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0" grpId="0" animBg="1"/>
      <p:bldP spid="10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000232" y="5000636"/>
            <a:ext cx="6480000" cy="1008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межпредметные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связи в изучении экологических </a:t>
            </a:r>
          </a:p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проблем (химия – география, химия – биология, </a:t>
            </a:r>
          </a:p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химия – экономика, химия – социология).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664000" y="3321843"/>
            <a:ext cx="6408000" cy="1008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Способствовать формированию основ здорового образа </a:t>
            </a:r>
          </a:p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жизни;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2000232" y="1643050"/>
            <a:ext cx="6480000" cy="1008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выявить связи между теоретической 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практической </a:t>
            </a:r>
          </a:p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деятельностью;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707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 проекта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9" name="Picture 2" descr="http://www.clipartfinders.com/clipart/494/vsts-rangers-projects-ndash-tfs-migration-tools-getting-started--4944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928934"/>
            <a:ext cx="1785950" cy="159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Задачи проекта</a:t>
            </a:r>
          </a:p>
        </p:txBody>
      </p:sp>
      <p:sp>
        <p:nvSpPr>
          <p:cNvPr id="95235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5934075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gray">
          <a:xfrm>
            <a:off x="6149975" y="2008188"/>
            <a:ext cx="1863725" cy="28733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4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2940050"/>
            <a:ext cx="2295525" cy="3298825"/>
            <a:chOff x="576" y="1852"/>
            <a:chExt cx="1446" cy="2078"/>
          </a:xfrm>
        </p:grpSpPr>
        <p:sp>
          <p:nvSpPr>
            <p:cNvPr id="95248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9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0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1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3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756"/>
            </a:xfrm>
            <a:prstGeom prst="rect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dirty="0" smtClean="0">
                  <a:latin typeface="Arial" pitchFamily="34" charset="0"/>
                  <a:cs typeface="Arial" pitchFamily="34" charset="0"/>
                </a:rPr>
                <a:t>разработать содержание экологической информации;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3505200" y="2886075"/>
            <a:ext cx="2133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разработать и подобрать задания экологического содержания, представить их в интересной форме;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133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разработать и подготовить мероприятия просветительской и проектной направленности для учащихся 4-8 классов.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428728" y="5500702"/>
            <a:ext cx="1023938" cy="1180247"/>
            <a:chOff x="1493816" y="5030799"/>
            <a:chExt cx="1023938" cy="1180247"/>
          </a:xfrm>
        </p:grpSpPr>
        <p:sp>
          <p:nvSpPr>
            <p:cNvPr id="29" name="Oval 48"/>
            <p:cNvSpPr>
              <a:spLocks noChangeArrowheads="1"/>
            </p:cNvSpPr>
            <p:nvPr/>
          </p:nvSpPr>
          <p:spPr bwMode="gray">
            <a:xfrm>
              <a:off x="1493816" y="5030799"/>
              <a:ext cx="1023938" cy="10239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0" name="Oval 49"/>
            <p:cNvSpPr>
              <a:spLocks noChangeArrowheads="1"/>
            </p:cNvSpPr>
            <p:nvPr/>
          </p:nvSpPr>
          <p:spPr bwMode="gray">
            <a:xfrm>
              <a:off x="1506516" y="5035562"/>
              <a:ext cx="1000125" cy="1000125"/>
            </a:xfrm>
            <a:prstGeom prst="ellipse">
              <a:avLst/>
            </a:prstGeom>
            <a:solidFill>
              <a:srgbClr val="C00000"/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1" name="Oval 50"/>
            <p:cNvSpPr>
              <a:spLocks noChangeArrowheads="1"/>
            </p:cNvSpPr>
            <p:nvPr/>
          </p:nvSpPr>
          <p:spPr bwMode="gray">
            <a:xfrm>
              <a:off x="1517629" y="5046674"/>
              <a:ext cx="950912" cy="9334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51"/>
            <p:cNvSpPr>
              <a:spLocks noChangeArrowheads="1"/>
            </p:cNvSpPr>
            <p:nvPr/>
          </p:nvSpPr>
          <p:spPr bwMode="gray">
            <a:xfrm>
              <a:off x="1571604" y="5072074"/>
              <a:ext cx="847725" cy="75723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Text Box 52"/>
            <p:cNvSpPr txBox="1">
              <a:spLocks noChangeArrowheads="1"/>
            </p:cNvSpPr>
            <p:nvPr/>
          </p:nvSpPr>
          <p:spPr bwMode="gray">
            <a:xfrm>
              <a:off x="1752250" y="5380049"/>
              <a:ext cx="527709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48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4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000496" y="5500702"/>
            <a:ext cx="1023938" cy="1180247"/>
            <a:chOff x="3994146" y="5173675"/>
            <a:chExt cx="1023938" cy="1180247"/>
          </a:xfrm>
        </p:grpSpPr>
        <p:sp>
          <p:nvSpPr>
            <p:cNvPr id="34" name="Oval 48"/>
            <p:cNvSpPr>
              <a:spLocks noChangeArrowheads="1"/>
            </p:cNvSpPr>
            <p:nvPr/>
          </p:nvSpPr>
          <p:spPr bwMode="gray">
            <a:xfrm>
              <a:off x="3994146" y="5173675"/>
              <a:ext cx="1023938" cy="10239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" name="Oval 49"/>
            <p:cNvSpPr>
              <a:spLocks noChangeArrowheads="1"/>
            </p:cNvSpPr>
            <p:nvPr/>
          </p:nvSpPr>
          <p:spPr bwMode="gray">
            <a:xfrm>
              <a:off x="4006846" y="5178438"/>
              <a:ext cx="1000125" cy="1000125"/>
            </a:xfrm>
            <a:prstGeom prst="ellipse">
              <a:avLst/>
            </a:prstGeom>
            <a:solidFill>
              <a:srgbClr val="C00000"/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50"/>
            <p:cNvSpPr>
              <a:spLocks noChangeArrowheads="1"/>
            </p:cNvSpPr>
            <p:nvPr/>
          </p:nvSpPr>
          <p:spPr bwMode="gray">
            <a:xfrm>
              <a:off x="4017959" y="5189550"/>
              <a:ext cx="950912" cy="9334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51"/>
            <p:cNvSpPr>
              <a:spLocks noChangeArrowheads="1"/>
            </p:cNvSpPr>
            <p:nvPr/>
          </p:nvSpPr>
          <p:spPr bwMode="gray">
            <a:xfrm>
              <a:off x="4071934" y="5214950"/>
              <a:ext cx="847725" cy="75723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Text Box 52"/>
            <p:cNvSpPr txBox="1">
              <a:spLocks noChangeArrowheads="1"/>
            </p:cNvSpPr>
            <p:nvPr/>
          </p:nvSpPr>
          <p:spPr bwMode="gray">
            <a:xfrm>
              <a:off x="4252580" y="5522925"/>
              <a:ext cx="527709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48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4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572264" y="5500702"/>
            <a:ext cx="1023938" cy="1180247"/>
            <a:chOff x="6637352" y="4816485"/>
            <a:chExt cx="1023938" cy="1180247"/>
          </a:xfrm>
        </p:grpSpPr>
        <p:sp>
          <p:nvSpPr>
            <p:cNvPr id="39" name="Oval 48"/>
            <p:cNvSpPr>
              <a:spLocks noChangeArrowheads="1"/>
            </p:cNvSpPr>
            <p:nvPr/>
          </p:nvSpPr>
          <p:spPr bwMode="gray">
            <a:xfrm>
              <a:off x="6637352" y="4816485"/>
              <a:ext cx="1023938" cy="10239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0" name="Oval 49"/>
            <p:cNvSpPr>
              <a:spLocks noChangeArrowheads="1"/>
            </p:cNvSpPr>
            <p:nvPr/>
          </p:nvSpPr>
          <p:spPr bwMode="gray">
            <a:xfrm>
              <a:off x="6650052" y="4821248"/>
              <a:ext cx="1000125" cy="1000125"/>
            </a:xfrm>
            <a:prstGeom prst="ellipse">
              <a:avLst/>
            </a:prstGeom>
            <a:solidFill>
              <a:srgbClr val="C00000"/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" name="Oval 50"/>
            <p:cNvSpPr>
              <a:spLocks noChangeArrowheads="1"/>
            </p:cNvSpPr>
            <p:nvPr/>
          </p:nvSpPr>
          <p:spPr bwMode="gray">
            <a:xfrm>
              <a:off x="6661165" y="4832360"/>
              <a:ext cx="950912" cy="9334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2" name="Oval 51"/>
            <p:cNvSpPr>
              <a:spLocks noChangeArrowheads="1"/>
            </p:cNvSpPr>
            <p:nvPr/>
          </p:nvSpPr>
          <p:spPr bwMode="gray">
            <a:xfrm>
              <a:off x="6715140" y="4857760"/>
              <a:ext cx="847725" cy="75723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algn="ctr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Text Box 52"/>
            <p:cNvSpPr txBox="1">
              <a:spLocks noChangeArrowheads="1"/>
            </p:cNvSpPr>
            <p:nvPr/>
          </p:nvSpPr>
          <p:spPr bwMode="gray">
            <a:xfrm>
              <a:off x="6895786" y="5165735"/>
              <a:ext cx="527709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48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4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сайта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Эковестник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и размещение информационных блоков «Экологического календаря -2017».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Информирование учащихся об экологической обстановке по принципу: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школа-город-страна-планета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(Новостной блок).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Этапы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проекта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8000" y="-186385"/>
            <a:ext cx="9180000" cy="72307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-142900"/>
            <a:ext cx="9144000" cy="7215238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Багаж проекта: 2015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6143644"/>
            <a:ext cx="642942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Проектные работы учащихся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92100" dist="165100" dir="2400000" algn="ctr" rotWithShape="0">
              <a:schemeClr val="bg1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Багаж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проекта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4" name="Picture 2" descr="http://www.residenceuropa.com/wp-content/uploads/2014/05/trave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142984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652</Words>
  <Application>Microsoft Office PowerPoint</Application>
  <PresentationFormat>Экран (4:3)</PresentationFormat>
  <Paragraphs>147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Эковестник 1352</vt:lpstr>
      <vt:lpstr>На одной чаше весов - наше могущество, на другой  - наша ответственность</vt:lpstr>
      <vt:lpstr>Слайд 3</vt:lpstr>
      <vt:lpstr>Проект «Экологическая грамотность покупателя»</vt:lpstr>
      <vt:lpstr>Экологические страницы уроков</vt:lpstr>
      <vt:lpstr>Contents</vt:lpstr>
      <vt:lpstr>Слайд 7</vt:lpstr>
      <vt:lpstr>Слайд 8</vt:lpstr>
      <vt:lpstr>Багаж проекта: 2015 год</vt:lpstr>
      <vt:lpstr>Багаж проекта: 2015 год</vt:lpstr>
      <vt:lpstr>  </vt:lpstr>
      <vt:lpstr>Слайд 12</vt:lpstr>
      <vt:lpstr>Слайд 13</vt:lpstr>
      <vt:lpstr>Слайд 14</vt:lpstr>
      <vt:lpstr>Материалы</vt:lpstr>
      <vt:lpstr>Слайд 16</vt:lpstr>
      <vt:lpstr>Слайд 17</vt:lpstr>
      <vt:lpstr>Слайд 18</vt:lpstr>
      <vt:lpstr>Слайд 19</vt:lpstr>
      <vt:lpstr>Слайд 20</vt:lpstr>
      <vt:lpstr>Слайд 21</vt:lpstr>
      <vt:lpstr>Внести предложения</vt:lpstr>
      <vt:lpstr>Мероприятия</vt:lpstr>
      <vt:lpstr>Слайд 24</vt:lpstr>
      <vt:lpstr>Слайд 25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Эковестник</dc:title>
  <dc:creator>Admin</dc:creator>
  <cp:lastModifiedBy>Admin</cp:lastModifiedBy>
  <cp:revision>19</cp:revision>
  <dcterms:created xsi:type="dcterms:W3CDTF">2017-01-17T19:59:55Z</dcterms:created>
  <dcterms:modified xsi:type="dcterms:W3CDTF">2017-02-19T19:41:42Z</dcterms:modified>
</cp:coreProperties>
</file>