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3" r:id="rId7"/>
    <p:sldId id="266" r:id="rId8"/>
    <p:sldId id="264" r:id="rId9"/>
    <p:sldId id="267" r:id="rId10"/>
    <p:sldId id="268" r:id="rId11"/>
    <p:sldId id="269" r:id="rId12"/>
    <p:sldId id="270" r:id="rId13"/>
    <p:sldId id="271" r:id="rId14"/>
    <p:sldId id="272" r:id="rId15"/>
    <p:sldId id="258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00B050"/>
    <a:srgbClr val="FFFFCC"/>
    <a:srgbClr val="CCFFFF"/>
    <a:srgbClr val="FF0000"/>
    <a:srgbClr val="F9D92D"/>
    <a:srgbClr val="993300"/>
    <a:srgbClr val="D7E5F5"/>
    <a:srgbClr val="CCECFF"/>
    <a:srgbClr val="F2F2F2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237" autoAdjust="0"/>
  </p:normalViewPr>
  <p:slideViewPr>
    <p:cSldViewPr>
      <p:cViewPr>
        <p:scale>
          <a:sx n="79" d="100"/>
          <a:sy n="79" d="100"/>
        </p:scale>
        <p:origin x="-1302" y="-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D9BCA-AFD1-4E15-A8F3-C0C79C38DC2E}" type="datetimeFigureOut">
              <a:rPr lang="ru-RU" smtClean="0"/>
              <a:pPr/>
              <a:t>24.03.2014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8A87C-8795-4802-883A-B2845F97A2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D9BCA-AFD1-4E15-A8F3-C0C79C38DC2E}" type="datetimeFigureOut">
              <a:rPr lang="ru-RU" smtClean="0"/>
              <a:pPr/>
              <a:t>24.03.2014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8A87C-8795-4802-883A-B2845F97A2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D9BCA-AFD1-4E15-A8F3-C0C79C38DC2E}" type="datetimeFigureOut">
              <a:rPr lang="ru-RU" smtClean="0"/>
              <a:pPr/>
              <a:t>24.03.2014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8A87C-8795-4802-883A-B2845F97A2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D9BCA-AFD1-4E15-A8F3-C0C79C38DC2E}" type="datetimeFigureOut">
              <a:rPr lang="ru-RU" smtClean="0"/>
              <a:pPr/>
              <a:t>24.03.2014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8A87C-8795-4802-883A-B2845F97A2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D9BCA-AFD1-4E15-A8F3-C0C79C38DC2E}" type="datetimeFigureOut">
              <a:rPr lang="ru-RU" smtClean="0"/>
              <a:pPr/>
              <a:t>24.03.2014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8A87C-8795-4802-883A-B2845F97A2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D9BCA-AFD1-4E15-A8F3-C0C79C38DC2E}" type="datetimeFigureOut">
              <a:rPr lang="ru-RU" smtClean="0"/>
              <a:pPr/>
              <a:t>24.03.2014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8A87C-8795-4802-883A-B2845F97A2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D9BCA-AFD1-4E15-A8F3-C0C79C38DC2E}" type="datetimeFigureOut">
              <a:rPr lang="ru-RU" smtClean="0"/>
              <a:pPr/>
              <a:t>24.03.2014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8A87C-8795-4802-883A-B2845F97A2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D9BCA-AFD1-4E15-A8F3-C0C79C38DC2E}" type="datetimeFigureOut">
              <a:rPr lang="ru-RU" smtClean="0"/>
              <a:pPr/>
              <a:t>24.03.2014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8A87C-8795-4802-883A-B2845F97A2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D9BCA-AFD1-4E15-A8F3-C0C79C38DC2E}" type="datetimeFigureOut">
              <a:rPr lang="ru-RU" smtClean="0"/>
              <a:pPr/>
              <a:t>24.03.2014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8A87C-8795-4802-883A-B2845F97A2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D9BCA-AFD1-4E15-A8F3-C0C79C38DC2E}" type="datetimeFigureOut">
              <a:rPr lang="ru-RU" smtClean="0"/>
              <a:pPr/>
              <a:t>24.03.2014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8A87C-8795-4802-883A-B2845F97A2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D9BCA-AFD1-4E15-A8F3-C0C79C38DC2E}" type="datetimeFigureOut">
              <a:rPr lang="ru-RU" smtClean="0"/>
              <a:pPr/>
              <a:t>24.03.2014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8A87C-8795-4802-883A-B2845F97A2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alphaModFix amt="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BD9BCA-AFD1-4E15-A8F3-C0C79C38DC2E}" type="datetimeFigureOut">
              <a:rPr lang="ru-RU" smtClean="0"/>
              <a:pPr/>
              <a:t>24.03.2014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48A87C-8795-4802-883A-B2845F97A21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3planeta.ucoz.ru/risunok2.jpg" TargetMode="External"/><Relationship Id="rId3" Type="http://schemas.openxmlformats.org/officeDocument/2006/relationships/hyperlink" Target="http://2.imimg.com/data2/JW/XC/MY-741063/nitric-acid-250x250.jpg" TargetMode="External"/><Relationship Id="rId7" Type="http://schemas.openxmlformats.org/officeDocument/2006/relationships/hyperlink" Target="http://www.clker.com/inc/svgedit/svg-editor.html?paramurl=/inc/clean.html?id=3259" TargetMode="External"/><Relationship Id="rId2" Type="http://schemas.openxmlformats.org/officeDocument/2006/relationships/hyperlink" Target="http://0.tqn.com/d/chemistry/1/0/P/a/sulfuricacid.jpg-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lker.com/inc/svgedit/svg-editor.html?paramurl=/inc/clean.html?id=28904" TargetMode="External"/><Relationship Id="rId5" Type="http://schemas.openxmlformats.org/officeDocument/2006/relationships/hyperlink" Target="http://www.clker.com/inc/svgedit/svg-editor.html?paramurl=/inc/clean.html?id=3264" TargetMode="External"/><Relationship Id="rId10" Type="http://schemas.openxmlformats.org/officeDocument/2006/relationships/hyperlink" Target="http://biouroki.ru/workshop/abc.html" TargetMode="External"/><Relationship Id="rId4" Type="http://schemas.openxmlformats.org/officeDocument/2006/relationships/hyperlink" Target="http://www.clker.com/inc/svgedit/svg-editor.html?paramurl=/inc/clean.html?id=3190" TargetMode="External"/><Relationship Id="rId9" Type="http://schemas.openxmlformats.org/officeDocument/2006/relationships/hyperlink" Target="http://www.clker.com/inc/svgedit/svg-editor.html?paramurl=/inc/clean.html?id=23538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00364" y="2000240"/>
            <a:ext cx="5815026" cy="1470025"/>
          </a:xfrm>
        </p:spPr>
        <p:txBody>
          <a:bodyPr/>
          <a:lstStyle/>
          <a:p>
            <a:r>
              <a:rPr lang="ru-RU" b="1" cap="all" dirty="0" smtClean="0">
                <a:ln w="9000" cmpd="sng">
                  <a:noFill/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Кислоты</a:t>
            </a:r>
            <a:endParaRPr lang="ru-RU" b="1" cap="all" dirty="0">
              <a:ln w="9000" cmpd="sng">
                <a:noFill/>
                <a:prstDash val="solid"/>
              </a:ln>
              <a:solidFill>
                <a:srgbClr val="C00000"/>
              </a:soli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85984" y="4786322"/>
            <a:ext cx="671517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n w="9000" cmpd="sng">
                  <a:noFill/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Политова Светлана Викторовна,</a:t>
            </a:r>
          </a:p>
          <a:p>
            <a:pPr algn="ctr"/>
            <a:r>
              <a:rPr lang="ru-RU" sz="2400" dirty="0" smtClean="0">
                <a:ln w="9000" cmpd="sng">
                  <a:noFill/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ru-RU" sz="2400" dirty="0" smtClean="0">
                <a:ln w="9000" cmpd="sng">
                  <a:noFill/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учитель химии ГБОУ СОШ № 1352</a:t>
            </a:r>
          </a:p>
          <a:p>
            <a:pPr algn="ctr"/>
            <a:r>
              <a:rPr lang="ru-RU" sz="2400" dirty="0" smtClean="0">
                <a:ln w="9000" cmpd="sng">
                  <a:noFill/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ru-RU" sz="2400" dirty="0" smtClean="0">
                <a:ln w="9000" cmpd="sng">
                  <a:noFill/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г. Москвы</a:t>
            </a:r>
            <a:endParaRPr lang="ru-RU" sz="2400" dirty="0">
              <a:ln w="9000" cmpd="sng">
                <a:noFill/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5362" name="Picture 2" descr="http://0.tqn.com/d/chemistry/1/0/P/a/sulfuricacid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95920" y="285728"/>
            <a:ext cx="2592000" cy="2224908"/>
          </a:xfrm>
          <a:prstGeom prst="rect">
            <a:avLst/>
          </a:prstGeom>
          <a:noFill/>
        </p:spPr>
      </p:pic>
      <p:pic>
        <p:nvPicPr>
          <p:cNvPr id="15368" name="Picture 8" descr="http://0.tqn.com/d/chemistry/1/0/a/g/nitricacid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3000372"/>
            <a:ext cx="3183840" cy="259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Найди индексы</a:t>
            </a:r>
            <a:endParaRPr lang="ru-RU" sz="32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42910" y="1643050"/>
            <a:ext cx="8143932" cy="2786082"/>
          </a:xfrm>
          <a:prstGeom prst="rect">
            <a:avLst/>
          </a:prstGeom>
          <a:solidFill>
            <a:srgbClr val="FFFFCC"/>
          </a:solidFill>
          <a:ln>
            <a:solidFill>
              <a:srgbClr val="00B0F0"/>
            </a:solidFill>
          </a:ln>
          <a:effectLst>
            <a:outerShdw dist="101600" dir="2400000" algn="ctr" rotWithShape="0">
              <a:srgbClr val="0070C0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sz="4400" baseline="-250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4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SO</a:t>
            </a:r>
            <a:r>
              <a:rPr lang="en-US" sz="4400" baseline="-250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4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2HNO</a:t>
            </a:r>
            <a:r>
              <a:rPr lang="en-US" sz="4400" baseline="-250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4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4H</a:t>
            </a:r>
            <a:r>
              <a:rPr lang="en-US" sz="4400" baseline="-250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4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PO</a:t>
            </a:r>
            <a:r>
              <a:rPr lang="en-US" sz="4400" baseline="-250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4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H</a:t>
            </a:r>
            <a:r>
              <a:rPr lang="en-US" sz="4400" baseline="-250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4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Se, 7H</a:t>
            </a:r>
            <a:r>
              <a:rPr lang="en-US" sz="4400" baseline="-250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4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SO</a:t>
            </a:r>
            <a:r>
              <a:rPr lang="en-US" sz="4400" baseline="-250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4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HClO</a:t>
            </a:r>
            <a:r>
              <a:rPr lang="en-US" sz="4400" baseline="-250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4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1HCl, 6HNO</a:t>
            </a:r>
            <a:r>
              <a:rPr lang="en-US" sz="4400" baseline="-250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400" baseline="-250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Блок-схема: узел 5"/>
          <p:cNvSpPr/>
          <p:nvPr/>
        </p:nvSpPr>
        <p:spPr>
          <a:xfrm>
            <a:off x="1142976" y="2643182"/>
            <a:ext cx="504000" cy="504000"/>
          </a:xfrm>
          <a:prstGeom prst="flowChartConnector">
            <a:avLst/>
          </a:prstGeom>
          <a:solidFill>
            <a:srgbClr val="CCFFFF">
              <a:alpha val="56078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Блок-схема: узел 6"/>
          <p:cNvSpPr/>
          <p:nvPr/>
        </p:nvSpPr>
        <p:spPr>
          <a:xfrm>
            <a:off x="2143108" y="2643182"/>
            <a:ext cx="504000" cy="504000"/>
          </a:xfrm>
          <a:prstGeom prst="flowChartConnector">
            <a:avLst/>
          </a:prstGeom>
          <a:solidFill>
            <a:srgbClr val="CCFFFF">
              <a:alpha val="56078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Блок-схема: узел 7"/>
          <p:cNvSpPr/>
          <p:nvPr/>
        </p:nvSpPr>
        <p:spPr>
          <a:xfrm>
            <a:off x="4214810" y="2643182"/>
            <a:ext cx="504000" cy="504000"/>
          </a:xfrm>
          <a:prstGeom prst="flowChartConnector">
            <a:avLst/>
          </a:prstGeom>
          <a:solidFill>
            <a:srgbClr val="CCFFFF">
              <a:alpha val="56078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Блок-схема: узел 8"/>
          <p:cNvSpPr/>
          <p:nvPr/>
        </p:nvSpPr>
        <p:spPr>
          <a:xfrm>
            <a:off x="1571604" y="3321843"/>
            <a:ext cx="504000" cy="504000"/>
          </a:xfrm>
          <a:prstGeom prst="flowChartConnector">
            <a:avLst/>
          </a:prstGeom>
          <a:solidFill>
            <a:srgbClr val="CCFFFF">
              <a:alpha val="56078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узел 9"/>
          <p:cNvSpPr/>
          <p:nvPr/>
        </p:nvSpPr>
        <p:spPr>
          <a:xfrm>
            <a:off x="2571736" y="3321843"/>
            <a:ext cx="504000" cy="504000"/>
          </a:xfrm>
          <a:prstGeom prst="flowChartConnector">
            <a:avLst/>
          </a:prstGeom>
          <a:solidFill>
            <a:srgbClr val="CCFFFF">
              <a:alpha val="56078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Блок-схема: узел 10"/>
          <p:cNvSpPr/>
          <p:nvPr/>
        </p:nvSpPr>
        <p:spPr>
          <a:xfrm>
            <a:off x="5500694" y="2643182"/>
            <a:ext cx="504000" cy="504000"/>
          </a:xfrm>
          <a:prstGeom prst="flowChartConnector">
            <a:avLst/>
          </a:prstGeom>
          <a:solidFill>
            <a:srgbClr val="CCFFFF">
              <a:alpha val="56078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Блок-схема: узел 11"/>
          <p:cNvSpPr/>
          <p:nvPr/>
        </p:nvSpPr>
        <p:spPr>
          <a:xfrm>
            <a:off x="6429388" y="2643182"/>
            <a:ext cx="504000" cy="504000"/>
          </a:xfrm>
          <a:prstGeom prst="flowChartConnector">
            <a:avLst/>
          </a:prstGeom>
          <a:solidFill>
            <a:srgbClr val="CCFFFF">
              <a:alpha val="56078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Блок-схема: узел 12"/>
          <p:cNvSpPr/>
          <p:nvPr/>
        </p:nvSpPr>
        <p:spPr>
          <a:xfrm>
            <a:off x="4500562" y="3321843"/>
            <a:ext cx="504000" cy="504000"/>
          </a:xfrm>
          <a:prstGeom prst="flowChartConnector">
            <a:avLst/>
          </a:prstGeom>
          <a:solidFill>
            <a:srgbClr val="CCFFFF">
              <a:alpha val="56078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Блок-схема: узел 13"/>
          <p:cNvSpPr/>
          <p:nvPr/>
        </p:nvSpPr>
        <p:spPr>
          <a:xfrm>
            <a:off x="8143900" y="3321843"/>
            <a:ext cx="504000" cy="504000"/>
          </a:xfrm>
          <a:prstGeom prst="flowChartConnector">
            <a:avLst/>
          </a:prstGeom>
          <a:solidFill>
            <a:srgbClr val="CCFFFF">
              <a:alpha val="56078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Блок-схема: узел 14"/>
          <p:cNvSpPr/>
          <p:nvPr/>
        </p:nvSpPr>
        <p:spPr>
          <a:xfrm>
            <a:off x="7358082" y="2643182"/>
            <a:ext cx="504000" cy="504000"/>
          </a:xfrm>
          <a:prstGeom prst="flowChartConnector">
            <a:avLst/>
          </a:prstGeom>
          <a:solidFill>
            <a:srgbClr val="CCFFFF">
              <a:alpha val="56078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>
            <a:spLocks/>
          </p:cNvSpPr>
          <p:nvPr/>
        </p:nvSpPr>
        <p:spPr>
          <a:xfrm>
            <a:off x="3496777" y="4929198"/>
            <a:ext cx="2150446" cy="864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  <a:effectLst>
            <a:outerShdw dist="101600" dir="7200000" algn="ctr" rotWithShape="0">
              <a:srgbClr val="002060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4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HNO</a:t>
            </a:r>
            <a:r>
              <a:rPr lang="ru-RU" sz="4400" baseline="-25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17" name="Заголовок 1"/>
          <p:cNvSpPr txBox="1">
            <a:spLocks/>
          </p:cNvSpPr>
          <p:nvPr/>
        </p:nvSpPr>
        <p:spPr>
          <a:xfrm>
            <a:off x="285736" y="4857760"/>
            <a:ext cx="3096000" cy="1143000"/>
          </a:xfrm>
          <a:prstGeom prst="homePlate">
            <a:avLst/>
          </a:prstGeom>
          <a:solidFill>
            <a:schemeClr val="accent2">
              <a:lumMod val="40000"/>
              <a:lumOff val="60000"/>
            </a:schemeClr>
          </a:solidFill>
          <a:effectLst>
            <a:outerShdw dist="101600" dir="2400000" algn="ctr" rotWithShape="0">
              <a:srgbClr val="00B0F0">
                <a:alpha val="5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коэффициент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8" name="Заголовок 1"/>
          <p:cNvSpPr txBox="1">
            <a:spLocks/>
          </p:cNvSpPr>
          <p:nvPr/>
        </p:nvSpPr>
        <p:spPr>
          <a:xfrm flipH="1">
            <a:off x="5786462" y="4857760"/>
            <a:ext cx="3096000" cy="1143000"/>
          </a:xfrm>
          <a:prstGeom prst="homePlate">
            <a:avLst/>
          </a:prstGeom>
          <a:solidFill>
            <a:srgbClr val="CCFFCC"/>
          </a:solidFill>
          <a:effectLst>
            <a:outerShdw dist="101600" dir="2400000" algn="ctr" rotWithShape="0">
              <a:srgbClr val="00B0F0">
                <a:alpha val="5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индекс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0" name="Блок-схема: узел 19"/>
          <p:cNvSpPr/>
          <p:nvPr/>
        </p:nvSpPr>
        <p:spPr>
          <a:xfrm>
            <a:off x="3500430" y="5072074"/>
            <a:ext cx="576000" cy="576000"/>
          </a:xfrm>
          <a:prstGeom prst="flowChartConnector">
            <a:avLst/>
          </a:prstGeom>
          <a:noFill/>
          <a:ln w="28575">
            <a:solidFill>
              <a:srgbClr val="C0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Блок-схема: узел 20"/>
          <p:cNvSpPr/>
          <p:nvPr/>
        </p:nvSpPr>
        <p:spPr>
          <a:xfrm>
            <a:off x="5143504" y="5286388"/>
            <a:ext cx="576000" cy="576000"/>
          </a:xfrm>
          <a:prstGeom prst="flowChartConnector">
            <a:avLst/>
          </a:prstGeom>
          <a:noFill/>
          <a:ln w="28575">
            <a:solidFill>
              <a:srgbClr val="00B05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0" grpId="1" animBg="1"/>
      <p:bldP spid="21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оугольник 20"/>
          <p:cNvSpPr>
            <a:spLocks/>
          </p:cNvSpPr>
          <p:nvPr/>
        </p:nvSpPr>
        <p:spPr>
          <a:xfrm>
            <a:off x="2726517" y="4976822"/>
            <a:ext cx="4392000" cy="90012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2060"/>
            </a:solidFill>
          </a:ln>
          <a:effectLst>
            <a:outerShdw dist="101600" dir="7200000" algn="ctr" rotWithShape="0">
              <a:srgbClr val="17375E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Хлорная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Прямоугольник 30"/>
          <p:cNvSpPr>
            <a:spLocks/>
          </p:cNvSpPr>
          <p:nvPr/>
        </p:nvSpPr>
        <p:spPr>
          <a:xfrm>
            <a:off x="2726517" y="4976822"/>
            <a:ext cx="4392000" cy="90012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2060"/>
            </a:solidFill>
          </a:ln>
          <a:effectLst>
            <a:outerShdw dist="101600" dir="7200000" algn="ctr" rotWithShape="0">
              <a:srgbClr val="17375E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Фосфорная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Прямоугольник 31"/>
          <p:cNvSpPr>
            <a:spLocks/>
          </p:cNvSpPr>
          <p:nvPr/>
        </p:nvSpPr>
        <p:spPr>
          <a:xfrm>
            <a:off x="2726517" y="4976822"/>
            <a:ext cx="4392000" cy="90012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2060"/>
            </a:solidFill>
          </a:ln>
          <a:effectLst>
            <a:outerShdw dist="101600" dir="7200000" algn="ctr" rotWithShape="0">
              <a:srgbClr val="17375E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Сернистая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Прямоугольник 32"/>
          <p:cNvSpPr>
            <a:spLocks/>
          </p:cNvSpPr>
          <p:nvPr/>
        </p:nvSpPr>
        <p:spPr>
          <a:xfrm>
            <a:off x="2726517" y="4976822"/>
            <a:ext cx="4392000" cy="90012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2060"/>
            </a:solidFill>
          </a:ln>
          <a:effectLst>
            <a:outerShdw dist="101600" dir="7200000" algn="ctr" rotWithShape="0">
              <a:srgbClr val="17375E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Угольная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9" name="Группа 8"/>
          <p:cNvGrpSpPr/>
          <p:nvPr/>
        </p:nvGrpSpPr>
        <p:grpSpPr>
          <a:xfrm>
            <a:off x="708986" y="1357298"/>
            <a:ext cx="1872967" cy="2448000"/>
            <a:chOff x="2214546" y="500042"/>
            <a:chExt cx="2171700" cy="2838450"/>
          </a:xfrm>
        </p:grpSpPr>
        <p:pic>
          <p:nvPicPr>
            <p:cNvPr id="23556" name="Picture 4" descr="Empty Flask Clip Art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2214546" y="500042"/>
              <a:ext cx="2171700" cy="2838450"/>
            </a:xfrm>
            <a:prstGeom prst="rect">
              <a:avLst/>
            </a:prstGeom>
            <a:noFill/>
          </p:spPr>
        </p:pic>
        <p:sp>
          <p:nvSpPr>
            <p:cNvPr id="6" name="Прямоугольник 5"/>
            <p:cNvSpPr/>
            <p:nvPr/>
          </p:nvSpPr>
          <p:spPr>
            <a:xfrm>
              <a:off x="2335983" y="2357430"/>
              <a:ext cx="1928826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HClO</a:t>
              </a:r>
              <a:r>
                <a:rPr lang="en-US" sz="3600" baseline="-25000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4</a:t>
              </a:r>
              <a:endParaRPr lang="ru-RU" sz="3600" baseline="-250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0" name="Группа 9"/>
          <p:cNvGrpSpPr/>
          <p:nvPr/>
        </p:nvGrpSpPr>
        <p:grpSpPr>
          <a:xfrm>
            <a:off x="2660006" y="1357298"/>
            <a:ext cx="1872967" cy="2448000"/>
            <a:chOff x="2214546" y="500042"/>
            <a:chExt cx="2171700" cy="2838450"/>
          </a:xfrm>
        </p:grpSpPr>
        <p:pic>
          <p:nvPicPr>
            <p:cNvPr id="11" name="Picture 4" descr="Empty Flask Clip Art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2214546" y="500042"/>
              <a:ext cx="2171700" cy="2838450"/>
            </a:xfrm>
            <a:prstGeom prst="rect">
              <a:avLst/>
            </a:prstGeom>
            <a:noFill/>
          </p:spPr>
        </p:pic>
        <p:sp>
          <p:nvSpPr>
            <p:cNvPr id="12" name="Прямоугольник 11"/>
            <p:cNvSpPr/>
            <p:nvPr/>
          </p:nvSpPr>
          <p:spPr>
            <a:xfrm>
              <a:off x="2335983" y="2357430"/>
              <a:ext cx="1928826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H</a:t>
              </a:r>
              <a:r>
                <a:rPr lang="en-US" sz="3600" baseline="-25000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3600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CO</a:t>
              </a:r>
              <a:r>
                <a:rPr lang="en-US" sz="3600" baseline="-25000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3</a:t>
              </a:r>
              <a:endParaRPr lang="ru-RU" sz="3600" baseline="-250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4611026" y="1357298"/>
            <a:ext cx="1872967" cy="2448000"/>
            <a:chOff x="2214546" y="500042"/>
            <a:chExt cx="2171700" cy="2838450"/>
          </a:xfrm>
        </p:grpSpPr>
        <p:pic>
          <p:nvPicPr>
            <p:cNvPr id="14" name="Picture 4" descr="Empty Flask Clip Art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2214546" y="500042"/>
              <a:ext cx="2171700" cy="2838450"/>
            </a:xfrm>
            <a:prstGeom prst="rect">
              <a:avLst/>
            </a:prstGeom>
            <a:noFill/>
          </p:spPr>
        </p:pic>
        <p:sp>
          <p:nvSpPr>
            <p:cNvPr id="15" name="Прямоугольник 14"/>
            <p:cNvSpPr/>
            <p:nvPr/>
          </p:nvSpPr>
          <p:spPr>
            <a:xfrm>
              <a:off x="2335983" y="2357430"/>
              <a:ext cx="1928826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H</a:t>
              </a:r>
              <a:r>
                <a:rPr lang="en-US" sz="3600" baseline="-25000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3600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SO</a:t>
              </a:r>
              <a:r>
                <a:rPr lang="en-US" sz="3600" baseline="-25000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3</a:t>
              </a:r>
              <a:endParaRPr lang="ru-RU" sz="3600" baseline="-250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6562047" y="1357298"/>
            <a:ext cx="1872967" cy="2448000"/>
            <a:chOff x="2214546" y="500042"/>
            <a:chExt cx="2171700" cy="2838450"/>
          </a:xfrm>
        </p:grpSpPr>
        <p:pic>
          <p:nvPicPr>
            <p:cNvPr id="17" name="Picture 4" descr="Empty Flask Clip Art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2214546" y="500042"/>
              <a:ext cx="2171700" cy="2838450"/>
            </a:xfrm>
            <a:prstGeom prst="rect">
              <a:avLst/>
            </a:prstGeom>
            <a:noFill/>
          </p:spPr>
        </p:pic>
        <p:sp>
          <p:nvSpPr>
            <p:cNvPr id="18" name="Прямоугольник 17"/>
            <p:cNvSpPr/>
            <p:nvPr/>
          </p:nvSpPr>
          <p:spPr>
            <a:xfrm>
              <a:off x="2335983" y="2357430"/>
              <a:ext cx="1928826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H</a:t>
              </a:r>
              <a:r>
                <a:rPr lang="en-US" sz="3600" baseline="-25000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3</a:t>
              </a:r>
              <a:r>
                <a:rPr lang="en-US" sz="3600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PO</a:t>
              </a:r>
              <a:r>
                <a:rPr lang="en-US" sz="3600" baseline="-25000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4</a:t>
              </a:r>
              <a:endParaRPr lang="ru-RU" sz="3600" baseline="-250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0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Найди кислоту</a:t>
            </a:r>
            <a:endParaRPr lang="ru-RU" sz="32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707042" y="3821909"/>
            <a:ext cx="1872000" cy="57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 baseline="-25000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3600" baseline="-250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Хлорная</a:t>
            </a:r>
          </a:p>
          <a:p>
            <a:pPr algn="ctr"/>
            <a:endParaRPr lang="ru-RU" sz="3600" baseline="-25000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3600" baseline="-250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709741" y="3821909"/>
            <a:ext cx="1872000" cy="57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 baseline="-25000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3600" baseline="-250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Угольная </a:t>
            </a:r>
          </a:p>
          <a:p>
            <a:pPr algn="ctr"/>
            <a:endParaRPr lang="ru-RU" sz="3600" baseline="-25000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3600" baseline="-250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4712440" y="3821909"/>
            <a:ext cx="1872000" cy="57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 baseline="-25000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3600" baseline="-250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Сернистая</a:t>
            </a:r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endParaRPr lang="ru-RU" sz="3600" baseline="-25000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3600" baseline="-250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6715140" y="3821909"/>
            <a:ext cx="1872000" cy="57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aseline="-250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Фосфорная</a:t>
            </a:r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aseline="-25000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3600" baseline="-250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3558" name="Picture 6" descr="Blue Back Star Clip Art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141469" y="1928802"/>
            <a:ext cx="1008000" cy="964026"/>
          </a:xfrm>
          <a:prstGeom prst="rect">
            <a:avLst/>
          </a:prstGeom>
          <a:noFill/>
        </p:spPr>
      </p:pic>
      <p:pic>
        <p:nvPicPr>
          <p:cNvPr id="36" name="Picture 6" descr="Blue Back Star Clip Art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994530" y="1928802"/>
            <a:ext cx="1008000" cy="964026"/>
          </a:xfrm>
          <a:prstGeom prst="rect">
            <a:avLst/>
          </a:prstGeom>
          <a:noFill/>
        </p:spPr>
      </p:pic>
      <p:pic>
        <p:nvPicPr>
          <p:cNvPr id="37" name="Picture 6" descr="Blue Back Star Clip Art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043509" y="1928802"/>
            <a:ext cx="1008000" cy="964026"/>
          </a:xfrm>
          <a:prstGeom prst="rect">
            <a:avLst/>
          </a:prstGeom>
          <a:noFill/>
        </p:spPr>
      </p:pic>
      <p:pic>
        <p:nvPicPr>
          <p:cNvPr id="38" name="Picture 6" descr="Blue Back Star Clip Art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092489" y="1928802"/>
            <a:ext cx="1008000" cy="9640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5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5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4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55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1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7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3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500"/>
                            </p:stCondLst>
                            <p:childTnLst>
                              <p:par>
                                <p:cTn id="7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31" grpId="0" animBg="1"/>
      <p:bldP spid="32" grpId="0" animBg="1"/>
      <p:bldP spid="33" grpId="0" animBg="1"/>
      <p:bldP spid="22" grpId="0"/>
      <p:bldP spid="22" grpId="1"/>
      <p:bldP spid="28" grpId="0"/>
      <p:bldP spid="28" grpId="1"/>
      <p:bldP spid="29" grpId="0"/>
      <p:bldP spid="29" grpId="1"/>
      <p:bldP spid="30" grpId="0"/>
      <p:bldP spid="30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Укажи лишний столбик</a:t>
            </a:r>
            <a:endParaRPr lang="ru-RU" sz="32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0034" y="1500174"/>
            <a:ext cx="1944000" cy="1116000"/>
          </a:xfrm>
          <a:prstGeom prst="rect">
            <a:avLst/>
          </a:prstGeom>
          <a:solidFill>
            <a:srgbClr val="CCFFCC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HCl</a:t>
            </a:r>
            <a:endParaRPr lang="ru-RU" sz="44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00034" y="2666995"/>
            <a:ext cx="1944000" cy="1116000"/>
          </a:xfrm>
          <a:prstGeom prst="rect">
            <a:avLst/>
          </a:prstGeom>
          <a:solidFill>
            <a:srgbClr val="CCFFCC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ru-RU" sz="4400" baseline="-250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4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</a:t>
            </a:r>
            <a:endParaRPr lang="ru-RU" sz="44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0034" y="3833816"/>
            <a:ext cx="1944000" cy="1116000"/>
          </a:xfrm>
          <a:prstGeom prst="rect">
            <a:avLst/>
          </a:prstGeom>
          <a:solidFill>
            <a:srgbClr val="CCFFCC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CO</a:t>
            </a:r>
            <a:r>
              <a:rPr lang="en-US" sz="4400" baseline="-250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400" baseline="-250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0034" y="5000636"/>
            <a:ext cx="1944000" cy="1116000"/>
          </a:xfrm>
          <a:prstGeom prst="rect">
            <a:avLst/>
          </a:prstGeom>
          <a:solidFill>
            <a:srgbClr val="CCFFCC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sz="4400" baseline="-250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4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</a:t>
            </a:r>
            <a:endParaRPr lang="ru-RU" sz="44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" name="Группа 9"/>
          <p:cNvGrpSpPr>
            <a:grpSpLocks/>
          </p:cNvGrpSpPr>
          <p:nvPr/>
        </p:nvGrpSpPr>
        <p:grpSpPr>
          <a:xfrm>
            <a:off x="3607587" y="1500174"/>
            <a:ext cx="1944000" cy="4616462"/>
            <a:chOff x="1857356" y="1500174"/>
            <a:chExt cx="1476000" cy="4616462"/>
          </a:xfrm>
        </p:grpSpPr>
        <p:sp>
          <p:nvSpPr>
            <p:cNvPr id="11" name="Прямоугольник 10"/>
            <p:cNvSpPr/>
            <p:nvPr/>
          </p:nvSpPr>
          <p:spPr>
            <a:xfrm>
              <a:off x="1857356" y="1500174"/>
              <a:ext cx="1476000" cy="1116000"/>
            </a:xfrm>
            <a:prstGeom prst="rect">
              <a:avLst/>
            </a:prstGeom>
            <a:solidFill>
              <a:srgbClr val="CCFFCC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HClO</a:t>
              </a:r>
              <a:r>
                <a:rPr lang="en-US" sz="4400" baseline="-25000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4</a:t>
              </a:r>
              <a:endParaRPr lang="ru-RU" sz="4400" baseline="-250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1857356" y="2666995"/>
              <a:ext cx="1476000" cy="1116000"/>
            </a:xfrm>
            <a:prstGeom prst="rect">
              <a:avLst/>
            </a:prstGeom>
            <a:solidFill>
              <a:srgbClr val="CCFFCC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H</a:t>
              </a:r>
              <a:r>
                <a:rPr lang="ru-RU" sz="4400" baseline="-25000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4400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SiO</a:t>
              </a:r>
              <a:r>
                <a:rPr lang="en-US" sz="4400" baseline="-25000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3</a:t>
              </a:r>
              <a:endParaRPr lang="ru-RU" sz="4400" baseline="-250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1857356" y="3833816"/>
              <a:ext cx="1476000" cy="1116000"/>
            </a:xfrm>
            <a:prstGeom prst="rect">
              <a:avLst/>
            </a:prstGeom>
            <a:solidFill>
              <a:srgbClr val="CCFFCC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H</a:t>
              </a:r>
              <a:r>
                <a:rPr lang="en-US" sz="4400" baseline="-25000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4400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SO</a:t>
              </a:r>
              <a:r>
                <a:rPr lang="en-US" sz="4400" baseline="-25000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3</a:t>
              </a:r>
              <a:endParaRPr lang="ru-RU" sz="4400" baseline="-250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1857356" y="5000636"/>
              <a:ext cx="1476000" cy="1116000"/>
            </a:xfrm>
            <a:prstGeom prst="rect">
              <a:avLst/>
            </a:prstGeom>
            <a:solidFill>
              <a:srgbClr val="CCFFCC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H</a:t>
              </a:r>
              <a:r>
                <a:rPr lang="en-US" sz="4400" baseline="-25000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4400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S</a:t>
              </a:r>
              <a:endParaRPr lang="ru-RU" sz="44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5" name="Группа 14"/>
          <p:cNvGrpSpPr>
            <a:grpSpLocks/>
          </p:cNvGrpSpPr>
          <p:nvPr/>
        </p:nvGrpSpPr>
        <p:grpSpPr>
          <a:xfrm>
            <a:off x="6715140" y="1500174"/>
            <a:ext cx="1944000" cy="4616462"/>
            <a:chOff x="1857356" y="1500174"/>
            <a:chExt cx="1476000" cy="4616462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1857356" y="1500174"/>
              <a:ext cx="1476000" cy="1116000"/>
            </a:xfrm>
            <a:prstGeom prst="rect">
              <a:avLst/>
            </a:prstGeom>
            <a:solidFill>
              <a:srgbClr val="CCFFCC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dirty="0" err="1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HBr</a:t>
              </a:r>
              <a:endParaRPr lang="ru-RU" sz="44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1857356" y="2666995"/>
              <a:ext cx="1476000" cy="1116000"/>
            </a:xfrm>
            <a:prstGeom prst="rect">
              <a:avLst/>
            </a:prstGeom>
            <a:solidFill>
              <a:srgbClr val="CCFFCC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H</a:t>
              </a:r>
              <a:r>
                <a:rPr lang="ru-RU" sz="4400" baseline="-25000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4400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Te</a:t>
              </a:r>
              <a:endParaRPr lang="ru-RU" sz="44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1857356" y="3833816"/>
              <a:ext cx="1476000" cy="1116000"/>
            </a:xfrm>
            <a:prstGeom prst="rect">
              <a:avLst/>
            </a:prstGeom>
            <a:solidFill>
              <a:srgbClr val="CCFFCC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H</a:t>
              </a:r>
              <a:r>
                <a:rPr lang="en-US" sz="4400" baseline="-25000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3</a:t>
              </a:r>
              <a:r>
                <a:rPr lang="en-US" sz="4400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PO</a:t>
              </a:r>
              <a:r>
                <a:rPr lang="en-US" sz="4400" baseline="-25000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4</a:t>
              </a:r>
              <a:endParaRPr lang="ru-RU" sz="4400" baseline="-250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1857356" y="5000636"/>
              <a:ext cx="1476000" cy="1116000"/>
            </a:xfrm>
            <a:prstGeom prst="rect">
              <a:avLst/>
            </a:prstGeom>
            <a:solidFill>
              <a:srgbClr val="CCFFCC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HNO</a:t>
              </a:r>
              <a:r>
                <a:rPr lang="en-US" sz="4400" baseline="-25000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3</a:t>
              </a:r>
              <a:endParaRPr lang="ru-RU" sz="44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1" name="Прямоугольник 20"/>
          <p:cNvSpPr/>
          <p:nvPr/>
        </p:nvSpPr>
        <p:spPr>
          <a:xfrm rot="16200000">
            <a:off x="-32" y="3429000"/>
            <a:ext cx="5214974" cy="9286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Лишний</a:t>
            </a:r>
            <a:endParaRPr lang="ru-RU" sz="4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5050"/>
                                      </p:to>
                                    </p:animClr>
                                    <p:set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5050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5050"/>
                                      </p:to>
                                    </p:animClr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505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382400" y="1714488"/>
            <a:ext cx="6379200" cy="3362400"/>
          </a:xfrm>
          <a:prstGeom prst="rect">
            <a:avLst/>
          </a:prstGeom>
          <a:solidFill>
            <a:srgbClr val="FFFFCC"/>
          </a:solidFill>
          <a:ln w="57150">
            <a:solidFill>
              <a:srgbClr val="00B0F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 rot="1583409">
            <a:off x="493014" y="4407768"/>
            <a:ext cx="3190966" cy="1680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 rot="10597582">
            <a:off x="475290" y="1378295"/>
            <a:ext cx="3191034" cy="168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 rot="9018578">
            <a:off x="5564645" y="4497140"/>
            <a:ext cx="3191001" cy="1680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 rot="1394161">
            <a:off x="5631412" y="989899"/>
            <a:ext cx="3191053" cy="1680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Собери картинку</a:t>
            </a:r>
            <a:endParaRPr lang="ru-RU" sz="32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4.78372E-6 L 0.10035 0.29192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" y="14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10620000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2.93084E-6 L -0.11702 0.1071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9" y="5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1380000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6.7083E-7 L -0.45625 -0.40389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8" y="-202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9000000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2.22222E-6 L 0.44479 -0.14977 " pathEditMode="relative" rAng="0" ptsTypes="AA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2" y="-75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1560000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Documents and Settings\Admin\Рабочий стол\л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 rot="11756108">
            <a:off x="2819537" y="4555488"/>
            <a:ext cx="900000" cy="1337300"/>
          </a:xfrm>
          <a:prstGeom prst="rect">
            <a:avLst/>
          </a:prstGeom>
          <a:noFill/>
        </p:spPr>
      </p:pic>
      <p:pic>
        <p:nvPicPr>
          <p:cNvPr id="1029" name="Picture 5" descr="C:\Documents and Settings\Admin\Рабочий стол\и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 rot="390760">
            <a:off x="4002961" y="4526776"/>
            <a:ext cx="900000" cy="1394725"/>
          </a:xfrm>
          <a:prstGeom prst="rect">
            <a:avLst/>
          </a:prstGeom>
          <a:noFill/>
        </p:spPr>
      </p:pic>
      <p:pic>
        <p:nvPicPr>
          <p:cNvPr id="1031" name="Picture 7" descr="C:\Documents and Settings\Admin\Рабочий стол\c.pn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 rot="1798257">
            <a:off x="452689" y="4483451"/>
            <a:ext cx="900000" cy="1481375"/>
          </a:xfrm>
          <a:prstGeom prst="rect">
            <a:avLst/>
          </a:prstGeom>
          <a:noFill/>
        </p:spPr>
      </p:pic>
      <p:pic>
        <p:nvPicPr>
          <p:cNvPr id="1033" name="Picture 9" descr="C:\Documents and Settings\Admin\Рабочий стол\o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 rot="558793" flipV="1">
            <a:off x="7786710" y="4465488"/>
            <a:ext cx="900000" cy="1517300"/>
          </a:xfrm>
          <a:prstGeom prst="rect">
            <a:avLst/>
          </a:prstGeom>
          <a:noFill/>
        </p:spPr>
      </p:pic>
      <p:pic>
        <p:nvPicPr>
          <p:cNvPr id="1034" name="Picture 10" descr="C:\Documents and Settings\Admin\Рабочий стол\т.pn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 flipV="1">
            <a:off x="5186385" y="4553001"/>
            <a:ext cx="900000" cy="1342275"/>
          </a:xfrm>
          <a:prstGeom prst="rect">
            <a:avLst/>
          </a:prstGeom>
          <a:noFill/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 rot="20949427">
            <a:off x="6369809" y="4566913"/>
            <a:ext cx="1133475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Отгадай класс веществ</a:t>
            </a:r>
            <a:endParaRPr lang="ru-RU" sz="32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 rot="10068033">
            <a:off x="1636113" y="4539138"/>
            <a:ext cx="900000" cy="137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3" name="Группа 32"/>
          <p:cNvGrpSpPr/>
          <p:nvPr/>
        </p:nvGrpSpPr>
        <p:grpSpPr>
          <a:xfrm>
            <a:off x="1953323" y="3643314"/>
            <a:ext cx="5237354" cy="3018380"/>
            <a:chOff x="2143109" y="2000240"/>
            <a:chExt cx="5237354" cy="3018380"/>
          </a:xfrm>
        </p:grpSpPr>
        <p:grpSp>
          <p:nvGrpSpPr>
            <p:cNvPr id="34" name="Группа 5"/>
            <p:cNvGrpSpPr>
              <a:grpSpLocks noChangeAspect="1"/>
            </p:cNvGrpSpPr>
            <p:nvPr/>
          </p:nvGrpSpPr>
          <p:grpSpPr>
            <a:xfrm>
              <a:off x="4000497" y="2000240"/>
              <a:ext cx="1594016" cy="2304000"/>
              <a:chOff x="428596" y="1928802"/>
              <a:chExt cx="1944000" cy="2809876"/>
            </a:xfrm>
            <a:effectLst>
              <a:outerShdw dist="101600" dir="2400000" algn="ctr" rotWithShape="0">
                <a:srgbClr val="C00000">
                  <a:alpha val="51000"/>
                </a:srgbClr>
              </a:outerShdw>
            </a:effectLst>
          </p:grpSpPr>
          <p:pic>
            <p:nvPicPr>
              <p:cNvPr id="47" name="Picture 2" descr="Flask Clip Art"/>
              <p:cNvPicPr>
                <a:picLocks noChangeAspect="1" noChangeArrowheads="1"/>
              </p:cNvPicPr>
              <p:nvPr/>
            </p:nvPicPr>
            <p:blipFill>
              <a:blip r:embed="rId9" cstate="email"/>
              <a:srcRect/>
              <a:stretch>
                <a:fillRect/>
              </a:stretch>
            </p:blipFill>
            <p:spPr bwMode="auto">
              <a:xfrm>
                <a:off x="529059" y="1928802"/>
                <a:ext cx="1743075" cy="2809876"/>
              </a:xfrm>
              <a:prstGeom prst="rect">
                <a:avLst/>
              </a:prstGeom>
              <a:noFill/>
            </p:spPr>
          </p:pic>
          <p:sp>
            <p:nvSpPr>
              <p:cNvPr id="48" name="Прямоугольник 4"/>
              <p:cNvSpPr/>
              <p:nvPr/>
            </p:nvSpPr>
            <p:spPr>
              <a:xfrm>
                <a:off x="428596" y="3286124"/>
                <a:ext cx="1944000" cy="11160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dirty="0" err="1" smtClean="0">
                    <a:solidFill>
                      <a:schemeClr val="tx2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HCl</a:t>
                </a:r>
                <a:endParaRPr lang="ru-RU" sz="3600" baseline="-25000" dirty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35" name="Группа 6"/>
            <p:cNvGrpSpPr>
              <a:grpSpLocks noChangeAspect="1"/>
            </p:cNvGrpSpPr>
            <p:nvPr/>
          </p:nvGrpSpPr>
          <p:grpSpPr>
            <a:xfrm>
              <a:off x="2143109" y="2143116"/>
              <a:ext cx="1594016" cy="2304000"/>
              <a:chOff x="428596" y="1928802"/>
              <a:chExt cx="1944000" cy="2809876"/>
            </a:xfrm>
            <a:effectLst>
              <a:outerShdw dist="101600" dir="2400000" algn="ctr" rotWithShape="0">
                <a:srgbClr val="C00000">
                  <a:alpha val="51000"/>
                </a:srgbClr>
              </a:outerShdw>
            </a:effectLst>
          </p:grpSpPr>
          <p:pic>
            <p:nvPicPr>
              <p:cNvPr id="45" name="Picture 2" descr="Flask Clip Art"/>
              <p:cNvPicPr>
                <a:picLocks noChangeAspect="1" noChangeArrowheads="1"/>
              </p:cNvPicPr>
              <p:nvPr/>
            </p:nvPicPr>
            <p:blipFill>
              <a:blip r:embed="rId9" cstate="email"/>
              <a:srcRect/>
              <a:stretch>
                <a:fillRect/>
              </a:stretch>
            </p:blipFill>
            <p:spPr bwMode="auto">
              <a:xfrm>
                <a:off x="529059" y="1928802"/>
                <a:ext cx="1743075" cy="2809876"/>
              </a:xfrm>
              <a:prstGeom prst="rect">
                <a:avLst/>
              </a:prstGeom>
              <a:noFill/>
            </p:spPr>
          </p:pic>
          <p:sp>
            <p:nvSpPr>
              <p:cNvPr id="46" name="Прямоугольник 45"/>
              <p:cNvSpPr/>
              <p:nvPr/>
            </p:nvSpPr>
            <p:spPr>
              <a:xfrm>
                <a:off x="428596" y="3286124"/>
                <a:ext cx="1944000" cy="11160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dirty="0" smtClean="0">
                    <a:solidFill>
                      <a:schemeClr val="tx2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HF</a:t>
                </a:r>
                <a:endParaRPr lang="ru-RU" sz="3600" dirty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36" name="Группа 9"/>
            <p:cNvGrpSpPr>
              <a:grpSpLocks noChangeAspect="1"/>
            </p:cNvGrpSpPr>
            <p:nvPr/>
          </p:nvGrpSpPr>
          <p:grpSpPr>
            <a:xfrm>
              <a:off x="3214678" y="2714620"/>
              <a:ext cx="1594016" cy="2304000"/>
              <a:chOff x="428596" y="1928802"/>
              <a:chExt cx="1944000" cy="2809876"/>
            </a:xfrm>
            <a:effectLst>
              <a:outerShdw dist="101600" dir="2400000" algn="ctr" rotWithShape="0">
                <a:srgbClr val="C00000">
                  <a:alpha val="51000"/>
                </a:srgbClr>
              </a:outerShdw>
            </a:effectLst>
          </p:grpSpPr>
          <p:pic>
            <p:nvPicPr>
              <p:cNvPr id="43" name="Picture 2" descr="Flask Clip Art"/>
              <p:cNvPicPr>
                <a:picLocks noChangeAspect="1" noChangeArrowheads="1"/>
              </p:cNvPicPr>
              <p:nvPr/>
            </p:nvPicPr>
            <p:blipFill>
              <a:blip r:embed="rId9" cstate="email"/>
              <a:srcRect/>
              <a:stretch>
                <a:fillRect/>
              </a:stretch>
            </p:blipFill>
            <p:spPr bwMode="auto">
              <a:xfrm>
                <a:off x="529059" y="1928802"/>
                <a:ext cx="1743075" cy="2809876"/>
              </a:xfrm>
              <a:prstGeom prst="rect">
                <a:avLst/>
              </a:prstGeom>
              <a:noFill/>
            </p:spPr>
          </p:pic>
          <p:sp>
            <p:nvSpPr>
              <p:cNvPr id="44" name="Прямоугольник 43"/>
              <p:cNvSpPr/>
              <p:nvPr/>
            </p:nvSpPr>
            <p:spPr>
              <a:xfrm>
                <a:off x="428596" y="3286124"/>
                <a:ext cx="1944000" cy="11160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dirty="0" smtClean="0">
                    <a:solidFill>
                      <a:schemeClr val="tx2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HClO</a:t>
                </a:r>
                <a:r>
                  <a:rPr lang="en-US" sz="3600" baseline="-25000" dirty="0" smtClean="0">
                    <a:solidFill>
                      <a:schemeClr val="tx2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4</a:t>
                </a:r>
                <a:endParaRPr lang="ru-RU" sz="3600" baseline="-25000" dirty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37" name="Группа 15"/>
            <p:cNvGrpSpPr>
              <a:grpSpLocks noChangeAspect="1"/>
            </p:cNvGrpSpPr>
            <p:nvPr/>
          </p:nvGrpSpPr>
          <p:grpSpPr>
            <a:xfrm>
              <a:off x="5786447" y="2000240"/>
              <a:ext cx="1594016" cy="2304000"/>
              <a:chOff x="428596" y="1928802"/>
              <a:chExt cx="1944000" cy="2809876"/>
            </a:xfrm>
            <a:effectLst>
              <a:outerShdw dist="101600" dir="2400000" algn="ctr" rotWithShape="0">
                <a:srgbClr val="C00000">
                  <a:alpha val="51000"/>
                </a:srgbClr>
              </a:outerShdw>
            </a:effectLst>
          </p:grpSpPr>
          <p:pic>
            <p:nvPicPr>
              <p:cNvPr id="41" name="Picture 2" descr="Flask Clip Art"/>
              <p:cNvPicPr>
                <a:picLocks noChangeAspect="1" noChangeArrowheads="1"/>
              </p:cNvPicPr>
              <p:nvPr/>
            </p:nvPicPr>
            <p:blipFill>
              <a:blip r:embed="rId9" cstate="email"/>
              <a:srcRect/>
              <a:stretch>
                <a:fillRect/>
              </a:stretch>
            </p:blipFill>
            <p:spPr bwMode="auto">
              <a:xfrm>
                <a:off x="529059" y="1928802"/>
                <a:ext cx="1743075" cy="2809876"/>
              </a:xfrm>
              <a:prstGeom prst="rect">
                <a:avLst/>
              </a:prstGeom>
              <a:noFill/>
            </p:spPr>
          </p:pic>
          <p:sp>
            <p:nvSpPr>
              <p:cNvPr id="42" name="Прямоугольник 41"/>
              <p:cNvSpPr/>
              <p:nvPr/>
            </p:nvSpPr>
            <p:spPr>
              <a:xfrm>
                <a:off x="428596" y="3286124"/>
                <a:ext cx="1944000" cy="11160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dirty="0" smtClean="0">
                    <a:solidFill>
                      <a:schemeClr val="tx2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H</a:t>
                </a:r>
                <a:r>
                  <a:rPr lang="ru-RU" sz="3600" baseline="-25000" dirty="0" smtClean="0">
                    <a:solidFill>
                      <a:schemeClr val="tx2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2</a:t>
                </a:r>
                <a:r>
                  <a:rPr lang="en-US" sz="3600" dirty="0" smtClean="0">
                    <a:solidFill>
                      <a:schemeClr val="tx2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S</a:t>
                </a:r>
                <a:endParaRPr lang="ru-RU" sz="3600" baseline="-25000" dirty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38" name="Группа 18"/>
            <p:cNvGrpSpPr>
              <a:grpSpLocks noChangeAspect="1"/>
            </p:cNvGrpSpPr>
            <p:nvPr/>
          </p:nvGrpSpPr>
          <p:grpSpPr>
            <a:xfrm>
              <a:off x="4929190" y="2643182"/>
              <a:ext cx="1594016" cy="2304000"/>
              <a:chOff x="428596" y="1928802"/>
              <a:chExt cx="1944000" cy="2809876"/>
            </a:xfrm>
            <a:effectLst>
              <a:outerShdw dist="101600" dir="2400000" algn="ctr" rotWithShape="0">
                <a:srgbClr val="C00000">
                  <a:alpha val="51000"/>
                </a:srgbClr>
              </a:outerShdw>
            </a:effectLst>
          </p:grpSpPr>
          <p:pic>
            <p:nvPicPr>
              <p:cNvPr id="39" name="Picture 2" descr="Flask Clip Art"/>
              <p:cNvPicPr>
                <a:picLocks noChangeAspect="1" noChangeArrowheads="1"/>
              </p:cNvPicPr>
              <p:nvPr/>
            </p:nvPicPr>
            <p:blipFill>
              <a:blip r:embed="rId9" cstate="email"/>
              <a:srcRect/>
              <a:stretch>
                <a:fillRect/>
              </a:stretch>
            </p:blipFill>
            <p:spPr bwMode="auto">
              <a:xfrm>
                <a:off x="529059" y="1928802"/>
                <a:ext cx="1743075" cy="2809876"/>
              </a:xfrm>
              <a:prstGeom prst="rect">
                <a:avLst/>
              </a:prstGeom>
              <a:noFill/>
            </p:spPr>
          </p:pic>
          <p:sp>
            <p:nvSpPr>
              <p:cNvPr id="40" name="Прямоугольник 39"/>
              <p:cNvSpPr/>
              <p:nvPr/>
            </p:nvSpPr>
            <p:spPr>
              <a:xfrm>
                <a:off x="428596" y="3286124"/>
                <a:ext cx="1944000" cy="11160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dirty="0" smtClean="0">
                    <a:solidFill>
                      <a:schemeClr val="tx2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H</a:t>
                </a:r>
                <a:r>
                  <a:rPr lang="en-US" sz="3600" baseline="-25000" dirty="0" smtClean="0">
                    <a:solidFill>
                      <a:schemeClr val="tx2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3</a:t>
                </a:r>
                <a:r>
                  <a:rPr lang="en-US" sz="3600" dirty="0" smtClean="0">
                    <a:solidFill>
                      <a:schemeClr val="tx2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PO</a:t>
                </a:r>
                <a:r>
                  <a:rPr lang="en-US" sz="3600" baseline="-25000" dirty="0" smtClean="0">
                    <a:solidFill>
                      <a:schemeClr val="tx2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4</a:t>
                </a:r>
                <a:endParaRPr lang="ru-RU" sz="3600" baseline="-25000" dirty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4.07407E-6 L 0.24392 -0.3666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" y="-18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1800000">
                                      <p:cBhvr>
                                        <p:cTn id="8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64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4.07407E-6 L -0.12969 -0.36666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5" y="-183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10080000">
                                      <p:cBhvr>
                                        <p:cTn id="1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64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4.44444E-6 L -0.27049 -0.3669 " pathEditMode="relative" rAng="0" ptsTypes="AA">
                                      <p:cBhvr>
                                        <p:cTn id="16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5" y="-184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420000">
                                      <p:cBhvr>
                                        <p:cTn id="18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64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4.44444E-6 L 0.10312 -0.3669 " pathEditMode="relative" rAng="0" ptsTypes="AA">
                                      <p:cBhvr>
                                        <p:cTn id="21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-184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11760000">
                                      <p:cBhvr>
                                        <p:cTn id="23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64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4.44444E-6 L -0.32187 -0.3669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1" y="-184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11340000">
                                      <p:cBhvr>
                                        <p:cTn id="28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4.44444E-6 L 0.08056 -0.3669 " pathEditMode="relative" rAng="0" ptsTypes="AA">
                                      <p:cBhvr>
                                        <p:cTn id="31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" y="-184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10800000">
                                      <p:cBhvr>
                                        <p:cTn id="33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4.44444E-6 L 0.05642 -0.3669 " pathEditMode="relative" rAng="0" ptsTypes="AA">
                                      <p:cBhvr>
                                        <p:cTn id="36" dur="10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" y="-184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0940000">
                                      <p:cBhvr>
                                        <p:cTn id="38" dur="10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Ссылки: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 smtClean="0">
                <a:latin typeface="Arial" pitchFamily="34" charset="0"/>
                <a:cs typeface="Arial" pitchFamily="34" charset="0"/>
                <a:hlinkClick r:id="rId2"/>
              </a:rPr>
              <a:t>http://0.tqn.com/d/chemistry/1/0/P/a/sulfuricacid.jpg-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модель серной кислоты;</a:t>
            </a:r>
          </a:p>
          <a:p>
            <a:pPr marL="0" indent="0">
              <a:buNone/>
            </a:pPr>
            <a:r>
              <a:rPr lang="en-US" sz="1800" dirty="0" smtClean="0">
                <a:latin typeface="Arial" pitchFamily="34" charset="0"/>
                <a:cs typeface="Arial" pitchFamily="34" charset="0"/>
                <a:hlinkClick r:id="rId3"/>
              </a:rPr>
              <a:t>http://2.imimg.com/data2/JW/XC/MY-741063/nitric-acid-250x250.jpg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- азотная кислота;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Arial" pitchFamily="34" charset="0"/>
                <a:cs typeface="Arial" pitchFamily="34" charset="0"/>
                <a:hlinkClick r:id="rId4"/>
              </a:rPr>
              <a:t>http://www.clker.com/inc/svgedit/svg-editor.html?paramurl=/inc/clean.html?id=3190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– химическая посуда;</a:t>
            </a:r>
          </a:p>
          <a:p>
            <a:pPr marL="0" indent="0">
              <a:buNone/>
            </a:pPr>
            <a:r>
              <a:rPr lang="en-US" sz="1800" dirty="0" smtClean="0">
                <a:latin typeface="Arial" pitchFamily="34" charset="0"/>
                <a:cs typeface="Arial" pitchFamily="34" charset="0"/>
                <a:hlinkClick r:id="rId5"/>
              </a:rPr>
              <a:t>http://www.clker.com/inc/svgedit/svg-editor.html?paramurl=/inc/clean.html?id=3264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– колба;</a:t>
            </a:r>
          </a:p>
          <a:p>
            <a:pPr marL="0" indent="0">
              <a:buNone/>
            </a:pPr>
            <a:r>
              <a:rPr lang="en-US" sz="1800" dirty="0" smtClean="0">
                <a:latin typeface="Arial" pitchFamily="34" charset="0"/>
                <a:cs typeface="Arial" pitchFamily="34" charset="0"/>
                <a:hlinkClick r:id="rId6"/>
              </a:rPr>
              <a:t>http://www.clker.com/inc/svgedit/svg-editor.html?paramurl=/inc/clean.html?id=28904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– штатив с пробирками;</a:t>
            </a:r>
          </a:p>
          <a:p>
            <a:pPr marL="0" indent="0">
              <a:buNone/>
            </a:pPr>
            <a:r>
              <a:rPr lang="en-US" sz="1800" dirty="0" smtClean="0">
                <a:latin typeface="Arial" pitchFamily="34" charset="0"/>
                <a:cs typeface="Arial" pitchFamily="34" charset="0"/>
                <a:hlinkClick r:id="rId7"/>
              </a:rPr>
              <a:t>http://www.clker.com/inc/svgedit/svg-editor.html?paramurl=/inc/clean.html?id=3259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– колба;</a:t>
            </a:r>
          </a:p>
          <a:p>
            <a:pPr marL="0" indent="0">
              <a:buNone/>
            </a:pPr>
            <a:r>
              <a:rPr lang="en-US" sz="1800" dirty="0" smtClean="0">
                <a:latin typeface="Arial" pitchFamily="34" charset="0"/>
                <a:cs typeface="Arial" pitchFamily="34" charset="0"/>
                <a:hlinkClick r:id="rId8"/>
              </a:rPr>
              <a:t>http://3planeta.ucoz.ru/risunok2.jpg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- химический опыт;</a:t>
            </a:r>
          </a:p>
          <a:p>
            <a:pPr marL="0" indent="0">
              <a:buNone/>
            </a:pPr>
            <a:r>
              <a:rPr lang="en-US" sz="1800" dirty="0" smtClean="0">
                <a:latin typeface="Arial" pitchFamily="34" charset="0"/>
                <a:cs typeface="Arial" pitchFamily="34" charset="0"/>
                <a:hlinkClick r:id="rId9"/>
              </a:rPr>
              <a:t>http://www.clker.com/inc/svgedit/svg-editor.html?paramurl=/inc/clean.html?id=23538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звезда;</a:t>
            </a:r>
          </a:p>
          <a:p>
            <a:pPr marL="0" indent="0">
              <a:buNone/>
            </a:pPr>
            <a:r>
              <a:rPr lang="en-US" sz="1800" dirty="0" smtClean="0">
                <a:latin typeface="Arial" pitchFamily="34" charset="0"/>
                <a:cs typeface="Arial" pitchFamily="34" charset="0"/>
                <a:hlinkClick r:id="rId10"/>
              </a:rPr>
              <a:t>http://biouroki.ru/workshop/abc.html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- мастерская «Рисуем красивые </a:t>
            </a:r>
            <a:r>
              <a:rPr lang="ru-RU" sz="1800" smtClean="0">
                <a:latin typeface="Arial" pitchFamily="34" charset="0"/>
                <a:cs typeface="Arial" pitchFamily="34" charset="0"/>
              </a:rPr>
              <a:t>буквы».</a:t>
            </a:r>
            <a:endParaRPr lang="ru-RU" sz="1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1107257" y="2143116"/>
            <a:ext cx="2857520" cy="2880000"/>
          </a:xfrm>
          <a:prstGeom prst="rect">
            <a:avLst/>
          </a:prstGeom>
          <a:solidFill>
            <a:srgbClr val="FFFFCC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5179223" y="2143116"/>
            <a:ext cx="2857520" cy="2880000"/>
          </a:xfrm>
          <a:prstGeom prst="rect">
            <a:avLst/>
          </a:prstGeom>
          <a:solidFill>
            <a:srgbClr val="FFFFCC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Распределите кислоты </a:t>
            </a:r>
            <a:endParaRPr lang="ru-RU" sz="32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Загнутый угол 5"/>
          <p:cNvSpPr>
            <a:spLocks/>
          </p:cNvSpPr>
          <p:nvPr/>
        </p:nvSpPr>
        <p:spPr>
          <a:xfrm>
            <a:off x="6622322" y="5554280"/>
            <a:ext cx="1872000" cy="864000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  <a:effectLst>
            <a:outerShdw dist="101600" dir="7200000" algn="ctr" rotWithShape="0">
              <a:srgbClr val="002060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HCl</a:t>
            </a:r>
            <a:endParaRPr lang="ru-RU" sz="4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Загнутый угол 7"/>
          <p:cNvSpPr>
            <a:spLocks/>
          </p:cNvSpPr>
          <p:nvPr/>
        </p:nvSpPr>
        <p:spPr>
          <a:xfrm flipH="1">
            <a:off x="2640559" y="5554280"/>
            <a:ext cx="1872000" cy="864000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  <a:effectLst>
            <a:outerShdw dist="101600" dir="7200000" algn="ctr" rotWithShape="0">
              <a:srgbClr val="002060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sz="4400" baseline="-25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4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CO</a:t>
            </a:r>
            <a:r>
              <a:rPr lang="en-US" sz="4400" baseline="-25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4400" baseline="-25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Загнутый угол 6"/>
          <p:cNvSpPr>
            <a:spLocks/>
          </p:cNvSpPr>
          <p:nvPr/>
        </p:nvSpPr>
        <p:spPr>
          <a:xfrm>
            <a:off x="649678" y="5554280"/>
            <a:ext cx="1872000" cy="864000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  <a:effectLst>
            <a:outerShdw dist="101600" dir="7200000" algn="ctr" rotWithShape="0">
              <a:srgbClr val="002060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sz="4400" baseline="-25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4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</a:t>
            </a:r>
            <a:endParaRPr lang="ru-RU" sz="4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Загнутый угол 8"/>
          <p:cNvSpPr>
            <a:spLocks/>
          </p:cNvSpPr>
          <p:nvPr/>
        </p:nvSpPr>
        <p:spPr>
          <a:xfrm flipH="1">
            <a:off x="4631440" y="5554280"/>
            <a:ext cx="1872000" cy="864000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  <a:effectLst>
            <a:outerShdw dist="101600" dir="7200000" algn="ctr" rotWithShape="0">
              <a:srgbClr val="002060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HNO</a:t>
            </a:r>
            <a:r>
              <a:rPr lang="en-US" sz="4400" baseline="-25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4400" baseline="-25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>
            <a:spLocks/>
          </p:cNvSpPr>
          <p:nvPr/>
        </p:nvSpPr>
        <p:spPr>
          <a:xfrm>
            <a:off x="71422" y="1214422"/>
            <a:ext cx="4392000" cy="720000"/>
          </a:xfrm>
          <a:prstGeom prst="rect">
            <a:avLst/>
          </a:prstGeom>
          <a:solidFill>
            <a:srgbClr val="CCCCFF"/>
          </a:solidFill>
          <a:ln>
            <a:solidFill>
              <a:srgbClr val="002060"/>
            </a:solidFill>
          </a:ln>
          <a:effectLst>
            <a:outerShdw dist="101600" dir="7200000" algn="ctr" rotWithShape="0">
              <a:srgbClr val="17375E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Бескислородные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>
            <a:spLocks/>
          </p:cNvSpPr>
          <p:nvPr/>
        </p:nvSpPr>
        <p:spPr>
          <a:xfrm>
            <a:off x="4680578" y="1214422"/>
            <a:ext cx="4392000" cy="720000"/>
          </a:xfrm>
          <a:prstGeom prst="rect">
            <a:avLst/>
          </a:prstGeom>
          <a:solidFill>
            <a:srgbClr val="CCFFCC"/>
          </a:solidFill>
          <a:ln>
            <a:solidFill>
              <a:srgbClr val="002060"/>
            </a:solidFill>
          </a:ln>
          <a:effectLst>
            <a:outerShdw dist="101600" dir="7200000" algn="ctr" rotWithShape="0">
              <a:srgbClr val="17375E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Кислородсодержащие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8.95212E-7 L -0.56284 -0.26764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1" y="-13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CCFF"/>
                                      </p:to>
                                    </p:animClr>
                                    <p:set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64" presetClass="pat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8.95212E-7 L 0.34513 -0.47768 " pathEditMode="relative" rAng="0" ptsTypes="AA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3" y="-239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FFCC"/>
                                      </p:to>
                                    </p:animClr>
                                    <p:set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64" presetClass="pat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8.95212E-7 L 0.09046 -0.47768 " pathEditMode="relative" rAng="0" ptsTypes="AA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" y="-239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CCFF"/>
                                      </p:to>
                                    </p:animClr>
                                    <p:set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64" presetClass="pat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8.95212E-7 L 0.12743 -0.26764 " pathEditMode="relative" rAng="0" ptsTypes="AA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4" y="-134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FFCC"/>
                                      </p:to>
                                    </p:animClr>
                                    <p:set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7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Установите соответствие</a:t>
            </a:r>
            <a:endParaRPr lang="ru-RU" sz="32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>
            <a:spLocks/>
          </p:cNvSpPr>
          <p:nvPr/>
        </p:nvSpPr>
        <p:spPr>
          <a:xfrm>
            <a:off x="71422" y="1214422"/>
            <a:ext cx="4392000" cy="72000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  <a:effectLst>
            <a:outerShdw dist="101600" dir="7200000" algn="ctr" rotWithShape="0">
              <a:srgbClr val="17375E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Название кислоты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>
            <a:spLocks/>
          </p:cNvSpPr>
          <p:nvPr/>
        </p:nvSpPr>
        <p:spPr>
          <a:xfrm>
            <a:off x="4680578" y="1214422"/>
            <a:ext cx="4392000" cy="72000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  <a:effectLst>
            <a:outerShdw dist="101600" dir="7200000" algn="ctr" rotWithShape="0">
              <a:srgbClr val="17375E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Формула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Загнутый угол 5"/>
          <p:cNvSpPr>
            <a:spLocks/>
          </p:cNvSpPr>
          <p:nvPr/>
        </p:nvSpPr>
        <p:spPr>
          <a:xfrm>
            <a:off x="5940578" y="5286388"/>
            <a:ext cx="1872000" cy="864000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  <a:effectLst>
            <a:outerShdw dist="101600" dir="7200000" algn="ctr" rotWithShape="0">
              <a:srgbClr val="002060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HF</a:t>
            </a:r>
            <a:endParaRPr lang="ru-RU" sz="4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Загнутый угол 7"/>
          <p:cNvSpPr>
            <a:spLocks/>
          </p:cNvSpPr>
          <p:nvPr/>
        </p:nvSpPr>
        <p:spPr>
          <a:xfrm>
            <a:off x="5940578" y="3238499"/>
            <a:ext cx="1872000" cy="864000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  <a:effectLst>
            <a:outerShdw dist="101600" dir="7200000" algn="ctr" rotWithShape="0">
              <a:srgbClr val="002060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sz="4400" baseline="-25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4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US" sz="4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4400" baseline="-25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4400" baseline="-25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Загнутый угол 6"/>
          <p:cNvSpPr>
            <a:spLocks/>
          </p:cNvSpPr>
          <p:nvPr/>
        </p:nvSpPr>
        <p:spPr>
          <a:xfrm>
            <a:off x="5940578" y="2214554"/>
            <a:ext cx="1872000" cy="864000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  <a:effectLst>
            <a:outerShdw dist="101600" dir="7200000" algn="ctr" rotWithShape="0">
              <a:srgbClr val="002060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sz="4400" baseline="-25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4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</a:t>
            </a:r>
            <a:endParaRPr lang="ru-RU" sz="4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Загнутый угол 8"/>
          <p:cNvSpPr>
            <a:spLocks/>
          </p:cNvSpPr>
          <p:nvPr/>
        </p:nvSpPr>
        <p:spPr>
          <a:xfrm>
            <a:off x="5940578" y="4262444"/>
            <a:ext cx="1872000" cy="864000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  <a:effectLst>
            <a:outerShdw dist="101600" dir="7200000" algn="ctr" rotWithShape="0">
              <a:srgbClr val="002060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HNO</a:t>
            </a:r>
            <a:r>
              <a:rPr lang="ru-RU" sz="4400" baseline="-25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14" name="Загнутый угол 13"/>
          <p:cNvSpPr>
            <a:spLocks/>
          </p:cNvSpPr>
          <p:nvPr/>
        </p:nvSpPr>
        <p:spPr>
          <a:xfrm>
            <a:off x="413422" y="5286388"/>
            <a:ext cx="3708000" cy="864000"/>
          </a:xfrm>
          <a:prstGeom prst="foldedCorner">
            <a:avLst/>
          </a:prstGeom>
          <a:solidFill>
            <a:srgbClr val="D7E5F5"/>
          </a:solidFill>
          <a:ln>
            <a:solidFill>
              <a:srgbClr val="002060"/>
            </a:solidFill>
          </a:ln>
          <a:effectLst>
            <a:outerShdw dist="101600" dir="7200000" algn="ctr" rotWithShape="0">
              <a:srgbClr val="002060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Азотистая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Загнутый угол 14"/>
          <p:cNvSpPr>
            <a:spLocks/>
          </p:cNvSpPr>
          <p:nvPr/>
        </p:nvSpPr>
        <p:spPr>
          <a:xfrm>
            <a:off x="413422" y="3238499"/>
            <a:ext cx="3708000" cy="864000"/>
          </a:xfrm>
          <a:prstGeom prst="foldedCorner">
            <a:avLst/>
          </a:prstGeom>
          <a:solidFill>
            <a:srgbClr val="F9D92D"/>
          </a:solidFill>
          <a:ln>
            <a:solidFill>
              <a:srgbClr val="002060"/>
            </a:solidFill>
          </a:ln>
          <a:effectLst>
            <a:outerShdw dist="101600" dir="7200000" algn="ctr" rotWithShape="0">
              <a:srgbClr val="002060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Фтороводородная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Загнутый угол 15"/>
          <p:cNvSpPr>
            <a:spLocks/>
          </p:cNvSpPr>
          <p:nvPr/>
        </p:nvSpPr>
        <p:spPr>
          <a:xfrm>
            <a:off x="413422" y="2214554"/>
            <a:ext cx="3708000" cy="864000"/>
          </a:xfrm>
          <a:prstGeom prst="foldedCorner">
            <a:avLst/>
          </a:prstGeom>
          <a:solidFill>
            <a:srgbClr val="CCFFCC"/>
          </a:solidFill>
          <a:ln>
            <a:solidFill>
              <a:srgbClr val="002060"/>
            </a:solidFill>
          </a:ln>
          <a:effectLst>
            <a:outerShdw dist="101600" dir="7200000" algn="ctr" rotWithShape="0">
              <a:srgbClr val="002060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Сернистая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Загнутый угол 16"/>
          <p:cNvSpPr>
            <a:spLocks/>
          </p:cNvSpPr>
          <p:nvPr/>
        </p:nvSpPr>
        <p:spPr>
          <a:xfrm>
            <a:off x="413422" y="4262444"/>
            <a:ext cx="3708000" cy="864000"/>
          </a:xfrm>
          <a:prstGeom prst="foldedCorner">
            <a:avLst/>
          </a:prstGeom>
          <a:solidFill>
            <a:srgbClr val="A5CD97"/>
          </a:solidFill>
          <a:ln>
            <a:solidFill>
              <a:srgbClr val="002060"/>
            </a:solidFill>
          </a:ln>
          <a:effectLst>
            <a:outerShdw dist="101600" dir="7200000" algn="ctr" rotWithShape="0">
              <a:srgbClr val="002060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Сероводородная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1.84363E-6 L 0.00017 0.302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5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4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0.00833 L 0.00017 -0.29378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1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0.00439 L 2.77778E-7 0.1575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7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4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-0.0037 L 0.00034 -0.14388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7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7E5F5"/>
                                      </p:to>
                                    </p:animClr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5CD97"/>
                                      </p:to>
                                    </p:animClr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D92D"/>
                                      </p:to>
                                    </p:animClr>
                                    <p:set>
                                      <p:cBhvr>
                                        <p:cTn id="2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FFCC"/>
                                      </p:to>
                                    </p:animClr>
                                    <p:set>
                                      <p:cBhvr>
                                        <p:cTn id="2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7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Вставьте пропущенные слова</a:t>
            </a:r>
            <a:endParaRPr lang="ru-RU" sz="32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85786" y="1621116"/>
            <a:ext cx="7572428" cy="900000"/>
          </a:xfrm>
          <a:prstGeom prst="rect">
            <a:avLst/>
          </a:prstGeom>
          <a:solidFill>
            <a:srgbClr val="FFFFCC"/>
          </a:solidFill>
          <a:ln>
            <a:solidFill>
              <a:srgbClr val="D7E5F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3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Кислоты:</a:t>
            </a:r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sz="3200" baseline="-25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sz="3200" baseline="-25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CO</a:t>
            </a:r>
            <a:r>
              <a:rPr lang="en-US" sz="3200" baseline="-25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–</a:t>
            </a:r>
          </a:p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..................................</a:t>
            </a:r>
          </a:p>
          <a:p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85786" y="2907000"/>
            <a:ext cx="7572428" cy="900000"/>
          </a:xfrm>
          <a:prstGeom prst="rect">
            <a:avLst/>
          </a:prstGeom>
          <a:solidFill>
            <a:srgbClr val="FFFFCC"/>
          </a:solidFill>
          <a:ln>
            <a:solidFill>
              <a:srgbClr val="D7E5F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3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Кислоты:</a:t>
            </a:r>
            <a:r>
              <a:rPr lang="en-US" sz="32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HCl</a:t>
            </a:r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HNO</a:t>
            </a:r>
            <a:r>
              <a:rPr lang="en-US" sz="3200" baseline="-25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HBr</a:t>
            </a:r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–</a:t>
            </a:r>
          </a:p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……………………….</a:t>
            </a:r>
          </a:p>
          <a:p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85786" y="4192884"/>
            <a:ext cx="7572428" cy="900000"/>
          </a:xfrm>
          <a:prstGeom prst="rect">
            <a:avLst/>
          </a:prstGeom>
          <a:solidFill>
            <a:srgbClr val="FFFFCC"/>
          </a:solidFill>
          <a:ln>
            <a:solidFill>
              <a:srgbClr val="D7E5F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3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Кислоты:</a:t>
            </a:r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sz="3200" baseline="-25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AsO</a:t>
            </a:r>
            <a:r>
              <a:rPr lang="en-US" sz="3200" baseline="-25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ru-RU" sz="3200" baseline="-25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PO</a:t>
            </a:r>
            <a:r>
              <a:rPr lang="en-US" sz="3200" baseline="-25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–</a:t>
            </a:r>
          </a:p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……………………….</a:t>
            </a:r>
          </a:p>
          <a:p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732471" y="5214950"/>
            <a:ext cx="3240000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gradFill flip="none" rotWithShape="1">
                  <a:gsLst>
                    <a:gs pos="0">
                      <a:srgbClr val="C00000">
                        <a:shade val="30000"/>
                        <a:satMod val="115000"/>
                      </a:srgbClr>
                    </a:gs>
                    <a:gs pos="50000">
                      <a:srgbClr val="C00000">
                        <a:shade val="67500"/>
                        <a:satMod val="115000"/>
                      </a:srgbClr>
                    </a:gs>
                    <a:gs pos="100000">
                      <a:srgbClr val="C00000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latin typeface="Arial" pitchFamily="34" charset="0"/>
                <a:cs typeface="Arial" pitchFamily="34" charset="0"/>
              </a:rPr>
              <a:t>одноосновные</a:t>
            </a:r>
            <a:endParaRPr lang="ru-RU" sz="3200" b="1" dirty="0"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732471" y="5679297"/>
            <a:ext cx="3240000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gradFill flip="none" rotWithShape="1">
                  <a:gsLst>
                    <a:gs pos="0">
                      <a:srgbClr val="C00000">
                        <a:shade val="30000"/>
                        <a:satMod val="115000"/>
                      </a:srgbClr>
                    </a:gs>
                    <a:gs pos="50000">
                      <a:srgbClr val="C00000">
                        <a:shade val="67500"/>
                        <a:satMod val="115000"/>
                      </a:srgbClr>
                    </a:gs>
                    <a:gs pos="100000">
                      <a:srgbClr val="C00000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latin typeface="Arial" pitchFamily="34" charset="0"/>
                <a:cs typeface="Arial" pitchFamily="34" charset="0"/>
              </a:rPr>
              <a:t>двухосновные</a:t>
            </a:r>
            <a:endParaRPr lang="ru-RU" sz="3200" b="1" dirty="0"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732471" y="6143644"/>
            <a:ext cx="3240000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err="1" smtClean="0">
                <a:gradFill flip="none" rotWithShape="1">
                  <a:gsLst>
                    <a:gs pos="0">
                      <a:srgbClr val="C00000">
                        <a:shade val="30000"/>
                        <a:satMod val="115000"/>
                      </a:srgbClr>
                    </a:gs>
                    <a:gs pos="50000">
                      <a:srgbClr val="C00000">
                        <a:shade val="67500"/>
                        <a:satMod val="115000"/>
                      </a:srgbClr>
                    </a:gs>
                    <a:gs pos="100000">
                      <a:srgbClr val="C00000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latin typeface="Arial" pitchFamily="34" charset="0"/>
                <a:cs typeface="Arial" pitchFamily="34" charset="0"/>
              </a:rPr>
              <a:t>трехосновные</a:t>
            </a:r>
            <a:endParaRPr lang="ru-RU" sz="3200" b="1" dirty="0"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Picture 2" descr="Chemistry Flask Clip Art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497366" y="2857496"/>
            <a:ext cx="790575" cy="952500"/>
          </a:xfrm>
          <a:prstGeom prst="rect">
            <a:avLst/>
          </a:prstGeom>
          <a:noFill/>
        </p:spPr>
      </p:pic>
      <p:pic>
        <p:nvPicPr>
          <p:cNvPr id="17410" name="Picture 2" descr="Chemistry Flask Clip Art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642505" y="1571612"/>
            <a:ext cx="790575" cy="952500"/>
          </a:xfrm>
          <a:prstGeom prst="rect">
            <a:avLst/>
          </a:prstGeom>
          <a:noFill/>
        </p:spPr>
      </p:pic>
      <p:pic>
        <p:nvPicPr>
          <p:cNvPr id="20" name="Picture 2" descr="Chemistry Flask Clip Art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497366" y="1571612"/>
            <a:ext cx="790575" cy="952500"/>
          </a:xfrm>
          <a:prstGeom prst="rect">
            <a:avLst/>
          </a:prstGeom>
          <a:noFill/>
        </p:spPr>
      </p:pic>
      <p:pic>
        <p:nvPicPr>
          <p:cNvPr id="24" name="Picture 2" descr="Chemistry Flask Clip Art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787643" y="4143380"/>
            <a:ext cx="790575" cy="952500"/>
          </a:xfrm>
          <a:prstGeom prst="rect">
            <a:avLst/>
          </a:prstGeom>
          <a:noFill/>
        </p:spPr>
      </p:pic>
      <p:pic>
        <p:nvPicPr>
          <p:cNvPr id="25" name="Picture 2" descr="Chemistry Flask Clip Art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642504" y="4143380"/>
            <a:ext cx="790575" cy="952500"/>
          </a:xfrm>
          <a:prstGeom prst="rect">
            <a:avLst/>
          </a:prstGeom>
          <a:noFill/>
        </p:spPr>
      </p:pic>
      <p:pic>
        <p:nvPicPr>
          <p:cNvPr id="26" name="Picture 2" descr="Chemistry Flask Clip Art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497366" y="4143380"/>
            <a:ext cx="790575" cy="952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3.28244E-6 L -0.21215 -0.29147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6" y="-1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64" presetClass="pat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3.72427E-6 L -0.21215 -0.548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6" y="-2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64" presetClass="pat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5.89868E-7 L -0.21215 -0.2378 " pathEditMode="relative" rAng="0" ptsTypes="AA">
                                      <p:cBhvr>
                                        <p:cTn id="2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6" y="-1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Тестовые задания</a:t>
            </a:r>
            <a:endParaRPr lang="ru-RU" sz="32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>
            <a:spLocks/>
          </p:cNvSpPr>
          <p:nvPr/>
        </p:nvSpPr>
        <p:spPr>
          <a:xfrm>
            <a:off x="1098000" y="1214422"/>
            <a:ext cx="6948000" cy="1044000"/>
          </a:xfrm>
          <a:prstGeom prst="rect">
            <a:avLst/>
          </a:prstGeom>
          <a:solidFill>
            <a:srgbClr val="CCCCFF"/>
          </a:solidFill>
          <a:ln>
            <a:solidFill>
              <a:srgbClr val="002060"/>
            </a:solidFill>
          </a:ln>
          <a:effectLst>
            <a:outerShdw dist="101600" dir="7200000" algn="ctr" rotWithShape="0">
              <a:srgbClr val="17375E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Какая из кислот является слабой кислотой: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Загнутый угол 6"/>
          <p:cNvSpPr>
            <a:spLocks/>
          </p:cNvSpPr>
          <p:nvPr/>
        </p:nvSpPr>
        <p:spPr>
          <a:xfrm flipH="1">
            <a:off x="3636000" y="2375487"/>
            <a:ext cx="1872000" cy="864000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  <a:effectLst>
            <a:outerShdw dist="101600" dir="7200000" algn="ctr" rotWithShape="0">
              <a:srgbClr val="002060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sz="4400" baseline="-25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4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</a:t>
            </a:r>
            <a:endParaRPr lang="ru-RU" sz="4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6" name="Группа 25"/>
          <p:cNvGrpSpPr/>
          <p:nvPr/>
        </p:nvGrpSpPr>
        <p:grpSpPr>
          <a:xfrm>
            <a:off x="5893603" y="2071678"/>
            <a:ext cx="720000" cy="1471618"/>
            <a:chOff x="7786710" y="3643314"/>
            <a:chExt cx="720000" cy="1471618"/>
          </a:xfrm>
        </p:grpSpPr>
        <p:grpSp>
          <p:nvGrpSpPr>
            <p:cNvPr id="25" name="Группа 24"/>
            <p:cNvGrpSpPr/>
            <p:nvPr/>
          </p:nvGrpSpPr>
          <p:grpSpPr>
            <a:xfrm>
              <a:off x="7786710" y="3857628"/>
              <a:ext cx="720000" cy="1257304"/>
              <a:chOff x="7786710" y="3857628"/>
              <a:chExt cx="720000" cy="1257304"/>
            </a:xfrm>
          </p:grpSpPr>
          <p:grpSp>
            <p:nvGrpSpPr>
              <p:cNvPr id="20" name="Группа 19"/>
              <p:cNvGrpSpPr/>
              <p:nvPr/>
            </p:nvGrpSpPr>
            <p:grpSpPr>
              <a:xfrm>
                <a:off x="7786710" y="3857628"/>
                <a:ext cx="720000" cy="1257304"/>
                <a:chOff x="7786710" y="3857628"/>
                <a:chExt cx="720000" cy="1257304"/>
              </a:xfrm>
            </p:grpSpPr>
            <p:sp>
              <p:nvSpPr>
                <p:cNvPr id="14" name="Блок-схема: извлечение 13"/>
                <p:cNvSpPr/>
                <p:nvPr/>
              </p:nvSpPr>
              <p:spPr>
                <a:xfrm>
                  <a:off x="7803810" y="4429132"/>
                  <a:ext cx="685800" cy="685800"/>
                </a:xfrm>
                <a:prstGeom prst="flowChartExtract">
                  <a:avLst/>
                </a:prstGeom>
                <a:solidFill>
                  <a:srgbClr val="C00000"/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grpSp>
              <p:nvGrpSpPr>
                <p:cNvPr id="19" name="Группа 18"/>
                <p:cNvGrpSpPr/>
                <p:nvPr/>
              </p:nvGrpSpPr>
              <p:grpSpPr>
                <a:xfrm>
                  <a:off x="7786710" y="3857628"/>
                  <a:ext cx="720000" cy="720000"/>
                  <a:chOff x="7786710" y="3857628"/>
                  <a:chExt cx="720000" cy="720000"/>
                </a:xfrm>
              </p:grpSpPr>
              <p:sp>
                <p:nvSpPr>
                  <p:cNvPr id="15" name="Блок-схема: узел 14"/>
                  <p:cNvSpPr>
                    <a:spLocks noChangeAspect="1"/>
                  </p:cNvSpPr>
                  <p:nvPr/>
                </p:nvSpPr>
                <p:spPr>
                  <a:xfrm>
                    <a:off x="7786710" y="3857628"/>
                    <a:ext cx="720000" cy="720000"/>
                  </a:xfrm>
                  <a:prstGeom prst="flowChartConnector">
                    <a:avLst/>
                  </a:prstGeom>
                  <a:solidFill>
                    <a:srgbClr val="FFC000"/>
                  </a:solidFill>
                  <a:ln>
                    <a:solidFill>
                      <a:srgbClr val="00206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grpSp>
                <p:nvGrpSpPr>
                  <p:cNvPr id="18" name="Группа 17"/>
                  <p:cNvGrpSpPr/>
                  <p:nvPr/>
                </p:nvGrpSpPr>
                <p:grpSpPr>
                  <a:xfrm>
                    <a:off x="8016510" y="4071942"/>
                    <a:ext cx="260400" cy="108000"/>
                    <a:chOff x="7715272" y="3290886"/>
                    <a:chExt cx="260400" cy="108000"/>
                  </a:xfrm>
                </p:grpSpPr>
                <p:sp>
                  <p:nvSpPr>
                    <p:cNvPr id="16" name="Блок-схема: узел 15"/>
                    <p:cNvSpPr>
                      <a:spLocks noChangeAspect="1"/>
                    </p:cNvSpPr>
                    <p:nvPr/>
                  </p:nvSpPr>
                  <p:spPr>
                    <a:xfrm>
                      <a:off x="7715272" y="3290886"/>
                      <a:ext cx="108000" cy="108000"/>
                    </a:xfrm>
                    <a:prstGeom prst="flowChartConnector">
                      <a:avLst/>
                    </a:prstGeom>
                    <a:solidFill>
                      <a:schemeClr val="tx1"/>
                    </a:solidFill>
                    <a:ln>
                      <a:solidFill>
                        <a:srgbClr val="CCECFF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7" name="Блок-схема: узел 16"/>
                    <p:cNvSpPr>
                      <a:spLocks noChangeAspect="1"/>
                    </p:cNvSpPr>
                    <p:nvPr/>
                  </p:nvSpPr>
                  <p:spPr>
                    <a:xfrm>
                      <a:off x="7867672" y="3290886"/>
                      <a:ext cx="108000" cy="108000"/>
                    </a:xfrm>
                    <a:prstGeom prst="flowChartConnector">
                      <a:avLst/>
                    </a:prstGeom>
                    <a:solidFill>
                      <a:schemeClr val="tx1"/>
                    </a:solidFill>
                    <a:ln>
                      <a:solidFill>
                        <a:srgbClr val="CCECFF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</p:grpSp>
          </p:grpSp>
          <p:sp>
            <p:nvSpPr>
              <p:cNvPr id="21" name="Месяц 20"/>
              <p:cNvSpPr>
                <a:spLocks noChangeAspect="1"/>
              </p:cNvSpPr>
              <p:nvPr/>
            </p:nvSpPr>
            <p:spPr>
              <a:xfrm rot="15898633">
                <a:off x="8056710" y="4140233"/>
                <a:ext cx="180000" cy="360000"/>
              </a:xfrm>
              <a:prstGeom prst="moon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22" name="Облако 21"/>
            <p:cNvSpPr>
              <a:spLocks noChangeAspect="1"/>
            </p:cNvSpPr>
            <p:nvPr/>
          </p:nvSpPr>
          <p:spPr>
            <a:xfrm>
              <a:off x="7848624" y="3643314"/>
              <a:ext cx="358314" cy="358314"/>
            </a:xfrm>
            <a:prstGeom prst="cloud">
              <a:avLst/>
            </a:prstGeom>
            <a:solidFill>
              <a:srgbClr val="F9D92D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Облако 22"/>
            <p:cNvSpPr>
              <a:spLocks noChangeAspect="1"/>
            </p:cNvSpPr>
            <p:nvPr/>
          </p:nvSpPr>
          <p:spPr>
            <a:xfrm>
              <a:off x="8001024" y="3857628"/>
              <a:ext cx="144000" cy="144000"/>
            </a:xfrm>
            <a:prstGeom prst="cloud">
              <a:avLst/>
            </a:prstGeom>
            <a:solidFill>
              <a:srgbClr val="F9D92D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Облако 23"/>
            <p:cNvSpPr>
              <a:spLocks noChangeAspect="1"/>
            </p:cNvSpPr>
            <p:nvPr/>
          </p:nvSpPr>
          <p:spPr>
            <a:xfrm>
              <a:off x="8153424" y="3714752"/>
              <a:ext cx="286876" cy="286876"/>
            </a:xfrm>
            <a:prstGeom prst="cloud">
              <a:avLst/>
            </a:prstGeom>
            <a:solidFill>
              <a:srgbClr val="F9D92D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9" name="Загнутый угол 8"/>
          <p:cNvSpPr>
            <a:spLocks/>
          </p:cNvSpPr>
          <p:nvPr/>
        </p:nvSpPr>
        <p:spPr>
          <a:xfrm flipH="1">
            <a:off x="3636000" y="4328125"/>
            <a:ext cx="1872000" cy="864000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  <a:effectLst>
            <a:outerShdw dist="101600" dir="7200000" algn="ctr" rotWithShape="0">
              <a:srgbClr val="002060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HNO</a:t>
            </a:r>
            <a:r>
              <a:rPr lang="en-US" sz="4400" baseline="-25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4400" baseline="-25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7" name="Группа 26"/>
          <p:cNvGrpSpPr/>
          <p:nvPr/>
        </p:nvGrpSpPr>
        <p:grpSpPr>
          <a:xfrm>
            <a:off x="5893603" y="4024316"/>
            <a:ext cx="720000" cy="1471618"/>
            <a:chOff x="7786710" y="3643314"/>
            <a:chExt cx="720000" cy="1471618"/>
          </a:xfrm>
        </p:grpSpPr>
        <p:grpSp>
          <p:nvGrpSpPr>
            <p:cNvPr id="28" name="Группа 24"/>
            <p:cNvGrpSpPr/>
            <p:nvPr/>
          </p:nvGrpSpPr>
          <p:grpSpPr>
            <a:xfrm>
              <a:off x="7786710" y="3857628"/>
              <a:ext cx="720000" cy="1257304"/>
              <a:chOff x="7786710" y="3857628"/>
              <a:chExt cx="720000" cy="1257304"/>
            </a:xfrm>
          </p:grpSpPr>
          <p:grpSp>
            <p:nvGrpSpPr>
              <p:cNvPr id="32" name="Группа 19"/>
              <p:cNvGrpSpPr/>
              <p:nvPr/>
            </p:nvGrpSpPr>
            <p:grpSpPr>
              <a:xfrm>
                <a:off x="7786710" y="3857628"/>
                <a:ext cx="720000" cy="1257304"/>
                <a:chOff x="7786710" y="3857628"/>
                <a:chExt cx="720000" cy="1257304"/>
              </a:xfrm>
            </p:grpSpPr>
            <p:sp>
              <p:nvSpPr>
                <p:cNvPr id="34" name="Блок-схема: извлечение 33"/>
                <p:cNvSpPr/>
                <p:nvPr/>
              </p:nvSpPr>
              <p:spPr>
                <a:xfrm>
                  <a:off x="7803810" y="4429132"/>
                  <a:ext cx="685800" cy="685800"/>
                </a:xfrm>
                <a:prstGeom prst="flowChartExtract">
                  <a:avLst/>
                </a:prstGeom>
                <a:solidFill>
                  <a:srgbClr val="00206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grpSp>
              <p:nvGrpSpPr>
                <p:cNvPr id="35" name="Группа 18"/>
                <p:cNvGrpSpPr/>
                <p:nvPr/>
              </p:nvGrpSpPr>
              <p:grpSpPr>
                <a:xfrm>
                  <a:off x="7786710" y="3857628"/>
                  <a:ext cx="720000" cy="720000"/>
                  <a:chOff x="7786710" y="3857628"/>
                  <a:chExt cx="720000" cy="720000"/>
                </a:xfrm>
              </p:grpSpPr>
              <p:sp>
                <p:nvSpPr>
                  <p:cNvPr id="36" name="Блок-схема: узел 35"/>
                  <p:cNvSpPr>
                    <a:spLocks noChangeAspect="1"/>
                  </p:cNvSpPr>
                  <p:nvPr/>
                </p:nvSpPr>
                <p:spPr>
                  <a:xfrm>
                    <a:off x="7786710" y="3857628"/>
                    <a:ext cx="720000" cy="720000"/>
                  </a:xfrm>
                  <a:prstGeom prst="flowChartConnector">
                    <a:avLst/>
                  </a:prstGeom>
                  <a:solidFill>
                    <a:srgbClr val="002060"/>
                  </a:solidFill>
                  <a:ln>
                    <a:solidFill>
                      <a:srgbClr val="00206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grpSp>
                <p:nvGrpSpPr>
                  <p:cNvPr id="37" name="Группа 17"/>
                  <p:cNvGrpSpPr/>
                  <p:nvPr/>
                </p:nvGrpSpPr>
                <p:grpSpPr>
                  <a:xfrm>
                    <a:off x="8016510" y="4071942"/>
                    <a:ext cx="260400" cy="108000"/>
                    <a:chOff x="7715272" y="3290886"/>
                    <a:chExt cx="260400" cy="108000"/>
                  </a:xfrm>
                </p:grpSpPr>
                <p:sp>
                  <p:nvSpPr>
                    <p:cNvPr id="38" name="Блок-схема: узел 37"/>
                    <p:cNvSpPr>
                      <a:spLocks noChangeAspect="1"/>
                    </p:cNvSpPr>
                    <p:nvPr/>
                  </p:nvSpPr>
                  <p:spPr>
                    <a:xfrm>
                      <a:off x="7715272" y="3290886"/>
                      <a:ext cx="108000" cy="108000"/>
                    </a:xfrm>
                    <a:prstGeom prst="flowChartConnector">
                      <a:avLst/>
                    </a:prstGeom>
                    <a:solidFill>
                      <a:schemeClr val="tx1"/>
                    </a:solidFill>
                    <a:ln>
                      <a:solidFill>
                        <a:srgbClr val="CCECFF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39" name="Блок-схема: узел 38"/>
                    <p:cNvSpPr>
                      <a:spLocks noChangeAspect="1"/>
                    </p:cNvSpPr>
                    <p:nvPr/>
                  </p:nvSpPr>
                  <p:spPr>
                    <a:xfrm>
                      <a:off x="7867672" y="3290886"/>
                      <a:ext cx="108000" cy="108000"/>
                    </a:xfrm>
                    <a:prstGeom prst="flowChartConnector">
                      <a:avLst/>
                    </a:prstGeom>
                    <a:solidFill>
                      <a:schemeClr val="tx1"/>
                    </a:solidFill>
                    <a:ln>
                      <a:solidFill>
                        <a:srgbClr val="CCECFF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</p:grpSp>
          </p:grpSp>
          <p:sp>
            <p:nvSpPr>
              <p:cNvPr id="33" name="Месяц 32"/>
              <p:cNvSpPr>
                <a:spLocks noChangeAspect="1"/>
              </p:cNvSpPr>
              <p:nvPr/>
            </p:nvSpPr>
            <p:spPr>
              <a:xfrm rot="5701367" flipV="1">
                <a:off x="8056710" y="4140233"/>
                <a:ext cx="180000" cy="360000"/>
              </a:xfrm>
              <a:prstGeom prst="moon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29" name="Облако 28"/>
            <p:cNvSpPr>
              <a:spLocks noChangeAspect="1"/>
            </p:cNvSpPr>
            <p:nvPr/>
          </p:nvSpPr>
          <p:spPr>
            <a:xfrm>
              <a:off x="7848624" y="3643314"/>
              <a:ext cx="358314" cy="358314"/>
            </a:xfrm>
            <a:prstGeom prst="cloud">
              <a:avLst/>
            </a:prstGeom>
            <a:solidFill>
              <a:srgbClr val="F9D92D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Облако 29"/>
            <p:cNvSpPr>
              <a:spLocks noChangeAspect="1"/>
            </p:cNvSpPr>
            <p:nvPr/>
          </p:nvSpPr>
          <p:spPr>
            <a:xfrm>
              <a:off x="8001024" y="3857628"/>
              <a:ext cx="144000" cy="144000"/>
            </a:xfrm>
            <a:prstGeom prst="cloud">
              <a:avLst/>
            </a:prstGeom>
            <a:solidFill>
              <a:srgbClr val="F9D92D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Облако 30"/>
            <p:cNvSpPr>
              <a:spLocks noChangeAspect="1"/>
            </p:cNvSpPr>
            <p:nvPr/>
          </p:nvSpPr>
          <p:spPr>
            <a:xfrm>
              <a:off x="8153424" y="3714752"/>
              <a:ext cx="286876" cy="286876"/>
            </a:xfrm>
            <a:prstGeom prst="cloud">
              <a:avLst/>
            </a:prstGeom>
            <a:solidFill>
              <a:srgbClr val="F9D92D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" name="Загнутый угол 7"/>
          <p:cNvSpPr>
            <a:spLocks/>
          </p:cNvSpPr>
          <p:nvPr/>
        </p:nvSpPr>
        <p:spPr>
          <a:xfrm flipH="1">
            <a:off x="3636000" y="3351806"/>
            <a:ext cx="1872000" cy="864000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  <a:effectLst>
            <a:outerShdw dist="101600" dir="7200000" algn="ctr" rotWithShape="0">
              <a:srgbClr val="002060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sz="4400" baseline="-25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4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</a:t>
            </a:r>
            <a:r>
              <a:rPr lang="en-US" sz="4400" baseline="-25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4400" baseline="-25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6" name="Группа 65"/>
          <p:cNvGrpSpPr/>
          <p:nvPr/>
        </p:nvGrpSpPr>
        <p:grpSpPr>
          <a:xfrm>
            <a:off x="2464579" y="3047997"/>
            <a:ext cx="720000" cy="1471618"/>
            <a:chOff x="7786710" y="3643314"/>
            <a:chExt cx="720000" cy="1471618"/>
          </a:xfrm>
        </p:grpSpPr>
        <p:grpSp>
          <p:nvGrpSpPr>
            <p:cNvPr id="67" name="Группа 24"/>
            <p:cNvGrpSpPr/>
            <p:nvPr/>
          </p:nvGrpSpPr>
          <p:grpSpPr>
            <a:xfrm>
              <a:off x="7786710" y="3857628"/>
              <a:ext cx="720000" cy="1257304"/>
              <a:chOff x="7786710" y="3857628"/>
              <a:chExt cx="720000" cy="1257304"/>
            </a:xfrm>
          </p:grpSpPr>
          <p:grpSp>
            <p:nvGrpSpPr>
              <p:cNvPr id="71" name="Группа 19"/>
              <p:cNvGrpSpPr/>
              <p:nvPr/>
            </p:nvGrpSpPr>
            <p:grpSpPr>
              <a:xfrm>
                <a:off x="7786710" y="3857628"/>
                <a:ext cx="720000" cy="1257304"/>
                <a:chOff x="7786710" y="3857628"/>
                <a:chExt cx="720000" cy="1257304"/>
              </a:xfrm>
            </p:grpSpPr>
            <p:sp>
              <p:nvSpPr>
                <p:cNvPr id="73" name="Блок-схема: извлечение 72"/>
                <p:cNvSpPr/>
                <p:nvPr/>
              </p:nvSpPr>
              <p:spPr>
                <a:xfrm>
                  <a:off x="7803810" y="4429132"/>
                  <a:ext cx="685800" cy="685800"/>
                </a:xfrm>
                <a:prstGeom prst="flowChartExtract">
                  <a:avLst/>
                </a:prstGeom>
                <a:solidFill>
                  <a:srgbClr val="00206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grpSp>
              <p:nvGrpSpPr>
                <p:cNvPr id="74" name="Группа 18"/>
                <p:cNvGrpSpPr/>
                <p:nvPr/>
              </p:nvGrpSpPr>
              <p:grpSpPr>
                <a:xfrm>
                  <a:off x="7786710" y="3857628"/>
                  <a:ext cx="720000" cy="720000"/>
                  <a:chOff x="7786710" y="3857628"/>
                  <a:chExt cx="720000" cy="720000"/>
                </a:xfrm>
              </p:grpSpPr>
              <p:sp>
                <p:nvSpPr>
                  <p:cNvPr id="75" name="Блок-схема: узел 74"/>
                  <p:cNvSpPr>
                    <a:spLocks noChangeAspect="1"/>
                  </p:cNvSpPr>
                  <p:nvPr/>
                </p:nvSpPr>
                <p:spPr>
                  <a:xfrm>
                    <a:off x="7786710" y="3857628"/>
                    <a:ext cx="720000" cy="720000"/>
                  </a:xfrm>
                  <a:prstGeom prst="flowChartConnector">
                    <a:avLst/>
                  </a:prstGeom>
                  <a:solidFill>
                    <a:srgbClr val="002060"/>
                  </a:solidFill>
                  <a:ln>
                    <a:solidFill>
                      <a:srgbClr val="00206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grpSp>
                <p:nvGrpSpPr>
                  <p:cNvPr id="76" name="Группа 17"/>
                  <p:cNvGrpSpPr/>
                  <p:nvPr/>
                </p:nvGrpSpPr>
                <p:grpSpPr>
                  <a:xfrm>
                    <a:off x="8016510" y="4071942"/>
                    <a:ext cx="260400" cy="108000"/>
                    <a:chOff x="7715272" y="3290886"/>
                    <a:chExt cx="260400" cy="108000"/>
                  </a:xfrm>
                </p:grpSpPr>
                <p:sp>
                  <p:nvSpPr>
                    <p:cNvPr id="77" name="Блок-схема: узел 76"/>
                    <p:cNvSpPr>
                      <a:spLocks noChangeAspect="1"/>
                    </p:cNvSpPr>
                    <p:nvPr/>
                  </p:nvSpPr>
                  <p:spPr>
                    <a:xfrm>
                      <a:off x="7715272" y="3290886"/>
                      <a:ext cx="108000" cy="108000"/>
                    </a:xfrm>
                    <a:prstGeom prst="flowChartConnector">
                      <a:avLst/>
                    </a:prstGeom>
                    <a:solidFill>
                      <a:schemeClr val="tx1"/>
                    </a:solidFill>
                    <a:ln>
                      <a:solidFill>
                        <a:srgbClr val="CCECFF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78" name="Блок-схема: узел 77"/>
                    <p:cNvSpPr>
                      <a:spLocks noChangeAspect="1"/>
                    </p:cNvSpPr>
                    <p:nvPr/>
                  </p:nvSpPr>
                  <p:spPr>
                    <a:xfrm>
                      <a:off x="7867672" y="3290886"/>
                      <a:ext cx="108000" cy="108000"/>
                    </a:xfrm>
                    <a:prstGeom prst="flowChartConnector">
                      <a:avLst/>
                    </a:prstGeom>
                    <a:solidFill>
                      <a:schemeClr val="tx1"/>
                    </a:solidFill>
                    <a:ln>
                      <a:solidFill>
                        <a:srgbClr val="CCECFF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</p:grpSp>
          </p:grpSp>
          <p:sp>
            <p:nvSpPr>
              <p:cNvPr id="72" name="Месяц 71"/>
              <p:cNvSpPr>
                <a:spLocks noChangeAspect="1"/>
              </p:cNvSpPr>
              <p:nvPr/>
            </p:nvSpPr>
            <p:spPr>
              <a:xfrm rot="5701367" flipV="1">
                <a:off x="8056710" y="4140233"/>
                <a:ext cx="180000" cy="360000"/>
              </a:xfrm>
              <a:prstGeom prst="moon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68" name="Облако 67"/>
            <p:cNvSpPr>
              <a:spLocks noChangeAspect="1"/>
            </p:cNvSpPr>
            <p:nvPr/>
          </p:nvSpPr>
          <p:spPr>
            <a:xfrm>
              <a:off x="7848624" y="3643314"/>
              <a:ext cx="358314" cy="358314"/>
            </a:xfrm>
            <a:prstGeom prst="cloud">
              <a:avLst/>
            </a:prstGeom>
            <a:solidFill>
              <a:srgbClr val="F9D92D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Облако 68"/>
            <p:cNvSpPr>
              <a:spLocks noChangeAspect="1"/>
            </p:cNvSpPr>
            <p:nvPr/>
          </p:nvSpPr>
          <p:spPr>
            <a:xfrm>
              <a:off x="8001024" y="3857628"/>
              <a:ext cx="144000" cy="144000"/>
            </a:xfrm>
            <a:prstGeom prst="cloud">
              <a:avLst/>
            </a:prstGeom>
            <a:solidFill>
              <a:srgbClr val="F9D92D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Облако 69"/>
            <p:cNvSpPr>
              <a:spLocks noChangeAspect="1"/>
            </p:cNvSpPr>
            <p:nvPr/>
          </p:nvSpPr>
          <p:spPr>
            <a:xfrm>
              <a:off x="8153424" y="3714752"/>
              <a:ext cx="286876" cy="286876"/>
            </a:xfrm>
            <a:prstGeom prst="cloud">
              <a:avLst/>
            </a:prstGeom>
            <a:solidFill>
              <a:srgbClr val="F9D92D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6" name="Загнутый угол 5"/>
          <p:cNvSpPr>
            <a:spLocks/>
          </p:cNvSpPr>
          <p:nvPr/>
        </p:nvSpPr>
        <p:spPr>
          <a:xfrm flipH="1">
            <a:off x="3636000" y="5304445"/>
            <a:ext cx="1872000" cy="864000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  <a:effectLst>
            <a:outerShdw dist="101600" dir="7200000" algn="ctr" rotWithShape="0">
              <a:srgbClr val="002060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HCl</a:t>
            </a:r>
            <a:endParaRPr lang="ru-RU" sz="4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9" name="Группа 78"/>
          <p:cNvGrpSpPr/>
          <p:nvPr/>
        </p:nvGrpSpPr>
        <p:grpSpPr>
          <a:xfrm>
            <a:off x="2464579" y="5000636"/>
            <a:ext cx="720000" cy="1471618"/>
            <a:chOff x="7786710" y="3643314"/>
            <a:chExt cx="720000" cy="1471618"/>
          </a:xfrm>
        </p:grpSpPr>
        <p:grpSp>
          <p:nvGrpSpPr>
            <p:cNvPr id="80" name="Группа 24"/>
            <p:cNvGrpSpPr/>
            <p:nvPr/>
          </p:nvGrpSpPr>
          <p:grpSpPr>
            <a:xfrm>
              <a:off x="7786710" y="3857628"/>
              <a:ext cx="720000" cy="1257304"/>
              <a:chOff x="7786710" y="3857628"/>
              <a:chExt cx="720000" cy="1257304"/>
            </a:xfrm>
          </p:grpSpPr>
          <p:grpSp>
            <p:nvGrpSpPr>
              <p:cNvPr id="84" name="Группа 19"/>
              <p:cNvGrpSpPr/>
              <p:nvPr/>
            </p:nvGrpSpPr>
            <p:grpSpPr>
              <a:xfrm>
                <a:off x="7786710" y="3857628"/>
                <a:ext cx="720000" cy="1257304"/>
                <a:chOff x="7786710" y="3857628"/>
                <a:chExt cx="720000" cy="1257304"/>
              </a:xfrm>
            </p:grpSpPr>
            <p:sp>
              <p:nvSpPr>
                <p:cNvPr id="86" name="Блок-схема: извлечение 85"/>
                <p:cNvSpPr/>
                <p:nvPr/>
              </p:nvSpPr>
              <p:spPr>
                <a:xfrm>
                  <a:off x="7803810" y="4429132"/>
                  <a:ext cx="685800" cy="685800"/>
                </a:xfrm>
                <a:prstGeom prst="flowChartExtract">
                  <a:avLst/>
                </a:prstGeom>
                <a:solidFill>
                  <a:srgbClr val="00206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grpSp>
              <p:nvGrpSpPr>
                <p:cNvPr id="87" name="Группа 18"/>
                <p:cNvGrpSpPr/>
                <p:nvPr/>
              </p:nvGrpSpPr>
              <p:grpSpPr>
                <a:xfrm>
                  <a:off x="7786710" y="3857628"/>
                  <a:ext cx="720000" cy="720000"/>
                  <a:chOff x="7786710" y="3857628"/>
                  <a:chExt cx="720000" cy="720000"/>
                </a:xfrm>
              </p:grpSpPr>
              <p:sp>
                <p:nvSpPr>
                  <p:cNvPr id="88" name="Блок-схема: узел 87"/>
                  <p:cNvSpPr>
                    <a:spLocks noChangeAspect="1"/>
                  </p:cNvSpPr>
                  <p:nvPr/>
                </p:nvSpPr>
                <p:spPr>
                  <a:xfrm>
                    <a:off x="7786710" y="3857628"/>
                    <a:ext cx="720000" cy="720000"/>
                  </a:xfrm>
                  <a:prstGeom prst="flowChartConnector">
                    <a:avLst/>
                  </a:prstGeom>
                  <a:solidFill>
                    <a:srgbClr val="002060"/>
                  </a:solidFill>
                  <a:ln>
                    <a:solidFill>
                      <a:srgbClr val="00206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grpSp>
                <p:nvGrpSpPr>
                  <p:cNvPr id="89" name="Группа 17"/>
                  <p:cNvGrpSpPr/>
                  <p:nvPr/>
                </p:nvGrpSpPr>
                <p:grpSpPr>
                  <a:xfrm>
                    <a:off x="8016510" y="4071942"/>
                    <a:ext cx="260400" cy="108000"/>
                    <a:chOff x="7715272" y="3290886"/>
                    <a:chExt cx="260400" cy="108000"/>
                  </a:xfrm>
                </p:grpSpPr>
                <p:sp>
                  <p:nvSpPr>
                    <p:cNvPr id="90" name="Блок-схема: узел 89"/>
                    <p:cNvSpPr>
                      <a:spLocks noChangeAspect="1"/>
                    </p:cNvSpPr>
                    <p:nvPr/>
                  </p:nvSpPr>
                  <p:spPr>
                    <a:xfrm>
                      <a:off x="7715272" y="3290886"/>
                      <a:ext cx="108000" cy="108000"/>
                    </a:xfrm>
                    <a:prstGeom prst="flowChartConnector">
                      <a:avLst/>
                    </a:prstGeom>
                    <a:solidFill>
                      <a:schemeClr val="tx1"/>
                    </a:solidFill>
                    <a:ln>
                      <a:solidFill>
                        <a:srgbClr val="CCECFF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91" name="Блок-схема: узел 90"/>
                    <p:cNvSpPr>
                      <a:spLocks noChangeAspect="1"/>
                    </p:cNvSpPr>
                    <p:nvPr/>
                  </p:nvSpPr>
                  <p:spPr>
                    <a:xfrm>
                      <a:off x="7867672" y="3290886"/>
                      <a:ext cx="108000" cy="108000"/>
                    </a:xfrm>
                    <a:prstGeom prst="flowChartConnector">
                      <a:avLst/>
                    </a:prstGeom>
                    <a:solidFill>
                      <a:schemeClr val="tx1"/>
                    </a:solidFill>
                    <a:ln>
                      <a:solidFill>
                        <a:srgbClr val="CCECFF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</p:grpSp>
          </p:grpSp>
          <p:sp>
            <p:nvSpPr>
              <p:cNvPr id="85" name="Месяц 84"/>
              <p:cNvSpPr>
                <a:spLocks noChangeAspect="1"/>
              </p:cNvSpPr>
              <p:nvPr/>
            </p:nvSpPr>
            <p:spPr>
              <a:xfrm rot="5701367" flipV="1">
                <a:off x="8056710" y="4140233"/>
                <a:ext cx="180000" cy="360000"/>
              </a:xfrm>
              <a:prstGeom prst="moon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81" name="Облако 80"/>
            <p:cNvSpPr>
              <a:spLocks noChangeAspect="1"/>
            </p:cNvSpPr>
            <p:nvPr/>
          </p:nvSpPr>
          <p:spPr>
            <a:xfrm>
              <a:off x="7848624" y="3643314"/>
              <a:ext cx="358314" cy="358314"/>
            </a:xfrm>
            <a:prstGeom prst="cloud">
              <a:avLst/>
            </a:prstGeom>
            <a:solidFill>
              <a:srgbClr val="F9D92D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Облако 81"/>
            <p:cNvSpPr>
              <a:spLocks noChangeAspect="1"/>
            </p:cNvSpPr>
            <p:nvPr/>
          </p:nvSpPr>
          <p:spPr>
            <a:xfrm>
              <a:off x="8001024" y="3857628"/>
              <a:ext cx="144000" cy="144000"/>
            </a:xfrm>
            <a:prstGeom prst="cloud">
              <a:avLst/>
            </a:prstGeom>
            <a:solidFill>
              <a:srgbClr val="F9D92D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Облако 82"/>
            <p:cNvSpPr>
              <a:spLocks noChangeAspect="1"/>
            </p:cNvSpPr>
            <p:nvPr/>
          </p:nvSpPr>
          <p:spPr>
            <a:xfrm>
              <a:off x="8153424" y="3714752"/>
              <a:ext cx="286876" cy="286876"/>
            </a:xfrm>
            <a:prstGeom prst="cloud">
              <a:avLst/>
            </a:prstGeom>
            <a:solidFill>
              <a:srgbClr val="F9D92D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Кислоты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00034" y="928669"/>
          <a:ext cx="8391165" cy="5595533"/>
        </p:xfrm>
        <a:graphic>
          <a:graphicData uri="http://schemas.openxmlformats.org/drawingml/2006/table">
            <a:tbl>
              <a:tblPr firstRow="1" bandRow="1">
                <a:effectLst>
                  <a:outerShdw dist="101600" dir="2400000" algn="ctr" rotWithShape="0">
                    <a:srgbClr val="00B050">
                      <a:alpha val="50000"/>
                    </a:srgbClr>
                  </a:outerShdw>
                </a:effectLst>
                <a:tableStyleId>{5C22544A-7EE6-4342-B048-85BDC9FD1C3A}</a:tableStyleId>
              </a:tblPr>
              <a:tblGrid>
                <a:gridCol w="2343165"/>
                <a:gridCol w="2112080"/>
                <a:gridCol w="2500330"/>
                <a:gridCol w="1435590"/>
              </a:tblGrid>
              <a:tr h="1113373"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Кислотный</a:t>
                      </a:r>
                      <a:r>
                        <a:rPr lang="ru-RU" sz="2400" b="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оксид</a:t>
                      </a:r>
                      <a:endParaRPr lang="ru-RU" sz="2400" b="0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D92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Кислота </a:t>
                      </a:r>
                      <a:endParaRPr lang="ru-RU" sz="2400" b="0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D92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Название кислоты</a:t>
                      </a:r>
                      <a:endParaRPr lang="ru-RU" sz="2400" b="0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D92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«Н»</a:t>
                      </a:r>
                      <a:endParaRPr lang="ru-RU" sz="2400" b="0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D92D"/>
                    </a:solidFill>
                  </a:tcPr>
                </a:tc>
              </a:tr>
              <a:tr h="1091040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latin typeface="Arial" pitchFamily="34" charset="0"/>
                          <a:cs typeface="Arial" pitchFamily="34" charset="0"/>
                        </a:rPr>
                        <a:t>CO</a:t>
                      </a:r>
                      <a:r>
                        <a:rPr lang="en-US" sz="4400" baseline="-250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4400" baseline="-25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5F5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1091040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latin typeface="Arial" pitchFamily="34" charset="0"/>
                          <a:cs typeface="Arial" pitchFamily="34" charset="0"/>
                        </a:rPr>
                        <a:t>SO</a:t>
                      </a:r>
                      <a:r>
                        <a:rPr lang="en-US" sz="4400" baseline="-250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4400" baseline="-25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5F5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1091040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latin typeface="Arial" pitchFamily="34" charset="0"/>
                          <a:cs typeface="Arial" pitchFamily="34" charset="0"/>
                        </a:rPr>
                        <a:t>CrO</a:t>
                      </a:r>
                      <a:r>
                        <a:rPr lang="en-US" sz="4400" baseline="-2500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4400" baseline="-25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5F5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10910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dirty="0" smtClean="0">
                          <a:latin typeface="Arial" pitchFamily="34" charset="0"/>
                          <a:cs typeface="Arial" pitchFamily="34" charset="0"/>
                        </a:rPr>
                        <a:t>P</a:t>
                      </a:r>
                      <a:r>
                        <a:rPr lang="en-US" sz="4400" baseline="-250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4400" dirty="0" smtClean="0"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lang="en-US" sz="4400" baseline="-25000" dirty="0" smtClean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4400" baseline="-250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ru-RU" sz="4400" baseline="-25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5F5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2857488" y="2071678"/>
          <a:ext cx="6048000" cy="100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2080"/>
                <a:gridCol w="2500330"/>
                <a:gridCol w="1435590"/>
              </a:tblGrid>
              <a:tr h="1008000">
                <a:tc>
                  <a:txBody>
                    <a:bodyPr/>
                    <a:lstStyle/>
                    <a:p>
                      <a:pPr algn="ctr"/>
                      <a:r>
                        <a:rPr lang="en-US" sz="44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r>
                        <a:rPr lang="en-US" sz="4400" b="0" baseline="-25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44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CO</a:t>
                      </a:r>
                      <a:r>
                        <a:rPr lang="en-US" sz="4400" b="0" baseline="-25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4400" b="0" baseline="-25000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угольная</a:t>
                      </a:r>
                      <a:endParaRPr lang="ru-RU" sz="3200" b="0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4400" b="0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2857488" y="3167061"/>
          <a:ext cx="6048000" cy="10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2080"/>
                <a:gridCol w="2500330"/>
                <a:gridCol w="1435590"/>
              </a:tblGrid>
              <a:tr h="1080000">
                <a:tc>
                  <a:txBody>
                    <a:bodyPr/>
                    <a:lstStyle/>
                    <a:p>
                      <a:pPr algn="ctr"/>
                      <a:r>
                        <a:rPr lang="en-US" sz="44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r>
                        <a:rPr lang="en-US" sz="4400" b="0" baseline="-25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44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SO</a:t>
                      </a:r>
                      <a:r>
                        <a:rPr lang="en-US" sz="4400" b="0" baseline="-25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4400" b="0" baseline="-25000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сернистая</a:t>
                      </a:r>
                      <a:endParaRPr lang="ru-RU" sz="3200" b="0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4400" b="0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2857488" y="5357826"/>
          <a:ext cx="6048000" cy="10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2080"/>
                <a:gridCol w="2500330"/>
                <a:gridCol w="1435590"/>
              </a:tblGrid>
              <a:tr h="1080000">
                <a:tc>
                  <a:txBody>
                    <a:bodyPr/>
                    <a:lstStyle/>
                    <a:p>
                      <a:pPr algn="ctr"/>
                      <a:r>
                        <a:rPr lang="en-US" sz="44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r>
                        <a:rPr lang="en-US" sz="4400" b="0" baseline="-25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sz="44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PO</a:t>
                      </a:r>
                      <a:r>
                        <a:rPr lang="en-US" sz="4400" b="0" baseline="-25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4400" b="0" baseline="-25000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фосфорная</a:t>
                      </a:r>
                      <a:endParaRPr lang="ru-RU" sz="3200" b="0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4400" b="0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2857488" y="4214818"/>
          <a:ext cx="6048000" cy="10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2080"/>
                <a:gridCol w="2500330"/>
                <a:gridCol w="1435590"/>
              </a:tblGrid>
              <a:tr h="1080000">
                <a:tc>
                  <a:txBody>
                    <a:bodyPr/>
                    <a:lstStyle/>
                    <a:p>
                      <a:pPr algn="ctr"/>
                      <a:r>
                        <a:rPr lang="en-US" sz="44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r>
                        <a:rPr lang="en-US" sz="4400" b="0" baseline="-25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44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CrO</a:t>
                      </a:r>
                      <a:r>
                        <a:rPr lang="en-US" sz="4400" b="0" baseline="-25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4400" b="0" baseline="-25000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хромовая</a:t>
                      </a:r>
                      <a:endParaRPr lang="ru-RU" sz="3200" b="0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4400" b="0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25001" y="1126907"/>
          <a:ext cx="8893999" cy="4528839"/>
        </p:xfrm>
        <a:graphic>
          <a:graphicData uri="http://schemas.openxmlformats.org/drawingml/2006/table">
            <a:tbl>
              <a:tblPr firstRow="1" bandRow="1">
                <a:effectLst>
                  <a:outerShdw dist="101600" dir="2400000" algn="ctr" rotWithShape="0">
                    <a:schemeClr val="accent6">
                      <a:lumMod val="75000"/>
                      <a:alpha val="50000"/>
                    </a:schemeClr>
                  </a:outerShdw>
                </a:effectLst>
                <a:tableStyleId>{5C22544A-7EE6-4342-B048-85BDC9FD1C3A}</a:tableStyleId>
              </a:tblPr>
              <a:tblGrid>
                <a:gridCol w="2205123"/>
                <a:gridCol w="1672219"/>
                <a:gridCol w="1672219"/>
                <a:gridCol w="1672219"/>
                <a:gridCol w="1672219"/>
              </a:tblGrid>
              <a:tr h="1113373">
                <a:tc>
                  <a:txBody>
                    <a:bodyPr/>
                    <a:lstStyle/>
                    <a:p>
                      <a:pPr algn="ctr"/>
                      <a:r>
                        <a:rPr lang="ru-RU" sz="2400" b="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Оксид</a:t>
                      </a:r>
                      <a:endParaRPr lang="ru-RU" sz="2400" b="0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P</a:t>
                      </a:r>
                      <a:r>
                        <a:rPr lang="en-US" sz="4400" b="0" baseline="-25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44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lang="en-US" sz="4400" b="0" baseline="-25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4400" b="0" baseline="-25000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CO</a:t>
                      </a:r>
                      <a:r>
                        <a:rPr lang="en-US" sz="4400" b="0" baseline="-25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4400" b="0" baseline="-25000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MgO</a:t>
                      </a:r>
                      <a:endParaRPr lang="ru-RU" sz="4400" b="0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Al</a:t>
                      </a:r>
                      <a:r>
                        <a:rPr lang="en-US" sz="4400" b="0" baseline="-25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44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lang="en-US" sz="4400" b="0" baseline="-25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4400" b="0" baseline="-25000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113373"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Название</a:t>
                      </a:r>
                      <a:endParaRPr lang="ru-RU" sz="2400" b="0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0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0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0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0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113373"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Исторически</a:t>
                      </a:r>
                      <a:r>
                        <a:rPr lang="ru-RU" sz="2400" b="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сложившееся название</a:t>
                      </a:r>
                      <a:endParaRPr lang="ru-RU" sz="2400" b="0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0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0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0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0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113373"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Характер</a:t>
                      </a:r>
                      <a:endParaRPr lang="ru-RU" sz="2400" b="0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0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0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0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0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357422" y="2238191"/>
            <a:ext cx="1620000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3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Оксид фосфора (</a:t>
            </a:r>
            <a:r>
              <a:rPr lang="en-US" sz="23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ru-RU" sz="23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23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024309" y="2238191"/>
            <a:ext cx="1620000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3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Оксид углерода (</a:t>
            </a:r>
            <a:r>
              <a:rPr lang="en-US" sz="23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IV</a:t>
            </a:r>
            <a:r>
              <a:rPr lang="ru-RU" sz="23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23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691196" y="2238191"/>
            <a:ext cx="1620000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3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Оксид магния</a:t>
            </a:r>
          </a:p>
          <a:p>
            <a:pPr algn="ctr"/>
            <a:endParaRPr lang="ru-RU" sz="23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358082" y="2238191"/>
            <a:ext cx="16200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3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Оксид алюминия</a:t>
            </a:r>
            <a:endParaRPr lang="ru-RU" sz="23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357422" y="3357562"/>
            <a:ext cx="1620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Фосфорный ангидрид</a:t>
            </a:r>
          </a:p>
          <a:p>
            <a:pPr algn="ctr"/>
            <a:endParaRPr lang="ru-RU" sz="20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024309" y="3357562"/>
            <a:ext cx="1620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Углекислый газ</a:t>
            </a:r>
          </a:p>
          <a:p>
            <a:pPr algn="ctr"/>
            <a:endParaRPr lang="ru-RU" sz="20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691196" y="3357562"/>
            <a:ext cx="1620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Жженая магнезия</a:t>
            </a:r>
          </a:p>
          <a:p>
            <a:pPr algn="ctr"/>
            <a:endParaRPr lang="ru-RU" sz="20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358082" y="3357562"/>
            <a:ext cx="1620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Глинозем</a:t>
            </a:r>
          </a:p>
          <a:p>
            <a:pPr algn="ctr"/>
            <a:endParaRPr lang="ru-RU" sz="200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20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357422" y="4536289"/>
            <a:ext cx="1620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Кислотный</a:t>
            </a:r>
          </a:p>
          <a:p>
            <a:pPr algn="ctr"/>
            <a:endParaRPr lang="ru-RU" sz="200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024309" y="4536289"/>
            <a:ext cx="1620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Кислотный </a:t>
            </a:r>
          </a:p>
          <a:p>
            <a:pPr algn="ctr"/>
            <a:endParaRPr lang="ru-RU" sz="20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691196" y="4536289"/>
            <a:ext cx="1620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Основный</a:t>
            </a:r>
          </a:p>
          <a:p>
            <a:pPr algn="ctr"/>
            <a:endParaRPr lang="ru-RU" sz="200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20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358082" y="4536289"/>
            <a:ext cx="1620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Амфо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-</a:t>
            </a:r>
          </a:p>
          <a:p>
            <a:pPr algn="ctr"/>
            <a:r>
              <a:rPr lang="ru-RU" sz="20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терный</a:t>
            </a:r>
            <a:endParaRPr lang="ru-RU" sz="200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20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Оксиды </a:t>
            </a:r>
            <a:endParaRPr lang="ru-RU" sz="32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500"/>
                            </p:stCondLst>
                            <p:childTnLst>
                              <p:par>
                                <p:cTn id="6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3planeta.ucoz.ru/risunok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512000" y="642918"/>
            <a:ext cx="6120000" cy="3828786"/>
          </a:xfrm>
          <a:prstGeom prst="rect">
            <a:avLst/>
          </a:prstGeom>
          <a:noFill/>
          <a:ln w="76200">
            <a:solidFill>
              <a:srgbClr val="C00000"/>
            </a:solidFill>
          </a:ln>
        </p:spPr>
      </p:pic>
      <p:sp>
        <p:nvSpPr>
          <p:cNvPr id="27" name="Прямоугольник 26"/>
          <p:cNvSpPr>
            <a:spLocks/>
          </p:cNvSpPr>
          <p:nvPr/>
        </p:nvSpPr>
        <p:spPr>
          <a:xfrm>
            <a:off x="2586022" y="4890669"/>
            <a:ext cx="4392000" cy="72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2060"/>
            </a:solidFill>
          </a:ln>
          <a:effectLst>
            <a:outerShdw dist="101600" dir="7200000" algn="ctr" rotWithShape="0">
              <a:srgbClr val="17375E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Пробирка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Стрелка вправо 28"/>
          <p:cNvSpPr/>
          <p:nvPr/>
        </p:nvSpPr>
        <p:spPr>
          <a:xfrm rot="20089325">
            <a:off x="3697710" y="2083250"/>
            <a:ext cx="549780" cy="714380"/>
          </a:xfrm>
          <a:prstGeom prst="rightArrow">
            <a:avLst>
              <a:gd name="adj1" fmla="val 68506"/>
              <a:gd name="adj2" fmla="val 50000"/>
            </a:avLst>
          </a:prstGeom>
          <a:solidFill>
            <a:srgbClr val="FFFF00"/>
          </a:solidFill>
          <a:ln>
            <a:solidFill>
              <a:srgbClr val="C00000"/>
            </a:solidFill>
          </a:ln>
          <a:effectLst>
            <a:outerShdw dist="63500" dir="2400000" algn="ctr" rotWithShape="0">
              <a:srgbClr val="0070C0">
                <a:alpha val="51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>
            <a:spLocks/>
          </p:cNvSpPr>
          <p:nvPr/>
        </p:nvSpPr>
        <p:spPr>
          <a:xfrm>
            <a:off x="2586022" y="4890669"/>
            <a:ext cx="4392000" cy="72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2060"/>
            </a:solidFill>
          </a:ln>
          <a:effectLst>
            <a:outerShdw dist="101600" dir="7200000" algn="ctr" rotWithShape="0">
              <a:srgbClr val="17375E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Колба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Стрелка вправо 30"/>
          <p:cNvSpPr/>
          <p:nvPr/>
        </p:nvSpPr>
        <p:spPr>
          <a:xfrm rot="1651054">
            <a:off x="1848410" y="1801083"/>
            <a:ext cx="549780" cy="714380"/>
          </a:xfrm>
          <a:prstGeom prst="rightArrow">
            <a:avLst>
              <a:gd name="adj1" fmla="val 68506"/>
              <a:gd name="adj2" fmla="val 50000"/>
            </a:avLst>
          </a:prstGeom>
          <a:solidFill>
            <a:srgbClr val="FFFF00"/>
          </a:solidFill>
          <a:ln>
            <a:solidFill>
              <a:srgbClr val="C00000"/>
            </a:solidFill>
          </a:ln>
          <a:effectLst>
            <a:outerShdw dist="63500" dir="2400000" algn="ctr" rotWithShape="0">
              <a:srgbClr val="0070C0">
                <a:alpha val="51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>
            <a:spLocks/>
          </p:cNvSpPr>
          <p:nvPr/>
        </p:nvSpPr>
        <p:spPr>
          <a:xfrm>
            <a:off x="2586022" y="4890669"/>
            <a:ext cx="4392000" cy="72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2060"/>
            </a:solidFill>
          </a:ln>
          <a:effectLst>
            <a:outerShdw dist="101600" dir="7200000" algn="ctr" rotWithShape="0">
              <a:srgbClr val="17375E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Спиртовка 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Стрелка вправо 32"/>
          <p:cNvSpPr/>
          <p:nvPr/>
        </p:nvSpPr>
        <p:spPr>
          <a:xfrm rot="18139957">
            <a:off x="2031297" y="2923614"/>
            <a:ext cx="549780" cy="714380"/>
          </a:xfrm>
          <a:prstGeom prst="rightArrow">
            <a:avLst>
              <a:gd name="adj1" fmla="val 68506"/>
              <a:gd name="adj2" fmla="val 50000"/>
            </a:avLst>
          </a:prstGeom>
          <a:solidFill>
            <a:srgbClr val="FFFF00"/>
          </a:solidFill>
          <a:ln>
            <a:solidFill>
              <a:srgbClr val="C00000"/>
            </a:solidFill>
          </a:ln>
          <a:effectLst>
            <a:outerShdw dist="63500" dir="2400000" algn="ctr" rotWithShape="0">
              <a:srgbClr val="0070C0">
                <a:alpha val="51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>
            <a:spLocks/>
          </p:cNvSpPr>
          <p:nvPr/>
        </p:nvSpPr>
        <p:spPr>
          <a:xfrm>
            <a:off x="2586022" y="4890669"/>
            <a:ext cx="4392000" cy="72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2060"/>
            </a:solidFill>
          </a:ln>
          <a:effectLst>
            <a:outerShdw dist="101600" dir="7200000" algn="ctr" rotWithShape="0">
              <a:srgbClr val="17375E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Защитные очки 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Стрелка вправо 34"/>
          <p:cNvSpPr/>
          <p:nvPr/>
        </p:nvSpPr>
        <p:spPr>
          <a:xfrm rot="14735481">
            <a:off x="5818681" y="3013262"/>
            <a:ext cx="549780" cy="714380"/>
          </a:xfrm>
          <a:prstGeom prst="rightArrow">
            <a:avLst>
              <a:gd name="adj1" fmla="val 68506"/>
              <a:gd name="adj2" fmla="val 50000"/>
            </a:avLst>
          </a:prstGeom>
          <a:solidFill>
            <a:srgbClr val="FFFF00"/>
          </a:solidFill>
          <a:ln>
            <a:solidFill>
              <a:srgbClr val="C00000"/>
            </a:solidFill>
          </a:ln>
          <a:effectLst>
            <a:outerShdw dist="63500" dir="2400000" algn="ctr" rotWithShape="0">
              <a:srgbClr val="0070C0">
                <a:alpha val="51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>
            <a:spLocks/>
          </p:cNvSpPr>
          <p:nvPr/>
        </p:nvSpPr>
        <p:spPr>
          <a:xfrm>
            <a:off x="2586022" y="4800608"/>
            <a:ext cx="4392000" cy="90012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2060"/>
            </a:solidFill>
          </a:ln>
          <a:effectLst>
            <a:outerShdw dist="101600" dir="7200000" algn="ctr" rotWithShape="0">
              <a:srgbClr val="17375E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Соблюдай технику безопасности!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26" presetClass="emph" presetSubtype="0" repeatCount="3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 tmFilter="0, 0; .2, .5; .8, .5; 1, 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250" autoRev="1" fill="hold"/>
                                        <p:tgtEl>
                                          <p:spTgt spid="2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6" presetClass="emph" presetSubtype="0" repeatCount="3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 tmFilter="0, 0; .2, .5; .8, .5; 1, 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250" autoRev="1" fill="hold"/>
                                        <p:tgtEl>
                                          <p:spTgt spid="3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26" presetClass="emph" presetSubtype="0" repeatCount="3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 tmFilter="0, 0; .2, .5; .8, .5; 1, 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4" dur="250" autoRev="1" fill="hold"/>
                                        <p:tgtEl>
                                          <p:spTgt spid="3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26" presetClass="emph" presetSubtype="0" repeatCount="3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 tmFilter="0, 0; .2, .5; .8, .5; 1, 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8" dur="250" autoRev="1" fill="hold"/>
                                        <p:tgtEl>
                                          <p:spTgt spid="3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7" grpId="1" animBg="1"/>
      <p:bldP spid="29" grpId="0" animBg="1"/>
      <p:bldP spid="29" grpId="1" animBg="1"/>
      <p:bldP spid="29" grpId="2" animBg="1"/>
      <p:bldP spid="30" grpId="0" animBg="1"/>
      <p:bldP spid="31" grpId="0" animBg="1"/>
      <p:bldP spid="31" grpId="1" animBg="1"/>
      <p:bldP spid="31" grpId="2" animBg="1"/>
      <p:bldP spid="32" grpId="0" animBg="1"/>
      <p:bldP spid="33" grpId="0" animBg="1"/>
      <p:bldP spid="33" grpId="1" animBg="1"/>
      <p:bldP spid="33" grpId="2" animBg="1"/>
      <p:bldP spid="34" grpId="0" animBg="1"/>
      <p:bldP spid="35" grpId="0" animBg="1"/>
      <p:bldP spid="35" grpId="1" animBg="1"/>
      <p:bldP spid="35" grpId="2" animBg="1"/>
      <p:bldP spid="3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Бескислородные кислоты </a:t>
            </a:r>
            <a:endParaRPr lang="ru-RU" sz="32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2011628" y="1732347"/>
            <a:ext cx="1656000" cy="1944000"/>
            <a:chOff x="2443339" y="1643050"/>
            <a:chExt cx="1656000" cy="1944000"/>
          </a:xfrm>
        </p:grpSpPr>
        <p:pic>
          <p:nvPicPr>
            <p:cNvPr id="22530" name="Picture 2" descr="http://www.clker.com/cliparts/7/5/d/b/11949853552084257594chemistry_flask_matthew__01.svg.hi.png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2464579" y="1643050"/>
              <a:ext cx="1613520" cy="1944000"/>
            </a:xfrm>
            <a:prstGeom prst="rect">
              <a:avLst/>
            </a:prstGeom>
            <a:noFill/>
          </p:spPr>
        </p:pic>
        <p:sp>
          <p:nvSpPr>
            <p:cNvPr id="6" name="Блок-схема: знак завершения 5"/>
            <p:cNvSpPr/>
            <p:nvPr/>
          </p:nvSpPr>
          <p:spPr>
            <a:xfrm>
              <a:off x="2443339" y="2643182"/>
              <a:ext cx="1656000" cy="914400"/>
            </a:xfrm>
            <a:prstGeom prst="flowChartTerminator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  <a:effectLst>
              <a:outerShdw dist="101600" dir="2400000" algn="ctr" rotWithShape="0">
                <a:srgbClr val="0070C0">
                  <a:alpha val="5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H</a:t>
              </a:r>
              <a:r>
                <a:rPr lang="en-US" sz="3200" baseline="-25000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3200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S</a:t>
              </a:r>
              <a:endParaRPr lang="ru-RU" sz="32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8" name="Группа 7"/>
          <p:cNvGrpSpPr/>
          <p:nvPr/>
        </p:nvGrpSpPr>
        <p:grpSpPr>
          <a:xfrm>
            <a:off x="3743999" y="1732347"/>
            <a:ext cx="1656000" cy="1944000"/>
            <a:chOff x="2443339" y="1643050"/>
            <a:chExt cx="1656000" cy="1944000"/>
          </a:xfrm>
        </p:grpSpPr>
        <p:pic>
          <p:nvPicPr>
            <p:cNvPr id="9" name="Picture 2" descr="http://www.clker.com/cliparts/7/5/d/b/11949853552084257594chemistry_flask_matthew__01.svg.hi.png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2464579" y="1643050"/>
              <a:ext cx="1613520" cy="1944000"/>
            </a:xfrm>
            <a:prstGeom prst="rect">
              <a:avLst/>
            </a:prstGeom>
            <a:noFill/>
          </p:spPr>
        </p:pic>
        <p:sp>
          <p:nvSpPr>
            <p:cNvPr id="10" name="Блок-схема: знак завершения 9"/>
            <p:cNvSpPr/>
            <p:nvPr/>
          </p:nvSpPr>
          <p:spPr>
            <a:xfrm>
              <a:off x="2443339" y="2643182"/>
              <a:ext cx="1656000" cy="914400"/>
            </a:xfrm>
            <a:prstGeom prst="flowChartTerminator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  <a:effectLst>
              <a:outerShdw dist="101600" dir="2400000" algn="ctr" rotWithShape="0">
                <a:srgbClr val="0070C0">
                  <a:alpha val="5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HNO</a:t>
              </a:r>
              <a:r>
                <a:rPr lang="en-US" sz="3200" baseline="-25000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3</a:t>
              </a:r>
              <a:endParaRPr lang="ru-RU" sz="3200" baseline="-250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5476370" y="1732347"/>
            <a:ext cx="1656000" cy="1944000"/>
            <a:chOff x="2443339" y="1643050"/>
            <a:chExt cx="1656000" cy="1944000"/>
          </a:xfrm>
        </p:grpSpPr>
        <p:pic>
          <p:nvPicPr>
            <p:cNvPr id="12" name="Picture 2" descr="http://www.clker.com/cliparts/7/5/d/b/11949853552084257594chemistry_flask_matthew__01.svg.hi.png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2464579" y="1643050"/>
              <a:ext cx="1613520" cy="1944000"/>
            </a:xfrm>
            <a:prstGeom prst="rect">
              <a:avLst/>
            </a:prstGeom>
            <a:noFill/>
          </p:spPr>
        </p:pic>
        <p:sp>
          <p:nvSpPr>
            <p:cNvPr id="13" name="Блок-схема: знак завершения 12"/>
            <p:cNvSpPr/>
            <p:nvPr/>
          </p:nvSpPr>
          <p:spPr>
            <a:xfrm>
              <a:off x="2443339" y="2643182"/>
              <a:ext cx="1656000" cy="914400"/>
            </a:xfrm>
            <a:prstGeom prst="flowChartTerminator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  <a:effectLst>
              <a:outerShdw dist="101600" dir="2400000" algn="ctr" rotWithShape="0">
                <a:srgbClr val="0070C0">
                  <a:alpha val="5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H</a:t>
              </a:r>
              <a:r>
                <a:rPr lang="en-US" sz="3200" baseline="-25000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3200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CO</a:t>
              </a:r>
              <a:r>
                <a:rPr lang="en-US" sz="3200" baseline="-25000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3</a:t>
              </a:r>
              <a:endParaRPr lang="ru-RU" sz="3200" baseline="-250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279257" y="1732347"/>
            <a:ext cx="1656000" cy="1944000"/>
            <a:chOff x="2443339" y="1643050"/>
            <a:chExt cx="1656000" cy="1944000"/>
          </a:xfrm>
        </p:grpSpPr>
        <p:pic>
          <p:nvPicPr>
            <p:cNvPr id="15" name="Picture 2" descr="http://www.clker.com/cliparts/7/5/d/b/11949853552084257594chemistry_flask_matthew__01.svg.hi.png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2464579" y="1643050"/>
              <a:ext cx="1613520" cy="1944000"/>
            </a:xfrm>
            <a:prstGeom prst="rect">
              <a:avLst/>
            </a:prstGeom>
            <a:noFill/>
          </p:spPr>
        </p:pic>
        <p:sp>
          <p:nvSpPr>
            <p:cNvPr id="16" name="Блок-схема: знак завершения 15"/>
            <p:cNvSpPr/>
            <p:nvPr/>
          </p:nvSpPr>
          <p:spPr>
            <a:xfrm>
              <a:off x="2443339" y="2643182"/>
              <a:ext cx="1656000" cy="914400"/>
            </a:xfrm>
            <a:prstGeom prst="flowChartTerminator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  <a:effectLst>
              <a:outerShdw dist="101600" dir="2400000" algn="ctr" rotWithShape="0">
                <a:srgbClr val="0070C0">
                  <a:alpha val="5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HCl</a:t>
              </a:r>
              <a:endParaRPr lang="ru-RU" sz="32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7" name="Группа 16"/>
          <p:cNvGrpSpPr/>
          <p:nvPr/>
        </p:nvGrpSpPr>
        <p:grpSpPr>
          <a:xfrm>
            <a:off x="7208743" y="1732347"/>
            <a:ext cx="1656000" cy="1944000"/>
            <a:chOff x="2443339" y="1643050"/>
            <a:chExt cx="1656000" cy="1944000"/>
          </a:xfrm>
        </p:grpSpPr>
        <p:pic>
          <p:nvPicPr>
            <p:cNvPr id="18" name="Picture 2" descr="http://www.clker.com/cliparts/7/5/d/b/11949853552084257594chemistry_flask_matthew__01.svg.hi.png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2464579" y="1643050"/>
              <a:ext cx="1613520" cy="1944000"/>
            </a:xfrm>
            <a:prstGeom prst="rect">
              <a:avLst/>
            </a:prstGeom>
            <a:noFill/>
          </p:spPr>
        </p:pic>
        <p:sp>
          <p:nvSpPr>
            <p:cNvPr id="19" name="Блок-схема: знак завершения 18"/>
            <p:cNvSpPr/>
            <p:nvPr/>
          </p:nvSpPr>
          <p:spPr>
            <a:xfrm>
              <a:off x="2443339" y="2643182"/>
              <a:ext cx="1656000" cy="914400"/>
            </a:xfrm>
            <a:prstGeom prst="flowChartTerminator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  <a:effectLst>
              <a:outerShdw dist="101600" dir="2400000" algn="ctr" rotWithShape="0">
                <a:srgbClr val="0070C0">
                  <a:alpha val="5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err="1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HBr</a:t>
              </a:r>
              <a:endParaRPr lang="ru-RU" sz="32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2" name="Группа 6"/>
          <p:cNvGrpSpPr/>
          <p:nvPr/>
        </p:nvGrpSpPr>
        <p:grpSpPr>
          <a:xfrm>
            <a:off x="2011628" y="4000504"/>
            <a:ext cx="1656000" cy="1944000"/>
            <a:chOff x="2443339" y="1643050"/>
            <a:chExt cx="1656000" cy="1944000"/>
          </a:xfrm>
        </p:grpSpPr>
        <p:pic>
          <p:nvPicPr>
            <p:cNvPr id="35" name="Picture 2" descr="http://www.clker.com/cliparts/7/5/d/b/11949853552084257594chemistry_flask_matthew__01.svg.hi.png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2464579" y="1643050"/>
              <a:ext cx="1613520" cy="1944000"/>
            </a:xfrm>
            <a:prstGeom prst="rect">
              <a:avLst/>
            </a:prstGeom>
            <a:noFill/>
          </p:spPr>
        </p:pic>
        <p:sp>
          <p:nvSpPr>
            <p:cNvPr id="36" name="Блок-схема: знак завершения 5"/>
            <p:cNvSpPr/>
            <p:nvPr/>
          </p:nvSpPr>
          <p:spPr>
            <a:xfrm>
              <a:off x="2443339" y="2643182"/>
              <a:ext cx="1656000" cy="914400"/>
            </a:xfrm>
            <a:prstGeom prst="flowChartTerminator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  <a:effectLst>
              <a:outerShdw dist="101600" dir="2400000" algn="ctr" rotWithShape="0">
                <a:srgbClr val="0070C0">
                  <a:alpha val="5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HCN</a:t>
              </a:r>
              <a:endParaRPr lang="ru-RU" sz="32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3" name="Группа 7"/>
          <p:cNvGrpSpPr/>
          <p:nvPr/>
        </p:nvGrpSpPr>
        <p:grpSpPr>
          <a:xfrm>
            <a:off x="3743999" y="4000504"/>
            <a:ext cx="1656000" cy="1944000"/>
            <a:chOff x="2443339" y="1643050"/>
            <a:chExt cx="1656000" cy="1944000"/>
          </a:xfrm>
        </p:grpSpPr>
        <p:pic>
          <p:nvPicPr>
            <p:cNvPr id="33" name="Picture 2" descr="http://www.clker.com/cliparts/7/5/d/b/11949853552084257594chemistry_flask_matthew__01.svg.hi.png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2464579" y="1643050"/>
              <a:ext cx="1613520" cy="1944000"/>
            </a:xfrm>
            <a:prstGeom prst="rect">
              <a:avLst/>
            </a:prstGeom>
            <a:noFill/>
          </p:spPr>
        </p:pic>
        <p:sp>
          <p:nvSpPr>
            <p:cNvPr id="34" name="Блок-схема: знак завершения 33"/>
            <p:cNvSpPr/>
            <p:nvPr/>
          </p:nvSpPr>
          <p:spPr>
            <a:xfrm>
              <a:off x="2443339" y="2643182"/>
              <a:ext cx="1656000" cy="914400"/>
            </a:xfrm>
            <a:prstGeom prst="flowChartTerminator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  <a:effectLst>
              <a:outerShdw dist="101600" dir="2400000" algn="ctr" rotWithShape="0">
                <a:srgbClr val="0070C0">
                  <a:alpha val="5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HClO</a:t>
              </a:r>
              <a:r>
                <a:rPr lang="en-US" sz="3200" baseline="-25000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4</a:t>
              </a:r>
              <a:endParaRPr lang="ru-RU" sz="3200" baseline="-250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4" name="Группа 10"/>
          <p:cNvGrpSpPr/>
          <p:nvPr/>
        </p:nvGrpSpPr>
        <p:grpSpPr>
          <a:xfrm>
            <a:off x="5476370" y="4000504"/>
            <a:ext cx="1656000" cy="1944000"/>
            <a:chOff x="2443339" y="1643050"/>
            <a:chExt cx="1656000" cy="1944000"/>
          </a:xfrm>
        </p:grpSpPr>
        <p:pic>
          <p:nvPicPr>
            <p:cNvPr id="31" name="Picture 2" descr="http://www.clker.com/cliparts/7/5/d/b/11949853552084257594chemistry_flask_matthew__01.svg.hi.png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2464579" y="1643050"/>
              <a:ext cx="1613520" cy="1944000"/>
            </a:xfrm>
            <a:prstGeom prst="rect">
              <a:avLst/>
            </a:prstGeom>
            <a:noFill/>
          </p:spPr>
        </p:pic>
        <p:sp>
          <p:nvSpPr>
            <p:cNvPr id="32" name="Блок-схема: знак завершения 31"/>
            <p:cNvSpPr/>
            <p:nvPr/>
          </p:nvSpPr>
          <p:spPr>
            <a:xfrm>
              <a:off x="2443339" y="2643182"/>
              <a:ext cx="1656000" cy="914400"/>
            </a:xfrm>
            <a:prstGeom prst="flowChartTerminator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  <a:effectLst>
              <a:outerShdw dist="101600" dir="2400000" algn="ctr" rotWithShape="0">
                <a:srgbClr val="0070C0">
                  <a:alpha val="5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HI</a:t>
              </a:r>
              <a:endParaRPr lang="ru-RU" sz="32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5" name="Группа 13"/>
          <p:cNvGrpSpPr/>
          <p:nvPr/>
        </p:nvGrpSpPr>
        <p:grpSpPr>
          <a:xfrm>
            <a:off x="279257" y="4000504"/>
            <a:ext cx="1656000" cy="1944000"/>
            <a:chOff x="2443339" y="1643050"/>
            <a:chExt cx="1656000" cy="1944000"/>
          </a:xfrm>
        </p:grpSpPr>
        <p:pic>
          <p:nvPicPr>
            <p:cNvPr id="29" name="Picture 2" descr="http://www.clker.com/cliparts/7/5/d/b/11949853552084257594chemistry_flask_matthew__01.svg.hi.png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2464579" y="1643050"/>
              <a:ext cx="1613520" cy="1944000"/>
            </a:xfrm>
            <a:prstGeom prst="rect">
              <a:avLst/>
            </a:prstGeom>
            <a:noFill/>
          </p:spPr>
        </p:pic>
        <p:sp>
          <p:nvSpPr>
            <p:cNvPr id="30" name="Блок-схема: знак завершения 29"/>
            <p:cNvSpPr/>
            <p:nvPr/>
          </p:nvSpPr>
          <p:spPr>
            <a:xfrm>
              <a:off x="2443339" y="2643182"/>
              <a:ext cx="1656000" cy="914400"/>
            </a:xfrm>
            <a:prstGeom prst="flowChartTerminator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  <a:effectLst>
              <a:outerShdw dist="101600" dir="2400000" algn="ctr" rotWithShape="0">
                <a:srgbClr val="0070C0">
                  <a:alpha val="5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H</a:t>
              </a:r>
              <a:r>
                <a:rPr lang="en-US" sz="3200" baseline="-25000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3200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Se</a:t>
              </a:r>
              <a:endParaRPr lang="ru-RU" sz="32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6" name="Группа 16"/>
          <p:cNvGrpSpPr/>
          <p:nvPr/>
        </p:nvGrpSpPr>
        <p:grpSpPr>
          <a:xfrm>
            <a:off x="7208743" y="4000504"/>
            <a:ext cx="1656000" cy="1944000"/>
            <a:chOff x="2443339" y="1643050"/>
            <a:chExt cx="1656000" cy="1944000"/>
          </a:xfrm>
        </p:grpSpPr>
        <p:pic>
          <p:nvPicPr>
            <p:cNvPr id="27" name="Picture 2" descr="http://www.clker.com/cliparts/7/5/d/b/11949853552084257594chemistry_flask_matthew__01.svg.hi.png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2464579" y="1643050"/>
              <a:ext cx="1613520" cy="1944000"/>
            </a:xfrm>
            <a:prstGeom prst="rect">
              <a:avLst/>
            </a:prstGeom>
            <a:noFill/>
          </p:spPr>
        </p:pic>
        <p:sp>
          <p:nvSpPr>
            <p:cNvPr id="28" name="Блок-схема: знак завершения 27"/>
            <p:cNvSpPr/>
            <p:nvPr/>
          </p:nvSpPr>
          <p:spPr>
            <a:xfrm>
              <a:off x="2443339" y="2643182"/>
              <a:ext cx="1656000" cy="914400"/>
            </a:xfrm>
            <a:prstGeom prst="flowChartTerminator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  <a:effectLst>
              <a:outerShdw dist="101600" dir="2400000" algn="ctr" rotWithShape="0">
                <a:srgbClr val="0070C0">
                  <a:alpha val="5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H</a:t>
              </a:r>
              <a:r>
                <a:rPr lang="en-US" sz="3200" baseline="-25000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3200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SO</a:t>
              </a:r>
              <a:r>
                <a:rPr lang="en-US" sz="3200" baseline="-25000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4</a:t>
              </a:r>
              <a:endParaRPr lang="ru-RU" sz="3200" baseline="-250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7" name="Полилиния 36"/>
          <p:cNvSpPr/>
          <p:nvPr/>
        </p:nvSpPr>
        <p:spPr>
          <a:xfrm>
            <a:off x="285720" y="2714620"/>
            <a:ext cx="1555214" cy="993398"/>
          </a:xfrm>
          <a:custGeom>
            <a:avLst/>
            <a:gdLst>
              <a:gd name="connsiteX0" fmla="*/ 301127 w 1555214"/>
              <a:gd name="connsiteY0" fmla="*/ 196468 h 980501"/>
              <a:gd name="connsiteX1" fmla="*/ 752819 w 1555214"/>
              <a:gd name="connsiteY1" fmla="*/ 20198 h 980501"/>
              <a:gd name="connsiteX2" fmla="*/ 1094342 w 1555214"/>
              <a:gd name="connsiteY2" fmla="*/ 75282 h 980501"/>
              <a:gd name="connsiteX3" fmla="*/ 1314679 w 1555214"/>
              <a:gd name="connsiteY3" fmla="*/ 229518 h 980501"/>
              <a:gd name="connsiteX4" fmla="*/ 1490949 w 1555214"/>
              <a:gd name="connsiteY4" fmla="*/ 449855 h 980501"/>
              <a:gd name="connsiteX5" fmla="*/ 1546033 w 1555214"/>
              <a:gd name="connsiteY5" fmla="*/ 615108 h 980501"/>
              <a:gd name="connsiteX6" fmla="*/ 1435865 w 1555214"/>
              <a:gd name="connsiteY6" fmla="*/ 769345 h 980501"/>
              <a:gd name="connsiteX7" fmla="*/ 1138409 w 1555214"/>
              <a:gd name="connsiteY7" fmla="*/ 879513 h 980501"/>
              <a:gd name="connsiteX8" fmla="*/ 367229 w 1555214"/>
              <a:gd name="connsiteY8" fmla="*/ 978665 h 980501"/>
              <a:gd name="connsiteX9" fmla="*/ 312144 w 1555214"/>
              <a:gd name="connsiteY9" fmla="*/ 890530 h 980501"/>
              <a:gd name="connsiteX10" fmla="*/ 179942 w 1555214"/>
              <a:gd name="connsiteY10" fmla="*/ 791378 h 980501"/>
              <a:gd name="connsiteX11" fmla="*/ 25706 w 1555214"/>
              <a:gd name="connsiteY11" fmla="*/ 670193 h 980501"/>
              <a:gd name="connsiteX12" fmla="*/ 25706 w 1555214"/>
              <a:gd name="connsiteY12" fmla="*/ 537990 h 980501"/>
              <a:gd name="connsiteX13" fmla="*/ 58756 w 1555214"/>
              <a:gd name="connsiteY13" fmla="*/ 405788 h 980501"/>
              <a:gd name="connsiteX14" fmla="*/ 301127 w 1555214"/>
              <a:gd name="connsiteY14" fmla="*/ 196468 h 980501"/>
              <a:gd name="connsiteX0" fmla="*/ 301127 w 1555214"/>
              <a:gd name="connsiteY0" fmla="*/ 196468 h 993398"/>
              <a:gd name="connsiteX1" fmla="*/ 752819 w 1555214"/>
              <a:gd name="connsiteY1" fmla="*/ 20198 h 993398"/>
              <a:gd name="connsiteX2" fmla="*/ 1094342 w 1555214"/>
              <a:gd name="connsiteY2" fmla="*/ 75282 h 993398"/>
              <a:gd name="connsiteX3" fmla="*/ 1314679 w 1555214"/>
              <a:gd name="connsiteY3" fmla="*/ 229518 h 993398"/>
              <a:gd name="connsiteX4" fmla="*/ 1490949 w 1555214"/>
              <a:gd name="connsiteY4" fmla="*/ 449855 h 993398"/>
              <a:gd name="connsiteX5" fmla="*/ 1546033 w 1555214"/>
              <a:gd name="connsiteY5" fmla="*/ 615108 h 993398"/>
              <a:gd name="connsiteX6" fmla="*/ 1435865 w 1555214"/>
              <a:gd name="connsiteY6" fmla="*/ 769345 h 993398"/>
              <a:gd name="connsiteX7" fmla="*/ 1138409 w 1555214"/>
              <a:gd name="connsiteY7" fmla="*/ 879513 h 993398"/>
              <a:gd name="connsiteX8" fmla="*/ 585131 w 1555214"/>
              <a:gd name="connsiteY8" fmla="*/ 991562 h 993398"/>
              <a:gd name="connsiteX9" fmla="*/ 312144 w 1555214"/>
              <a:gd name="connsiteY9" fmla="*/ 890530 h 993398"/>
              <a:gd name="connsiteX10" fmla="*/ 179942 w 1555214"/>
              <a:gd name="connsiteY10" fmla="*/ 791378 h 993398"/>
              <a:gd name="connsiteX11" fmla="*/ 25706 w 1555214"/>
              <a:gd name="connsiteY11" fmla="*/ 670193 h 993398"/>
              <a:gd name="connsiteX12" fmla="*/ 25706 w 1555214"/>
              <a:gd name="connsiteY12" fmla="*/ 537990 h 993398"/>
              <a:gd name="connsiteX13" fmla="*/ 58756 w 1555214"/>
              <a:gd name="connsiteY13" fmla="*/ 405788 h 993398"/>
              <a:gd name="connsiteX14" fmla="*/ 301127 w 1555214"/>
              <a:gd name="connsiteY14" fmla="*/ 196468 h 9933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555214" h="993398">
                <a:moveTo>
                  <a:pt x="301127" y="196468"/>
                </a:moveTo>
                <a:cubicBezTo>
                  <a:pt x="416804" y="132203"/>
                  <a:pt x="620617" y="40396"/>
                  <a:pt x="752819" y="20198"/>
                </a:cubicBezTo>
                <a:cubicBezTo>
                  <a:pt x="885021" y="0"/>
                  <a:pt x="1000699" y="40395"/>
                  <a:pt x="1094342" y="75282"/>
                </a:cubicBezTo>
                <a:cubicBezTo>
                  <a:pt x="1187985" y="110169"/>
                  <a:pt x="1248578" y="167089"/>
                  <a:pt x="1314679" y="229518"/>
                </a:cubicBezTo>
                <a:cubicBezTo>
                  <a:pt x="1380780" y="291947"/>
                  <a:pt x="1452390" y="385590"/>
                  <a:pt x="1490949" y="449855"/>
                </a:cubicBezTo>
                <a:cubicBezTo>
                  <a:pt x="1529508" y="514120"/>
                  <a:pt x="1555214" y="561860"/>
                  <a:pt x="1546033" y="615108"/>
                </a:cubicBezTo>
                <a:cubicBezTo>
                  <a:pt x="1536852" y="668356"/>
                  <a:pt x="1503802" y="725278"/>
                  <a:pt x="1435865" y="769345"/>
                </a:cubicBezTo>
                <a:cubicBezTo>
                  <a:pt x="1367928" y="813412"/>
                  <a:pt x="1280198" y="842477"/>
                  <a:pt x="1138409" y="879513"/>
                </a:cubicBezTo>
                <a:cubicBezTo>
                  <a:pt x="996620" y="916549"/>
                  <a:pt x="722842" y="989726"/>
                  <a:pt x="585131" y="991562"/>
                </a:cubicBezTo>
                <a:cubicBezTo>
                  <a:pt x="447420" y="993398"/>
                  <a:pt x="379676" y="923894"/>
                  <a:pt x="312144" y="890530"/>
                </a:cubicBezTo>
                <a:cubicBezTo>
                  <a:pt x="244613" y="857166"/>
                  <a:pt x="227682" y="828101"/>
                  <a:pt x="179942" y="791378"/>
                </a:cubicBezTo>
                <a:cubicBezTo>
                  <a:pt x="132202" y="754655"/>
                  <a:pt x="51412" y="712424"/>
                  <a:pt x="25706" y="670193"/>
                </a:cubicBezTo>
                <a:cubicBezTo>
                  <a:pt x="0" y="627962"/>
                  <a:pt x="20198" y="582057"/>
                  <a:pt x="25706" y="537990"/>
                </a:cubicBezTo>
                <a:cubicBezTo>
                  <a:pt x="31214" y="493923"/>
                  <a:pt x="11016" y="464545"/>
                  <a:pt x="58756" y="405788"/>
                </a:cubicBezTo>
                <a:cubicBezTo>
                  <a:pt x="106496" y="347032"/>
                  <a:pt x="185450" y="260733"/>
                  <a:pt x="301127" y="196468"/>
                </a:cubicBezTo>
                <a:close/>
              </a:path>
            </a:pathLst>
          </a:custGeom>
          <a:noFill/>
          <a:ln w="28575">
            <a:solidFill>
              <a:srgbClr val="C0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Штриховая стрелка вправо 37"/>
          <p:cNvSpPr/>
          <p:nvPr/>
        </p:nvSpPr>
        <p:spPr>
          <a:xfrm rot="1961965">
            <a:off x="119375" y="1694421"/>
            <a:ext cx="928694" cy="714380"/>
          </a:xfrm>
          <a:prstGeom prst="stripedRightArrow">
            <a:avLst>
              <a:gd name="adj1" fmla="val 69627"/>
              <a:gd name="adj2" fmla="val 65424"/>
            </a:avLst>
          </a:prstGeom>
          <a:solidFill>
            <a:srgbClr val="FF000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олилиния 39"/>
          <p:cNvSpPr/>
          <p:nvPr/>
        </p:nvSpPr>
        <p:spPr>
          <a:xfrm>
            <a:off x="2000232" y="2714620"/>
            <a:ext cx="1555214" cy="993398"/>
          </a:xfrm>
          <a:custGeom>
            <a:avLst/>
            <a:gdLst>
              <a:gd name="connsiteX0" fmla="*/ 301127 w 1555214"/>
              <a:gd name="connsiteY0" fmla="*/ 196468 h 980501"/>
              <a:gd name="connsiteX1" fmla="*/ 752819 w 1555214"/>
              <a:gd name="connsiteY1" fmla="*/ 20198 h 980501"/>
              <a:gd name="connsiteX2" fmla="*/ 1094342 w 1555214"/>
              <a:gd name="connsiteY2" fmla="*/ 75282 h 980501"/>
              <a:gd name="connsiteX3" fmla="*/ 1314679 w 1555214"/>
              <a:gd name="connsiteY3" fmla="*/ 229518 h 980501"/>
              <a:gd name="connsiteX4" fmla="*/ 1490949 w 1555214"/>
              <a:gd name="connsiteY4" fmla="*/ 449855 h 980501"/>
              <a:gd name="connsiteX5" fmla="*/ 1546033 w 1555214"/>
              <a:gd name="connsiteY5" fmla="*/ 615108 h 980501"/>
              <a:gd name="connsiteX6" fmla="*/ 1435865 w 1555214"/>
              <a:gd name="connsiteY6" fmla="*/ 769345 h 980501"/>
              <a:gd name="connsiteX7" fmla="*/ 1138409 w 1555214"/>
              <a:gd name="connsiteY7" fmla="*/ 879513 h 980501"/>
              <a:gd name="connsiteX8" fmla="*/ 367229 w 1555214"/>
              <a:gd name="connsiteY8" fmla="*/ 978665 h 980501"/>
              <a:gd name="connsiteX9" fmla="*/ 312144 w 1555214"/>
              <a:gd name="connsiteY9" fmla="*/ 890530 h 980501"/>
              <a:gd name="connsiteX10" fmla="*/ 179942 w 1555214"/>
              <a:gd name="connsiteY10" fmla="*/ 791378 h 980501"/>
              <a:gd name="connsiteX11" fmla="*/ 25706 w 1555214"/>
              <a:gd name="connsiteY11" fmla="*/ 670193 h 980501"/>
              <a:gd name="connsiteX12" fmla="*/ 25706 w 1555214"/>
              <a:gd name="connsiteY12" fmla="*/ 537990 h 980501"/>
              <a:gd name="connsiteX13" fmla="*/ 58756 w 1555214"/>
              <a:gd name="connsiteY13" fmla="*/ 405788 h 980501"/>
              <a:gd name="connsiteX14" fmla="*/ 301127 w 1555214"/>
              <a:gd name="connsiteY14" fmla="*/ 196468 h 980501"/>
              <a:gd name="connsiteX0" fmla="*/ 301127 w 1555214"/>
              <a:gd name="connsiteY0" fmla="*/ 196468 h 993398"/>
              <a:gd name="connsiteX1" fmla="*/ 752819 w 1555214"/>
              <a:gd name="connsiteY1" fmla="*/ 20198 h 993398"/>
              <a:gd name="connsiteX2" fmla="*/ 1094342 w 1555214"/>
              <a:gd name="connsiteY2" fmla="*/ 75282 h 993398"/>
              <a:gd name="connsiteX3" fmla="*/ 1314679 w 1555214"/>
              <a:gd name="connsiteY3" fmla="*/ 229518 h 993398"/>
              <a:gd name="connsiteX4" fmla="*/ 1490949 w 1555214"/>
              <a:gd name="connsiteY4" fmla="*/ 449855 h 993398"/>
              <a:gd name="connsiteX5" fmla="*/ 1546033 w 1555214"/>
              <a:gd name="connsiteY5" fmla="*/ 615108 h 993398"/>
              <a:gd name="connsiteX6" fmla="*/ 1435865 w 1555214"/>
              <a:gd name="connsiteY6" fmla="*/ 769345 h 993398"/>
              <a:gd name="connsiteX7" fmla="*/ 1138409 w 1555214"/>
              <a:gd name="connsiteY7" fmla="*/ 879513 h 993398"/>
              <a:gd name="connsiteX8" fmla="*/ 585131 w 1555214"/>
              <a:gd name="connsiteY8" fmla="*/ 991562 h 993398"/>
              <a:gd name="connsiteX9" fmla="*/ 312144 w 1555214"/>
              <a:gd name="connsiteY9" fmla="*/ 890530 h 993398"/>
              <a:gd name="connsiteX10" fmla="*/ 179942 w 1555214"/>
              <a:gd name="connsiteY10" fmla="*/ 791378 h 993398"/>
              <a:gd name="connsiteX11" fmla="*/ 25706 w 1555214"/>
              <a:gd name="connsiteY11" fmla="*/ 670193 h 993398"/>
              <a:gd name="connsiteX12" fmla="*/ 25706 w 1555214"/>
              <a:gd name="connsiteY12" fmla="*/ 537990 h 993398"/>
              <a:gd name="connsiteX13" fmla="*/ 58756 w 1555214"/>
              <a:gd name="connsiteY13" fmla="*/ 405788 h 993398"/>
              <a:gd name="connsiteX14" fmla="*/ 301127 w 1555214"/>
              <a:gd name="connsiteY14" fmla="*/ 196468 h 9933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555214" h="993398">
                <a:moveTo>
                  <a:pt x="301127" y="196468"/>
                </a:moveTo>
                <a:cubicBezTo>
                  <a:pt x="416804" y="132203"/>
                  <a:pt x="620617" y="40396"/>
                  <a:pt x="752819" y="20198"/>
                </a:cubicBezTo>
                <a:cubicBezTo>
                  <a:pt x="885021" y="0"/>
                  <a:pt x="1000699" y="40395"/>
                  <a:pt x="1094342" y="75282"/>
                </a:cubicBezTo>
                <a:cubicBezTo>
                  <a:pt x="1187985" y="110169"/>
                  <a:pt x="1248578" y="167089"/>
                  <a:pt x="1314679" y="229518"/>
                </a:cubicBezTo>
                <a:cubicBezTo>
                  <a:pt x="1380780" y="291947"/>
                  <a:pt x="1452390" y="385590"/>
                  <a:pt x="1490949" y="449855"/>
                </a:cubicBezTo>
                <a:cubicBezTo>
                  <a:pt x="1529508" y="514120"/>
                  <a:pt x="1555214" y="561860"/>
                  <a:pt x="1546033" y="615108"/>
                </a:cubicBezTo>
                <a:cubicBezTo>
                  <a:pt x="1536852" y="668356"/>
                  <a:pt x="1503802" y="725278"/>
                  <a:pt x="1435865" y="769345"/>
                </a:cubicBezTo>
                <a:cubicBezTo>
                  <a:pt x="1367928" y="813412"/>
                  <a:pt x="1280198" y="842477"/>
                  <a:pt x="1138409" y="879513"/>
                </a:cubicBezTo>
                <a:cubicBezTo>
                  <a:pt x="996620" y="916549"/>
                  <a:pt x="722842" y="989726"/>
                  <a:pt x="585131" y="991562"/>
                </a:cubicBezTo>
                <a:cubicBezTo>
                  <a:pt x="447420" y="993398"/>
                  <a:pt x="379676" y="923894"/>
                  <a:pt x="312144" y="890530"/>
                </a:cubicBezTo>
                <a:cubicBezTo>
                  <a:pt x="244613" y="857166"/>
                  <a:pt x="227682" y="828101"/>
                  <a:pt x="179942" y="791378"/>
                </a:cubicBezTo>
                <a:cubicBezTo>
                  <a:pt x="132202" y="754655"/>
                  <a:pt x="51412" y="712424"/>
                  <a:pt x="25706" y="670193"/>
                </a:cubicBezTo>
                <a:cubicBezTo>
                  <a:pt x="0" y="627962"/>
                  <a:pt x="20198" y="582057"/>
                  <a:pt x="25706" y="537990"/>
                </a:cubicBezTo>
                <a:cubicBezTo>
                  <a:pt x="31214" y="493923"/>
                  <a:pt x="11016" y="464545"/>
                  <a:pt x="58756" y="405788"/>
                </a:cubicBezTo>
                <a:cubicBezTo>
                  <a:pt x="106496" y="347032"/>
                  <a:pt x="185450" y="260733"/>
                  <a:pt x="301127" y="196468"/>
                </a:cubicBezTo>
                <a:close/>
              </a:path>
            </a:pathLst>
          </a:custGeom>
          <a:noFill/>
          <a:ln w="28575">
            <a:solidFill>
              <a:srgbClr val="C0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олилиния 40"/>
          <p:cNvSpPr/>
          <p:nvPr/>
        </p:nvSpPr>
        <p:spPr>
          <a:xfrm>
            <a:off x="2071670" y="4929198"/>
            <a:ext cx="1555214" cy="993398"/>
          </a:xfrm>
          <a:custGeom>
            <a:avLst/>
            <a:gdLst>
              <a:gd name="connsiteX0" fmla="*/ 301127 w 1555214"/>
              <a:gd name="connsiteY0" fmla="*/ 196468 h 980501"/>
              <a:gd name="connsiteX1" fmla="*/ 752819 w 1555214"/>
              <a:gd name="connsiteY1" fmla="*/ 20198 h 980501"/>
              <a:gd name="connsiteX2" fmla="*/ 1094342 w 1555214"/>
              <a:gd name="connsiteY2" fmla="*/ 75282 h 980501"/>
              <a:gd name="connsiteX3" fmla="*/ 1314679 w 1555214"/>
              <a:gd name="connsiteY3" fmla="*/ 229518 h 980501"/>
              <a:gd name="connsiteX4" fmla="*/ 1490949 w 1555214"/>
              <a:gd name="connsiteY4" fmla="*/ 449855 h 980501"/>
              <a:gd name="connsiteX5" fmla="*/ 1546033 w 1555214"/>
              <a:gd name="connsiteY5" fmla="*/ 615108 h 980501"/>
              <a:gd name="connsiteX6" fmla="*/ 1435865 w 1555214"/>
              <a:gd name="connsiteY6" fmla="*/ 769345 h 980501"/>
              <a:gd name="connsiteX7" fmla="*/ 1138409 w 1555214"/>
              <a:gd name="connsiteY7" fmla="*/ 879513 h 980501"/>
              <a:gd name="connsiteX8" fmla="*/ 367229 w 1555214"/>
              <a:gd name="connsiteY8" fmla="*/ 978665 h 980501"/>
              <a:gd name="connsiteX9" fmla="*/ 312144 w 1555214"/>
              <a:gd name="connsiteY9" fmla="*/ 890530 h 980501"/>
              <a:gd name="connsiteX10" fmla="*/ 179942 w 1555214"/>
              <a:gd name="connsiteY10" fmla="*/ 791378 h 980501"/>
              <a:gd name="connsiteX11" fmla="*/ 25706 w 1555214"/>
              <a:gd name="connsiteY11" fmla="*/ 670193 h 980501"/>
              <a:gd name="connsiteX12" fmla="*/ 25706 w 1555214"/>
              <a:gd name="connsiteY12" fmla="*/ 537990 h 980501"/>
              <a:gd name="connsiteX13" fmla="*/ 58756 w 1555214"/>
              <a:gd name="connsiteY13" fmla="*/ 405788 h 980501"/>
              <a:gd name="connsiteX14" fmla="*/ 301127 w 1555214"/>
              <a:gd name="connsiteY14" fmla="*/ 196468 h 980501"/>
              <a:gd name="connsiteX0" fmla="*/ 301127 w 1555214"/>
              <a:gd name="connsiteY0" fmla="*/ 196468 h 993398"/>
              <a:gd name="connsiteX1" fmla="*/ 752819 w 1555214"/>
              <a:gd name="connsiteY1" fmla="*/ 20198 h 993398"/>
              <a:gd name="connsiteX2" fmla="*/ 1094342 w 1555214"/>
              <a:gd name="connsiteY2" fmla="*/ 75282 h 993398"/>
              <a:gd name="connsiteX3" fmla="*/ 1314679 w 1555214"/>
              <a:gd name="connsiteY3" fmla="*/ 229518 h 993398"/>
              <a:gd name="connsiteX4" fmla="*/ 1490949 w 1555214"/>
              <a:gd name="connsiteY4" fmla="*/ 449855 h 993398"/>
              <a:gd name="connsiteX5" fmla="*/ 1546033 w 1555214"/>
              <a:gd name="connsiteY5" fmla="*/ 615108 h 993398"/>
              <a:gd name="connsiteX6" fmla="*/ 1435865 w 1555214"/>
              <a:gd name="connsiteY6" fmla="*/ 769345 h 993398"/>
              <a:gd name="connsiteX7" fmla="*/ 1138409 w 1555214"/>
              <a:gd name="connsiteY7" fmla="*/ 879513 h 993398"/>
              <a:gd name="connsiteX8" fmla="*/ 585131 w 1555214"/>
              <a:gd name="connsiteY8" fmla="*/ 991562 h 993398"/>
              <a:gd name="connsiteX9" fmla="*/ 312144 w 1555214"/>
              <a:gd name="connsiteY9" fmla="*/ 890530 h 993398"/>
              <a:gd name="connsiteX10" fmla="*/ 179942 w 1555214"/>
              <a:gd name="connsiteY10" fmla="*/ 791378 h 993398"/>
              <a:gd name="connsiteX11" fmla="*/ 25706 w 1555214"/>
              <a:gd name="connsiteY11" fmla="*/ 670193 h 993398"/>
              <a:gd name="connsiteX12" fmla="*/ 25706 w 1555214"/>
              <a:gd name="connsiteY12" fmla="*/ 537990 h 993398"/>
              <a:gd name="connsiteX13" fmla="*/ 58756 w 1555214"/>
              <a:gd name="connsiteY13" fmla="*/ 405788 h 993398"/>
              <a:gd name="connsiteX14" fmla="*/ 301127 w 1555214"/>
              <a:gd name="connsiteY14" fmla="*/ 196468 h 9933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555214" h="993398">
                <a:moveTo>
                  <a:pt x="301127" y="196468"/>
                </a:moveTo>
                <a:cubicBezTo>
                  <a:pt x="416804" y="132203"/>
                  <a:pt x="620617" y="40396"/>
                  <a:pt x="752819" y="20198"/>
                </a:cubicBezTo>
                <a:cubicBezTo>
                  <a:pt x="885021" y="0"/>
                  <a:pt x="1000699" y="40395"/>
                  <a:pt x="1094342" y="75282"/>
                </a:cubicBezTo>
                <a:cubicBezTo>
                  <a:pt x="1187985" y="110169"/>
                  <a:pt x="1248578" y="167089"/>
                  <a:pt x="1314679" y="229518"/>
                </a:cubicBezTo>
                <a:cubicBezTo>
                  <a:pt x="1380780" y="291947"/>
                  <a:pt x="1452390" y="385590"/>
                  <a:pt x="1490949" y="449855"/>
                </a:cubicBezTo>
                <a:cubicBezTo>
                  <a:pt x="1529508" y="514120"/>
                  <a:pt x="1555214" y="561860"/>
                  <a:pt x="1546033" y="615108"/>
                </a:cubicBezTo>
                <a:cubicBezTo>
                  <a:pt x="1536852" y="668356"/>
                  <a:pt x="1503802" y="725278"/>
                  <a:pt x="1435865" y="769345"/>
                </a:cubicBezTo>
                <a:cubicBezTo>
                  <a:pt x="1367928" y="813412"/>
                  <a:pt x="1280198" y="842477"/>
                  <a:pt x="1138409" y="879513"/>
                </a:cubicBezTo>
                <a:cubicBezTo>
                  <a:pt x="996620" y="916549"/>
                  <a:pt x="722842" y="989726"/>
                  <a:pt x="585131" y="991562"/>
                </a:cubicBezTo>
                <a:cubicBezTo>
                  <a:pt x="447420" y="993398"/>
                  <a:pt x="379676" y="923894"/>
                  <a:pt x="312144" y="890530"/>
                </a:cubicBezTo>
                <a:cubicBezTo>
                  <a:pt x="244613" y="857166"/>
                  <a:pt x="227682" y="828101"/>
                  <a:pt x="179942" y="791378"/>
                </a:cubicBezTo>
                <a:cubicBezTo>
                  <a:pt x="132202" y="754655"/>
                  <a:pt x="51412" y="712424"/>
                  <a:pt x="25706" y="670193"/>
                </a:cubicBezTo>
                <a:cubicBezTo>
                  <a:pt x="0" y="627962"/>
                  <a:pt x="20198" y="582057"/>
                  <a:pt x="25706" y="537990"/>
                </a:cubicBezTo>
                <a:cubicBezTo>
                  <a:pt x="31214" y="493923"/>
                  <a:pt x="11016" y="464545"/>
                  <a:pt x="58756" y="405788"/>
                </a:cubicBezTo>
                <a:cubicBezTo>
                  <a:pt x="106496" y="347032"/>
                  <a:pt x="185450" y="260733"/>
                  <a:pt x="301127" y="196468"/>
                </a:cubicBezTo>
                <a:close/>
              </a:path>
            </a:pathLst>
          </a:custGeom>
          <a:noFill/>
          <a:ln w="28575">
            <a:solidFill>
              <a:srgbClr val="C0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олилиния 41"/>
          <p:cNvSpPr/>
          <p:nvPr/>
        </p:nvSpPr>
        <p:spPr>
          <a:xfrm>
            <a:off x="5500694" y="4929198"/>
            <a:ext cx="1555214" cy="993398"/>
          </a:xfrm>
          <a:custGeom>
            <a:avLst/>
            <a:gdLst>
              <a:gd name="connsiteX0" fmla="*/ 301127 w 1555214"/>
              <a:gd name="connsiteY0" fmla="*/ 196468 h 980501"/>
              <a:gd name="connsiteX1" fmla="*/ 752819 w 1555214"/>
              <a:gd name="connsiteY1" fmla="*/ 20198 h 980501"/>
              <a:gd name="connsiteX2" fmla="*/ 1094342 w 1555214"/>
              <a:gd name="connsiteY2" fmla="*/ 75282 h 980501"/>
              <a:gd name="connsiteX3" fmla="*/ 1314679 w 1555214"/>
              <a:gd name="connsiteY3" fmla="*/ 229518 h 980501"/>
              <a:gd name="connsiteX4" fmla="*/ 1490949 w 1555214"/>
              <a:gd name="connsiteY4" fmla="*/ 449855 h 980501"/>
              <a:gd name="connsiteX5" fmla="*/ 1546033 w 1555214"/>
              <a:gd name="connsiteY5" fmla="*/ 615108 h 980501"/>
              <a:gd name="connsiteX6" fmla="*/ 1435865 w 1555214"/>
              <a:gd name="connsiteY6" fmla="*/ 769345 h 980501"/>
              <a:gd name="connsiteX7" fmla="*/ 1138409 w 1555214"/>
              <a:gd name="connsiteY7" fmla="*/ 879513 h 980501"/>
              <a:gd name="connsiteX8" fmla="*/ 367229 w 1555214"/>
              <a:gd name="connsiteY8" fmla="*/ 978665 h 980501"/>
              <a:gd name="connsiteX9" fmla="*/ 312144 w 1555214"/>
              <a:gd name="connsiteY9" fmla="*/ 890530 h 980501"/>
              <a:gd name="connsiteX10" fmla="*/ 179942 w 1555214"/>
              <a:gd name="connsiteY10" fmla="*/ 791378 h 980501"/>
              <a:gd name="connsiteX11" fmla="*/ 25706 w 1555214"/>
              <a:gd name="connsiteY11" fmla="*/ 670193 h 980501"/>
              <a:gd name="connsiteX12" fmla="*/ 25706 w 1555214"/>
              <a:gd name="connsiteY12" fmla="*/ 537990 h 980501"/>
              <a:gd name="connsiteX13" fmla="*/ 58756 w 1555214"/>
              <a:gd name="connsiteY13" fmla="*/ 405788 h 980501"/>
              <a:gd name="connsiteX14" fmla="*/ 301127 w 1555214"/>
              <a:gd name="connsiteY14" fmla="*/ 196468 h 980501"/>
              <a:gd name="connsiteX0" fmla="*/ 301127 w 1555214"/>
              <a:gd name="connsiteY0" fmla="*/ 196468 h 993398"/>
              <a:gd name="connsiteX1" fmla="*/ 752819 w 1555214"/>
              <a:gd name="connsiteY1" fmla="*/ 20198 h 993398"/>
              <a:gd name="connsiteX2" fmla="*/ 1094342 w 1555214"/>
              <a:gd name="connsiteY2" fmla="*/ 75282 h 993398"/>
              <a:gd name="connsiteX3" fmla="*/ 1314679 w 1555214"/>
              <a:gd name="connsiteY3" fmla="*/ 229518 h 993398"/>
              <a:gd name="connsiteX4" fmla="*/ 1490949 w 1555214"/>
              <a:gd name="connsiteY4" fmla="*/ 449855 h 993398"/>
              <a:gd name="connsiteX5" fmla="*/ 1546033 w 1555214"/>
              <a:gd name="connsiteY5" fmla="*/ 615108 h 993398"/>
              <a:gd name="connsiteX6" fmla="*/ 1435865 w 1555214"/>
              <a:gd name="connsiteY6" fmla="*/ 769345 h 993398"/>
              <a:gd name="connsiteX7" fmla="*/ 1138409 w 1555214"/>
              <a:gd name="connsiteY7" fmla="*/ 879513 h 993398"/>
              <a:gd name="connsiteX8" fmla="*/ 585131 w 1555214"/>
              <a:gd name="connsiteY8" fmla="*/ 991562 h 993398"/>
              <a:gd name="connsiteX9" fmla="*/ 312144 w 1555214"/>
              <a:gd name="connsiteY9" fmla="*/ 890530 h 993398"/>
              <a:gd name="connsiteX10" fmla="*/ 179942 w 1555214"/>
              <a:gd name="connsiteY10" fmla="*/ 791378 h 993398"/>
              <a:gd name="connsiteX11" fmla="*/ 25706 w 1555214"/>
              <a:gd name="connsiteY11" fmla="*/ 670193 h 993398"/>
              <a:gd name="connsiteX12" fmla="*/ 25706 w 1555214"/>
              <a:gd name="connsiteY12" fmla="*/ 537990 h 993398"/>
              <a:gd name="connsiteX13" fmla="*/ 58756 w 1555214"/>
              <a:gd name="connsiteY13" fmla="*/ 405788 h 993398"/>
              <a:gd name="connsiteX14" fmla="*/ 301127 w 1555214"/>
              <a:gd name="connsiteY14" fmla="*/ 196468 h 9933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555214" h="993398">
                <a:moveTo>
                  <a:pt x="301127" y="196468"/>
                </a:moveTo>
                <a:cubicBezTo>
                  <a:pt x="416804" y="132203"/>
                  <a:pt x="620617" y="40396"/>
                  <a:pt x="752819" y="20198"/>
                </a:cubicBezTo>
                <a:cubicBezTo>
                  <a:pt x="885021" y="0"/>
                  <a:pt x="1000699" y="40395"/>
                  <a:pt x="1094342" y="75282"/>
                </a:cubicBezTo>
                <a:cubicBezTo>
                  <a:pt x="1187985" y="110169"/>
                  <a:pt x="1248578" y="167089"/>
                  <a:pt x="1314679" y="229518"/>
                </a:cubicBezTo>
                <a:cubicBezTo>
                  <a:pt x="1380780" y="291947"/>
                  <a:pt x="1452390" y="385590"/>
                  <a:pt x="1490949" y="449855"/>
                </a:cubicBezTo>
                <a:cubicBezTo>
                  <a:pt x="1529508" y="514120"/>
                  <a:pt x="1555214" y="561860"/>
                  <a:pt x="1546033" y="615108"/>
                </a:cubicBezTo>
                <a:cubicBezTo>
                  <a:pt x="1536852" y="668356"/>
                  <a:pt x="1503802" y="725278"/>
                  <a:pt x="1435865" y="769345"/>
                </a:cubicBezTo>
                <a:cubicBezTo>
                  <a:pt x="1367928" y="813412"/>
                  <a:pt x="1280198" y="842477"/>
                  <a:pt x="1138409" y="879513"/>
                </a:cubicBezTo>
                <a:cubicBezTo>
                  <a:pt x="996620" y="916549"/>
                  <a:pt x="722842" y="989726"/>
                  <a:pt x="585131" y="991562"/>
                </a:cubicBezTo>
                <a:cubicBezTo>
                  <a:pt x="447420" y="993398"/>
                  <a:pt x="379676" y="923894"/>
                  <a:pt x="312144" y="890530"/>
                </a:cubicBezTo>
                <a:cubicBezTo>
                  <a:pt x="244613" y="857166"/>
                  <a:pt x="227682" y="828101"/>
                  <a:pt x="179942" y="791378"/>
                </a:cubicBezTo>
                <a:cubicBezTo>
                  <a:pt x="132202" y="754655"/>
                  <a:pt x="51412" y="712424"/>
                  <a:pt x="25706" y="670193"/>
                </a:cubicBezTo>
                <a:cubicBezTo>
                  <a:pt x="0" y="627962"/>
                  <a:pt x="20198" y="582057"/>
                  <a:pt x="25706" y="537990"/>
                </a:cubicBezTo>
                <a:cubicBezTo>
                  <a:pt x="31214" y="493923"/>
                  <a:pt x="11016" y="464545"/>
                  <a:pt x="58756" y="405788"/>
                </a:cubicBezTo>
                <a:cubicBezTo>
                  <a:pt x="106496" y="347032"/>
                  <a:pt x="185450" y="260733"/>
                  <a:pt x="301127" y="196468"/>
                </a:cubicBezTo>
                <a:close/>
              </a:path>
            </a:pathLst>
          </a:custGeom>
          <a:noFill/>
          <a:ln w="28575">
            <a:solidFill>
              <a:srgbClr val="C0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Полилиния 42"/>
          <p:cNvSpPr/>
          <p:nvPr/>
        </p:nvSpPr>
        <p:spPr>
          <a:xfrm>
            <a:off x="285720" y="4929198"/>
            <a:ext cx="1555214" cy="993398"/>
          </a:xfrm>
          <a:custGeom>
            <a:avLst/>
            <a:gdLst>
              <a:gd name="connsiteX0" fmla="*/ 301127 w 1555214"/>
              <a:gd name="connsiteY0" fmla="*/ 196468 h 980501"/>
              <a:gd name="connsiteX1" fmla="*/ 752819 w 1555214"/>
              <a:gd name="connsiteY1" fmla="*/ 20198 h 980501"/>
              <a:gd name="connsiteX2" fmla="*/ 1094342 w 1555214"/>
              <a:gd name="connsiteY2" fmla="*/ 75282 h 980501"/>
              <a:gd name="connsiteX3" fmla="*/ 1314679 w 1555214"/>
              <a:gd name="connsiteY3" fmla="*/ 229518 h 980501"/>
              <a:gd name="connsiteX4" fmla="*/ 1490949 w 1555214"/>
              <a:gd name="connsiteY4" fmla="*/ 449855 h 980501"/>
              <a:gd name="connsiteX5" fmla="*/ 1546033 w 1555214"/>
              <a:gd name="connsiteY5" fmla="*/ 615108 h 980501"/>
              <a:gd name="connsiteX6" fmla="*/ 1435865 w 1555214"/>
              <a:gd name="connsiteY6" fmla="*/ 769345 h 980501"/>
              <a:gd name="connsiteX7" fmla="*/ 1138409 w 1555214"/>
              <a:gd name="connsiteY7" fmla="*/ 879513 h 980501"/>
              <a:gd name="connsiteX8" fmla="*/ 367229 w 1555214"/>
              <a:gd name="connsiteY8" fmla="*/ 978665 h 980501"/>
              <a:gd name="connsiteX9" fmla="*/ 312144 w 1555214"/>
              <a:gd name="connsiteY9" fmla="*/ 890530 h 980501"/>
              <a:gd name="connsiteX10" fmla="*/ 179942 w 1555214"/>
              <a:gd name="connsiteY10" fmla="*/ 791378 h 980501"/>
              <a:gd name="connsiteX11" fmla="*/ 25706 w 1555214"/>
              <a:gd name="connsiteY11" fmla="*/ 670193 h 980501"/>
              <a:gd name="connsiteX12" fmla="*/ 25706 w 1555214"/>
              <a:gd name="connsiteY12" fmla="*/ 537990 h 980501"/>
              <a:gd name="connsiteX13" fmla="*/ 58756 w 1555214"/>
              <a:gd name="connsiteY13" fmla="*/ 405788 h 980501"/>
              <a:gd name="connsiteX14" fmla="*/ 301127 w 1555214"/>
              <a:gd name="connsiteY14" fmla="*/ 196468 h 980501"/>
              <a:gd name="connsiteX0" fmla="*/ 301127 w 1555214"/>
              <a:gd name="connsiteY0" fmla="*/ 196468 h 993398"/>
              <a:gd name="connsiteX1" fmla="*/ 752819 w 1555214"/>
              <a:gd name="connsiteY1" fmla="*/ 20198 h 993398"/>
              <a:gd name="connsiteX2" fmla="*/ 1094342 w 1555214"/>
              <a:gd name="connsiteY2" fmla="*/ 75282 h 993398"/>
              <a:gd name="connsiteX3" fmla="*/ 1314679 w 1555214"/>
              <a:gd name="connsiteY3" fmla="*/ 229518 h 993398"/>
              <a:gd name="connsiteX4" fmla="*/ 1490949 w 1555214"/>
              <a:gd name="connsiteY4" fmla="*/ 449855 h 993398"/>
              <a:gd name="connsiteX5" fmla="*/ 1546033 w 1555214"/>
              <a:gd name="connsiteY5" fmla="*/ 615108 h 993398"/>
              <a:gd name="connsiteX6" fmla="*/ 1435865 w 1555214"/>
              <a:gd name="connsiteY6" fmla="*/ 769345 h 993398"/>
              <a:gd name="connsiteX7" fmla="*/ 1138409 w 1555214"/>
              <a:gd name="connsiteY7" fmla="*/ 879513 h 993398"/>
              <a:gd name="connsiteX8" fmla="*/ 585131 w 1555214"/>
              <a:gd name="connsiteY8" fmla="*/ 991562 h 993398"/>
              <a:gd name="connsiteX9" fmla="*/ 312144 w 1555214"/>
              <a:gd name="connsiteY9" fmla="*/ 890530 h 993398"/>
              <a:gd name="connsiteX10" fmla="*/ 179942 w 1555214"/>
              <a:gd name="connsiteY10" fmla="*/ 791378 h 993398"/>
              <a:gd name="connsiteX11" fmla="*/ 25706 w 1555214"/>
              <a:gd name="connsiteY11" fmla="*/ 670193 h 993398"/>
              <a:gd name="connsiteX12" fmla="*/ 25706 w 1555214"/>
              <a:gd name="connsiteY12" fmla="*/ 537990 h 993398"/>
              <a:gd name="connsiteX13" fmla="*/ 58756 w 1555214"/>
              <a:gd name="connsiteY13" fmla="*/ 405788 h 993398"/>
              <a:gd name="connsiteX14" fmla="*/ 301127 w 1555214"/>
              <a:gd name="connsiteY14" fmla="*/ 196468 h 9933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555214" h="993398">
                <a:moveTo>
                  <a:pt x="301127" y="196468"/>
                </a:moveTo>
                <a:cubicBezTo>
                  <a:pt x="416804" y="132203"/>
                  <a:pt x="620617" y="40396"/>
                  <a:pt x="752819" y="20198"/>
                </a:cubicBezTo>
                <a:cubicBezTo>
                  <a:pt x="885021" y="0"/>
                  <a:pt x="1000699" y="40395"/>
                  <a:pt x="1094342" y="75282"/>
                </a:cubicBezTo>
                <a:cubicBezTo>
                  <a:pt x="1187985" y="110169"/>
                  <a:pt x="1248578" y="167089"/>
                  <a:pt x="1314679" y="229518"/>
                </a:cubicBezTo>
                <a:cubicBezTo>
                  <a:pt x="1380780" y="291947"/>
                  <a:pt x="1452390" y="385590"/>
                  <a:pt x="1490949" y="449855"/>
                </a:cubicBezTo>
                <a:cubicBezTo>
                  <a:pt x="1529508" y="514120"/>
                  <a:pt x="1555214" y="561860"/>
                  <a:pt x="1546033" y="615108"/>
                </a:cubicBezTo>
                <a:cubicBezTo>
                  <a:pt x="1536852" y="668356"/>
                  <a:pt x="1503802" y="725278"/>
                  <a:pt x="1435865" y="769345"/>
                </a:cubicBezTo>
                <a:cubicBezTo>
                  <a:pt x="1367928" y="813412"/>
                  <a:pt x="1280198" y="842477"/>
                  <a:pt x="1138409" y="879513"/>
                </a:cubicBezTo>
                <a:cubicBezTo>
                  <a:pt x="996620" y="916549"/>
                  <a:pt x="722842" y="989726"/>
                  <a:pt x="585131" y="991562"/>
                </a:cubicBezTo>
                <a:cubicBezTo>
                  <a:pt x="447420" y="993398"/>
                  <a:pt x="379676" y="923894"/>
                  <a:pt x="312144" y="890530"/>
                </a:cubicBezTo>
                <a:cubicBezTo>
                  <a:pt x="244613" y="857166"/>
                  <a:pt x="227682" y="828101"/>
                  <a:pt x="179942" y="791378"/>
                </a:cubicBezTo>
                <a:cubicBezTo>
                  <a:pt x="132202" y="754655"/>
                  <a:pt x="51412" y="712424"/>
                  <a:pt x="25706" y="670193"/>
                </a:cubicBezTo>
                <a:cubicBezTo>
                  <a:pt x="0" y="627962"/>
                  <a:pt x="20198" y="582057"/>
                  <a:pt x="25706" y="537990"/>
                </a:cubicBezTo>
                <a:cubicBezTo>
                  <a:pt x="31214" y="493923"/>
                  <a:pt x="11016" y="464545"/>
                  <a:pt x="58756" y="405788"/>
                </a:cubicBezTo>
                <a:cubicBezTo>
                  <a:pt x="106496" y="347032"/>
                  <a:pt x="185450" y="260733"/>
                  <a:pt x="301127" y="196468"/>
                </a:cubicBezTo>
                <a:close/>
              </a:path>
            </a:pathLst>
          </a:custGeom>
          <a:noFill/>
          <a:ln w="28575">
            <a:solidFill>
              <a:srgbClr val="C0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олилиния 43"/>
          <p:cNvSpPr/>
          <p:nvPr/>
        </p:nvSpPr>
        <p:spPr>
          <a:xfrm>
            <a:off x="7286644" y="2714620"/>
            <a:ext cx="1555214" cy="993398"/>
          </a:xfrm>
          <a:custGeom>
            <a:avLst/>
            <a:gdLst>
              <a:gd name="connsiteX0" fmla="*/ 301127 w 1555214"/>
              <a:gd name="connsiteY0" fmla="*/ 196468 h 980501"/>
              <a:gd name="connsiteX1" fmla="*/ 752819 w 1555214"/>
              <a:gd name="connsiteY1" fmla="*/ 20198 h 980501"/>
              <a:gd name="connsiteX2" fmla="*/ 1094342 w 1555214"/>
              <a:gd name="connsiteY2" fmla="*/ 75282 h 980501"/>
              <a:gd name="connsiteX3" fmla="*/ 1314679 w 1555214"/>
              <a:gd name="connsiteY3" fmla="*/ 229518 h 980501"/>
              <a:gd name="connsiteX4" fmla="*/ 1490949 w 1555214"/>
              <a:gd name="connsiteY4" fmla="*/ 449855 h 980501"/>
              <a:gd name="connsiteX5" fmla="*/ 1546033 w 1555214"/>
              <a:gd name="connsiteY5" fmla="*/ 615108 h 980501"/>
              <a:gd name="connsiteX6" fmla="*/ 1435865 w 1555214"/>
              <a:gd name="connsiteY6" fmla="*/ 769345 h 980501"/>
              <a:gd name="connsiteX7" fmla="*/ 1138409 w 1555214"/>
              <a:gd name="connsiteY7" fmla="*/ 879513 h 980501"/>
              <a:gd name="connsiteX8" fmla="*/ 367229 w 1555214"/>
              <a:gd name="connsiteY8" fmla="*/ 978665 h 980501"/>
              <a:gd name="connsiteX9" fmla="*/ 312144 w 1555214"/>
              <a:gd name="connsiteY9" fmla="*/ 890530 h 980501"/>
              <a:gd name="connsiteX10" fmla="*/ 179942 w 1555214"/>
              <a:gd name="connsiteY10" fmla="*/ 791378 h 980501"/>
              <a:gd name="connsiteX11" fmla="*/ 25706 w 1555214"/>
              <a:gd name="connsiteY11" fmla="*/ 670193 h 980501"/>
              <a:gd name="connsiteX12" fmla="*/ 25706 w 1555214"/>
              <a:gd name="connsiteY12" fmla="*/ 537990 h 980501"/>
              <a:gd name="connsiteX13" fmla="*/ 58756 w 1555214"/>
              <a:gd name="connsiteY13" fmla="*/ 405788 h 980501"/>
              <a:gd name="connsiteX14" fmla="*/ 301127 w 1555214"/>
              <a:gd name="connsiteY14" fmla="*/ 196468 h 980501"/>
              <a:gd name="connsiteX0" fmla="*/ 301127 w 1555214"/>
              <a:gd name="connsiteY0" fmla="*/ 196468 h 993398"/>
              <a:gd name="connsiteX1" fmla="*/ 752819 w 1555214"/>
              <a:gd name="connsiteY1" fmla="*/ 20198 h 993398"/>
              <a:gd name="connsiteX2" fmla="*/ 1094342 w 1555214"/>
              <a:gd name="connsiteY2" fmla="*/ 75282 h 993398"/>
              <a:gd name="connsiteX3" fmla="*/ 1314679 w 1555214"/>
              <a:gd name="connsiteY3" fmla="*/ 229518 h 993398"/>
              <a:gd name="connsiteX4" fmla="*/ 1490949 w 1555214"/>
              <a:gd name="connsiteY4" fmla="*/ 449855 h 993398"/>
              <a:gd name="connsiteX5" fmla="*/ 1546033 w 1555214"/>
              <a:gd name="connsiteY5" fmla="*/ 615108 h 993398"/>
              <a:gd name="connsiteX6" fmla="*/ 1435865 w 1555214"/>
              <a:gd name="connsiteY6" fmla="*/ 769345 h 993398"/>
              <a:gd name="connsiteX7" fmla="*/ 1138409 w 1555214"/>
              <a:gd name="connsiteY7" fmla="*/ 879513 h 993398"/>
              <a:gd name="connsiteX8" fmla="*/ 585131 w 1555214"/>
              <a:gd name="connsiteY8" fmla="*/ 991562 h 993398"/>
              <a:gd name="connsiteX9" fmla="*/ 312144 w 1555214"/>
              <a:gd name="connsiteY9" fmla="*/ 890530 h 993398"/>
              <a:gd name="connsiteX10" fmla="*/ 179942 w 1555214"/>
              <a:gd name="connsiteY10" fmla="*/ 791378 h 993398"/>
              <a:gd name="connsiteX11" fmla="*/ 25706 w 1555214"/>
              <a:gd name="connsiteY11" fmla="*/ 670193 h 993398"/>
              <a:gd name="connsiteX12" fmla="*/ 25706 w 1555214"/>
              <a:gd name="connsiteY12" fmla="*/ 537990 h 993398"/>
              <a:gd name="connsiteX13" fmla="*/ 58756 w 1555214"/>
              <a:gd name="connsiteY13" fmla="*/ 405788 h 993398"/>
              <a:gd name="connsiteX14" fmla="*/ 301127 w 1555214"/>
              <a:gd name="connsiteY14" fmla="*/ 196468 h 9933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555214" h="993398">
                <a:moveTo>
                  <a:pt x="301127" y="196468"/>
                </a:moveTo>
                <a:cubicBezTo>
                  <a:pt x="416804" y="132203"/>
                  <a:pt x="620617" y="40396"/>
                  <a:pt x="752819" y="20198"/>
                </a:cubicBezTo>
                <a:cubicBezTo>
                  <a:pt x="885021" y="0"/>
                  <a:pt x="1000699" y="40395"/>
                  <a:pt x="1094342" y="75282"/>
                </a:cubicBezTo>
                <a:cubicBezTo>
                  <a:pt x="1187985" y="110169"/>
                  <a:pt x="1248578" y="167089"/>
                  <a:pt x="1314679" y="229518"/>
                </a:cubicBezTo>
                <a:cubicBezTo>
                  <a:pt x="1380780" y="291947"/>
                  <a:pt x="1452390" y="385590"/>
                  <a:pt x="1490949" y="449855"/>
                </a:cubicBezTo>
                <a:cubicBezTo>
                  <a:pt x="1529508" y="514120"/>
                  <a:pt x="1555214" y="561860"/>
                  <a:pt x="1546033" y="615108"/>
                </a:cubicBezTo>
                <a:cubicBezTo>
                  <a:pt x="1536852" y="668356"/>
                  <a:pt x="1503802" y="725278"/>
                  <a:pt x="1435865" y="769345"/>
                </a:cubicBezTo>
                <a:cubicBezTo>
                  <a:pt x="1367928" y="813412"/>
                  <a:pt x="1280198" y="842477"/>
                  <a:pt x="1138409" y="879513"/>
                </a:cubicBezTo>
                <a:cubicBezTo>
                  <a:pt x="996620" y="916549"/>
                  <a:pt x="722842" y="989726"/>
                  <a:pt x="585131" y="991562"/>
                </a:cubicBezTo>
                <a:cubicBezTo>
                  <a:pt x="447420" y="993398"/>
                  <a:pt x="379676" y="923894"/>
                  <a:pt x="312144" y="890530"/>
                </a:cubicBezTo>
                <a:cubicBezTo>
                  <a:pt x="244613" y="857166"/>
                  <a:pt x="227682" y="828101"/>
                  <a:pt x="179942" y="791378"/>
                </a:cubicBezTo>
                <a:cubicBezTo>
                  <a:pt x="132202" y="754655"/>
                  <a:pt x="51412" y="712424"/>
                  <a:pt x="25706" y="670193"/>
                </a:cubicBezTo>
                <a:cubicBezTo>
                  <a:pt x="0" y="627962"/>
                  <a:pt x="20198" y="582057"/>
                  <a:pt x="25706" y="537990"/>
                </a:cubicBezTo>
                <a:cubicBezTo>
                  <a:pt x="31214" y="493923"/>
                  <a:pt x="11016" y="464545"/>
                  <a:pt x="58756" y="405788"/>
                </a:cubicBezTo>
                <a:cubicBezTo>
                  <a:pt x="106496" y="347032"/>
                  <a:pt x="185450" y="260733"/>
                  <a:pt x="301127" y="196468"/>
                </a:cubicBezTo>
                <a:close/>
              </a:path>
            </a:pathLst>
          </a:custGeom>
          <a:noFill/>
          <a:ln w="28575">
            <a:solidFill>
              <a:srgbClr val="C0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Штриховая стрелка вправо 44"/>
          <p:cNvSpPr/>
          <p:nvPr/>
        </p:nvSpPr>
        <p:spPr>
          <a:xfrm rot="1961965">
            <a:off x="1905292" y="1837296"/>
            <a:ext cx="928694" cy="714380"/>
          </a:xfrm>
          <a:prstGeom prst="stripedRightArrow">
            <a:avLst>
              <a:gd name="adj1" fmla="val 69627"/>
              <a:gd name="adj2" fmla="val 65424"/>
            </a:avLst>
          </a:prstGeom>
          <a:solidFill>
            <a:srgbClr val="FF000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Штриховая стрелка вправо 45"/>
          <p:cNvSpPr/>
          <p:nvPr/>
        </p:nvSpPr>
        <p:spPr>
          <a:xfrm rot="1961965">
            <a:off x="7048828" y="1980172"/>
            <a:ext cx="928694" cy="714380"/>
          </a:xfrm>
          <a:prstGeom prst="stripedRightArrow">
            <a:avLst>
              <a:gd name="adj1" fmla="val 69627"/>
              <a:gd name="adj2" fmla="val 65424"/>
            </a:avLst>
          </a:prstGeom>
          <a:solidFill>
            <a:srgbClr val="FF000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Штриховая стрелка вправо 46"/>
          <p:cNvSpPr/>
          <p:nvPr/>
        </p:nvSpPr>
        <p:spPr>
          <a:xfrm rot="1961965">
            <a:off x="-23534" y="4194750"/>
            <a:ext cx="928694" cy="714380"/>
          </a:xfrm>
          <a:prstGeom prst="stripedRightArrow">
            <a:avLst>
              <a:gd name="adj1" fmla="val 69627"/>
              <a:gd name="adj2" fmla="val 65424"/>
            </a:avLst>
          </a:prstGeom>
          <a:solidFill>
            <a:srgbClr val="FF000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Штриховая стрелка вправо 47"/>
          <p:cNvSpPr/>
          <p:nvPr/>
        </p:nvSpPr>
        <p:spPr>
          <a:xfrm rot="1961965">
            <a:off x="1976729" y="4266188"/>
            <a:ext cx="928694" cy="714380"/>
          </a:xfrm>
          <a:prstGeom prst="stripedRightArrow">
            <a:avLst>
              <a:gd name="adj1" fmla="val 69627"/>
              <a:gd name="adj2" fmla="val 65424"/>
            </a:avLst>
          </a:prstGeom>
          <a:solidFill>
            <a:srgbClr val="FF000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Штриховая стрелка вправо 48"/>
          <p:cNvSpPr/>
          <p:nvPr/>
        </p:nvSpPr>
        <p:spPr>
          <a:xfrm rot="1961965">
            <a:off x="4977126" y="4266188"/>
            <a:ext cx="928694" cy="714380"/>
          </a:xfrm>
          <a:prstGeom prst="stripedRightArrow">
            <a:avLst>
              <a:gd name="adj1" fmla="val 69627"/>
              <a:gd name="adj2" fmla="val 65424"/>
            </a:avLst>
          </a:prstGeom>
          <a:solidFill>
            <a:srgbClr val="FF000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500"/>
                            </p:stCondLst>
                            <p:childTnLst>
                              <p:par>
                                <p:cTn id="7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7" grpId="1" animBg="1"/>
      <p:bldP spid="38" grpId="0" animBg="1"/>
      <p:bldP spid="38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511</TotalTime>
  <Words>310</Words>
  <Application>Microsoft Office PowerPoint</Application>
  <PresentationFormat>Экран (4:3)</PresentationFormat>
  <Paragraphs>154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Кислоты</vt:lpstr>
      <vt:lpstr>Распределите кислоты </vt:lpstr>
      <vt:lpstr>Установите соответствие</vt:lpstr>
      <vt:lpstr>Вставьте пропущенные слова</vt:lpstr>
      <vt:lpstr>Тестовые задания</vt:lpstr>
      <vt:lpstr>Кислоты </vt:lpstr>
      <vt:lpstr>Оксиды </vt:lpstr>
      <vt:lpstr>Слайд 8</vt:lpstr>
      <vt:lpstr>Бескислородные кислоты </vt:lpstr>
      <vt:lpstr>Найди индексы</vt:lpstr>
      <vt:lpstr>Найди кислоту</vt:lpstr>
      <vt:lpstr>Укажи лишний столбик</vt:lpstr>
      <vt:lpstr>Собери картинку</vt:lpstr>
      <vt:lpstr>Отгадай класс веществ</vt:lpstr>
      <vt:lpstr>Ссылки: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Контроль по теме "Кислоты".</dc:title>
  <dc:creator>Политова Светлана Викторовна.</dc:creator>
  <cp:keywords>кислоты, классификация, кислотные оксиды, валентность, кислотный остаток.</cp:keywords>
  <cp:lastModifiedBy>Admin</cp:lastModifiedBy>
  <cp:revision>57</cp:revision>
  <dcterms:created xsi:type="dcterms:W3CDTF">2013-02-16T18:27:06Z</dcterms:created>
  <dcterms:modified xsi:type="dcterms:W3CDTF">2014-03-24T19:12:23Z</dcterms:modified>
  <cp:category>Презентация к уроку.</cp:category>
</cp:coreProperties>
</file>