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3" r:id="rId5"/>
    <p:sldId id="264" r:id="rId6"/>
    <p:sldId id="268" r:id="rId7"/>
    <p:sldId id="269" r:id="rId8"/>
    <p:sldId id="265" r:id="rId9"/>
    <p:sldId id="266" r:id="rId10"/>
    <p:sldId id="267" r:id="rId11"/>
    <p:sldId id="270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"/>
            <a:lum/>
          </a:blip>
          <a:srcRect/>
          <a:tile tx="-190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7778-8508-4CAD-BBBE-9D9B47D1EFEE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31FF-EB83-44D8-B0DD-9D18C8D46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oki.tvnet.lv/upload/articles/11/116220/images/_origin_Fruity-wallpapers-13.jpg" TargetMode="External"/><Relationship Id="rId2" Type="http://schemas.openxmlformats.org/officeDocument/2006/relationships/hyperlink" Target="http://upload.wikimedia.org/wikipedia/commons/thumb/a/af/Carbon-dioxide-3D-vdW.svg/800px-Carbon-dioxide-3D-vdW.svg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eovesti.ru/pictures/6348849371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2kirov.ru/suhoj-l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Углекислый газ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Политова Светлана Викторовна, учитель химии высшей квалификационной категории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6328" y="3244334"/>
            <a:ext cx="1631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Урок 35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dist="114300" dir="24000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ГБОУ Школа № 1352 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Свойства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00232" y="1071546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Взаимодействие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водой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85852" y="2000240"/>
            <a:ext cx="6286576" cy="757229"/>
            <a:chOff x="1357258" y="2857496"/>
            <a:chExt cx="6286576" cy="757229"/>
          </a:xfrm>
        </p:grpSpPr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1357258" y="2857496"/>
              <a:ext cx="6286576" cy="75722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</a:t>
              </a:r>
              <a:r>
                <a:rPr kumimoji="0" lang="en-US" sz="4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+ H</a:t>
              </a:r>
              <a:r>
                <a:rPr kumimoji="0" lang="ru-RU" sz="4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lang="en-US" sz="4400" noProof="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H</a:t>
              </a:r>
              <a:r>
                <a:rPr kumimoji="0" lang="en-US" sz="4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</a:t>
              </a:r>
              <a:r>
                <a:rPr kumimoji="0" lang="en-US" sz="4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 </a:t>
              </a: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321967" y="3092440"/>
              <a:ext cx="857256" cy="287340"/>
              <a:chOff x="4321967" y="3214686"/>
              <a:chExt cx="857256" cy="287340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rot="5400000" flipH="1" flipV="1">
                <a:off x="4749801" y="2786852"/>
                <a:ext cx="1588" cy="857256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rot="16200000" flipV="1">
                <a:off x="4749801" y="3072604"/>
                <a:ext cx="1588" cy="857256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>
          <a:xfrm>
            <a:off x="1214414" y="2928934"/>
            <a:ext cx="6286576" cy="757229"/>
            <a:chOff x="1214414" y="2928934"/>
            <a:chExt cx="6286576" cy="757229"/>
          </a:xfrm>
        </p:grpSpPr>
        <p:sp>
          <p:nvSpPr>
            <p:cNvPr id="16" name="Содержимое 2"/>
            <p:cNvSpPr txBox="1">
              <a:spLocks/>
            </p:cNvSpPr>
            <p:nvPr/>
          </p:nvSpPr>
          <p:spPr>
            <a:xfrm flipH="1">
              <a:off x="1214414" y="2928934"/>
              <a:ext cx="6286576" cy="75722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CO</a:t>
              </a:r>
              <a:r>
                <a:rPr lang="en-US" sz="44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4400" baseline="-25000" dirty="0" smtClean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4400" baseline="-25000" dirty="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С</a:t>
              </a:r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4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+H</a:t>
              </a:r>
              <a:r>
                <a:rPr lang="en-US" sz="4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                       </a:t>
              </a:r>
              <a:endParaRPr kumimoji="0" lang="ru-RU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" name="Группа 11"/>
            <p:cNvGrpSpPr/>
            <p:nvPr/>
          </p:nvGrpSpPr>
          <p:grpSpPr>
            <a:xfrm flipH="1">
              <a:off x="3500430" y="3163878"/>
              <a:ext cx="857256" cy="287340"/>
              <a:chOff x="4321967" y="3214686"/>
              <a:chExt cx="857256" cy="287340"/>
            </a:xfrm>
          </p:grpSpPr>
          <p:cxnSp>
            <p:nvCxnSpPr>
              <p:cNvPr id="18" name="Прямая со стрелкой 17"/>
              <p:cNvCxnSpPr/>
              <p:nvPr/>
            </p:nvCxnSpPr>
            <p:spPr>
              <a:xfrm rot="5400000" flipH="1" flipV="1">
                <a:off x="4749801" y="2786852"/>
                <a:ext cx="1588" cy="857256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 rot="16200000" flipV="1">
                <a:off x="4749801" y="3072604"/>
                <a:ext cx="1588" cy="857256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582" name="Picture 6" descr="http://dsmy2muqb7t4m.cloudfront.net/articles/article_awkward_coreldraw/The_aerated_drink_by_Gruber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арниковый эффект, Эколог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928802"/>
            <a:ext cx="3512246" cy="426243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ial" pitchFamily="34" charset="0"/>
                <a:ea typeface="+mj-ea"/>
                <a:cs typeface="Arial" pitchFamily="34" charset="0"/>
              </a:rPr>
              <a:t>Парниковый эффект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71934" y="1357298"/>
            <a:ext cx="4716000" cy="5143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Автомобили, тепловые станции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(сжигание угля, газа). Углекислый газ способен поглощать отраженную от поверхности земли теплоту. Это приводит к парниковому эффекту, т.е повышению среднегодовой температуры на планете.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datas/ekologija/Zemlja-i-ljudi/0016-016-Zemlja-i-lju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99783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В Италии, около Неаполя, находится «Собачья пещера». Взрослые люди могут находится в ней сколько угодно, а коты, собаки и другие маленькие  животные задыхаются там и умирают.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    Никакого чуда здесь нет. С вулканической почвы этой местности выделяется углекислый газ. Так как это тяжелый газ, он накапливается на дне пещеры слоем 80-100см. Поэтому животные здесь гибнут.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«Собачья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пещера»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00174"/>
          <a:ext cx="8286810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/>
                <a:gridCol w="2762270"/>
                <a:gridCol w="2762270"/>
              </a:tblGrid>
              <a:tr h="58936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Молекула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CO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2</a:t>
                      </a:r>
                      <a:endParaRPr lang="ru-RU" sz="24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Сухой лед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Углекислый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 газ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64"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Углекислый газ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757229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Номенклатура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07257" y="3143248"/>
            <a:ext cx="41148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Углекислый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газ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07257" y="4071942"/>
            <a:ext cx="41148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Оксид углерода (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IV)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07257" y="5000636"/>
            <a:ext cx="41148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Диоксид углерода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857364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Бесцветный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2786058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запаха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3714752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Кисловатый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вкус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4643446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Тяжелее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или легче воздуха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000100" y="5572140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поддерживает горения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857364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большой концентрации человек и животные задыхаются.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071546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Сухой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лед (-78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°)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1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  <a:hlinkClick r:id="rId2" tooltip="Сухой лед"/>
              </a:rPr>
              <a:t>Сухой лед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– современный материал, применяемый в самых разных сферах деятельности человека, и в последние годы его популярность только растет. Материал обладает всеми полезными свойствами натурального льда, при этом лишен многих его недостатков.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spoki.tvnet.lv/upload/articles/11/116220/images/_origin_Fruity-wallpapers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58"/>
            <a:ext cx="4357718" cy="302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ial" pitchFamily="34" charset="0"/>
                <a:ea typeface="+mj-ea"/>
                <a:cs typeface="Arial" pitchFamily="34" charset="0"/>
              </a:rPr>
              <a:t>Лабораторный способ получения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143116"/>
            <a:ext cx="8358246" cy="7572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4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+2HCl =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CaCl</a:t>
            </a:r>
            <a:r>
              <a:rPr lang="en-US" sz="4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+H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O+CO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ru-RU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28662" y="3429000"/>
            <a:ext cx="7286676" cy="1428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Действие соляной кислоты на мел, мрамор, известняк, ракушечник.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ial" pitchFamily="34" charset="0"/>
                <a:ea typeface="+mj-ea"/>
                <a:cs typeface="Arial" pitchFamily="34" charset="0"/>
              </a:rPr>
              <a:t>Промышленный способ получения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143116"/>
            <a:ext cx="8358246" cy="7572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4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CaO+CO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ru-RU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28662" y="3429000"/>
            <a:ext cx="7286676" cy="1428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Прокаливание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известняка.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Свойства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857364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Взаимодействие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со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щелочами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2786058"/>
            <a:ext cx="7786742" cy="7572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NaOH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Na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 H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Свойства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857364"/>
            <a:ext cx="4716000" cy="757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Взаимодействие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оксидами активных металлов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2786058"/>
            <a:ext cx="7786742" cy="7572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 Na</a:t>
            </a:r>
            <a:r>
              <a:rPr kumimoji="0" lang="ru-RU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4400" noProof="0" dirty="0" smtClean="0"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Na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181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Углекислый газ</vt:lpstr>
      <vt:lpstr>Углекислый газ</vt:lpstr>
      <vt:lpstr>Свойства</vt:lpstr>
      <vt:lpstr>Свойства</vt:lpstr>
      <vt:lpstr>Свойства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Информационные источники: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Углекислый газ</dc:title>
  <dc:creator>Политова Светлана Викторовна</dc:creator>
  <cp:lastModifiedBy>Microsoft Office</cp:lastModifiedBy>
  <cp:revision>14</cp:revision>
  <dcterms:created xsi:type="dcterms:W3CDTF">2014-02-25T15:23:54Z</dcterms:created>
  <dcterms:modified xsi:type="dcterms:W3CDTF">2019-01-29T17:55:36Z</dcterms:modified>
</cp:coreProperties>
</file>