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90" r:id="rId3"/>
    <p:sldId id="391" r:id="rId4"/>
    <p:sldId id="394" r:id="rId5"/>
    <p:sldId id="354" r:id="rId6"/>
    <p:sldId id="380" r:id="rId7"/>
    <p:sldId id="379" r:id="rId8"/>
    <p:sldId id="381" r:id="rId9"/>
    <p:sldId id="382" r:id="rId10"/>
    <p:sldId id="383" r:id="rId11"/>
    <p:sldId id="335" r:id="rId12"/>
    <p:sldId id="346" r:id="rId13"/>
    <p:sldId id="356" r:id="rId14"/>
    <p:sldId id="384" r:id="rId15"/>
    <p:sldId id="385" r:id="rId16"/>
    <p:sldId id="355" r:id="rId17"/>
    <p:sldId id="38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D9DEE5"/>
    <a:srgbClr val="95B3D7"/>
    <a:srgbClr val="FF9900"/>
    <a:srgbClr val="000000"/>
    <a:srgbClr val="CAF7F1"/>
    <a:srgbClr val="C6D9F1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92038-0019-4265-8DB7-355788A2E8E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D352A31-24B7-421B-8CB7-6605E0E5007F}">
      <dgm:prSet phldrT="[Текст]" custT="1"/>
      <dgm:spPr>
        <a:solidFill>
          <a:schemeClr val="accent6">
            <a:lumMod val="50000"/>
          </a:schemeClr>
        </a:solidFill>
        <a:ln>
          <a:noFill/>
        </a:ln>
        <a:effectLst>
          <a:outerShdw dist="114300" dir="2400000" algn="ctr" rotWithShape="0">
            <a:srgbClr val="C00000">
              <a:alpha val="50000"/>
            </a:srgbClr>
          </a:outerShdw>
        </a:effectLst>
      </dgm:spPr>
      <dgm:t>
        <a:bodyPr/>
        <a:lstStyle/>
        <a:p>
          <a:r>
            <a: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Кислотные </a:t>
          </a:r>
          <a:r>
            <a:rPr lang="ru-RU" sz="4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оксиды</a:t>
          </a:r>
        </a:p>
        <a:p>
          <a:r>
            <a:rPr lang="ru-RU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Урок 39</a:t>
          </a:r>
          <a:endParaRPr lang="ru-RU" sz="24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DFF2014-D4F2-4674-A575-83FD53724AD4}" type="parTrans" cxnId="{03AA87A1-16AF-4BA6-B7DC-57D3F7745513}">
      <dgm:prSet/>
      <dgm:spPr/>
      <dgm:t>
        <a:bodyPr/>
        <a:lstStyle/>
        <a:p>
          <a:endParaRPr lang="ru-RU"/>
        </a:p>
      </dgm:t>
    </dgm:pt>
    <dgm:pt modelId="{D881607E-CD2D-4700-B22A-84536C0C746F}" type="sibTrans" cxnId="{03AA87A1-16AF-4BA6-B7DC-57D3F7745513}">
      <dgm:prSet/>
      <dgm:spPr/>
      <dgm:t>
        <a:bodyPr/>
        <a:lstStyle/>
        <a:p>
          <a:endParaRPr lang="ru-RU"/>
        </a:p>
      </dgm:t>
    </dgm:pt>
    <dgm:pt modelId="{3052EE86-9B71-48A3-A37B-8D2BE2215224}" type="pres">
      <dgm:prSet presAssocID="{F2F92038-0019-4265-8DB7-355788A2E8E6}" presName="compositeShape" presStyleCnt="0">
        <dgm:presLayoutVars>
          <dgm:dir/>
          <dgm:resizeHandles/>
        </dgm:presLayoutVars>
      </dgm:prSet>
      <dgm:spPr/>
    </dgm:pt>
    <dgm:pt modelId="{BA649B95-E79A-42C5-A175-FBEF21368078}" type="pres">
      <dgm:prSet presAssocID="{F2F92038-0019-4265-8DB7-355788A2E8E6}" presName="pyramid" presStyleLbl="node1" presStyleIdx="0" presStyleCnt="1" custLinFactNeighborX="-209" custLinFactNeighborY="-6300"/>
      <dgm:spPr>
        <a:prstGeom prst="rect">
          <a:avLst/>
        </a:prstGeom>
        <a:solidFill>
          <a:schemeClr val="accent6">
            <a:lumMod val="75000"/>
          </a:schemeClr>
        </a:solidFill>
        <a:ln w="28575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gm:spPr>
    </dgm:pt>
    <dgm:pt modelId="{FBE0E012-8075-4B5C-974E-2DC0E6FDF9CF}" type="pres">
      <dgm:prSet presAssocID="{F2F92038-0019-4265-8DB7-355788A2E8E6}" presName="theList" presStyleCnt="0"/>
      <dgm:spPr/>
    </dgm:pt>
    <dgm:pt modelId="{0E9C131C-93E4-4693-B899-A13B9C0C1CCA}" type="pres">
      <dgm:prSet presAssocID="{2D352A31-24B7-421B-8CB7-6605E0E5007F}" presName="aNode" presStyleLbl="fgAcc1" presStyleIdx="0" presStyleCnt="1" custScaleX="218284" custScaleY="39661" custLinFactY="27365" custLinFactNeighborX="39139" custLinFactNeighbor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F2E0588-52B1-47D1-862E-0353CD84E305}" type="pres">
      <dgm:prSet presAssocID="{2D352A31-24B7-421B-8CB7-6605E0E5007F}" presName="aSpace" presStyleCnt="0"/>
      <dgm:spPr/>
    </dgm:pt>
  </dgm:ptLst>
  <dgm:cxnLst>
    <dgm:cxn modelId="{03AA87A1-16AF-4BA6-B7DC-57D3F7745513}" srcId="{F2F92038-0019-4265-8DB7-355788A2E8E6}" destId="{2D352A31-24B7-421B-8CB7-6605E0E5007F}" srcOrd="0" destOrd="0" parTransId="{EDFF2014-D4F2-4674-A575-83FD53724AD4}" sibTransId="{D881607E-CD2D-4700-B22A-84536C0C746F}"/>
    <dgm:cxn modelId="{3FCB54B3-B1B0-4044-8384-25564F20EFE2}" type="presOf" srcId="{2D352A31-24B7-421B-8CB7-6605E0E5007F}" destId="{0E9C131C-93E4-4693-B899-A13B9C0C1CCA}" srcOrd="0" destOrd="0" presId="urn:microsoft.com/office/officeart/2005/8/layout/pyramid2"/>
    <dgm:cxn modelId="{9F3B44DA-6FFF-406B-80E6-4A21AB4E8857}" type="presOf" srcId="{F2F92038-0019-4265-8DB7-355788A2E8E6}" destId="{3052EE86-9B71-48A3-A37B-8D2BE2215224}" srcOrd="0" destOrd="0" presId="urn:microsoft.com/office/officeart/2005/8/layout/pyramid2"/>
    <dgm:cxn modelId="{F78FBA41-0E0A-4233-AF4A-7CCA3DAEE644}" type="presParOf" srcId="{3052EE86-9B71-48A3-A37B-8D2BE2215224}" destId="{BA649B95-E79A-42C5-A175-FBEF21368078}" srcOrd="0" destOrd="0" presId="urn:microsoft.com/office/officeart/2005/8/layout/pyramid2"/>
    <dgm:cxn modelId="{19C7EAAE-FC7A-47E5-B87C-84607CF225BE}" type="presParOf" srcId="{3052EE86-9B71-48A3-A37B-8D2BE2215224}" destId="{FBE0E012-8075-4B5C-974E-2DC0E6FDF9CF}" srcOrd="1" destOrd="0" presId="urn:microsoft.com/office/officeart/2005/8/layout/pyramid2"/>
    <dgm:cxn modelId="{F314F757-B78B-44D7-A01B-E251B66DA90C}" type="presParOf" srcId="{FBE0E012-8075-4B5C-974E-2DC0E6FDF9CF}" destId="{0E9C131C-93E4-4693-B899-A13B9C0C1CCA}" srcOrd="0" destOrd="0" presId="urn:microsoft.com/office/officeart/2005/8/layout/pyramid2"/>
    <dgm:cxn modelId="{F1309552-4848-43F1-99A5-13D242D8AAEA}" type="presParOf" srcId="{FBE0E012-8075-4B5C-974E-2DC0E6FDF9CF}" destId="{6F2E0588-52B1-47D1-862E-0353CD84E305}" srcOrd="1" destOrd="0" presId="urn:microsoft.com/office/officeart/2005/8/layout/pyramid2"/>
  </dgm:cxnLst>
  <dgm:bg>
    <a:solidFill>
      <a:schemeClr val="accent6">
        <a:lumMod val="20000"/>
        <a:lumOff val="80000"/>
        <a:alpha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F92038-0019-4265-8DB7-355788A2E8E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D352A31-24B7-421B-8CB7-6605E0E5007F}">
      <dgm:prSet phldrT="[Текст]" custT="1"/>
      <dgm:spPr>
        <a:solidFill>
          <a:srgbClr val="D9DEE5"/>
        </a:solidFill>
        <a:ln>
          <a:noFill/>
        </a:ln>
        <a:effectLst>
          <a:outerShdw dist="114300" dir="2400000" algn="ctr" rotWithShape="0">
            <a:srgbClr val="C00000">
              <a:alpha val="50000"/>
            </a:srgbClr>
          </a:outerShdw>
        </a:effectLst>
      </dgm:spPr>
      <dgm:t>
        <a:bodyPr/>
        <a:lstStyle/>
        <a:p>
          <a:r>
            <a: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Запомни!</a:t>
          </a:r>
          <a:endParaRPr lang="ru-RU" sz="3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881607E-CD2D-4700-B22A-84536C0C746F}" type="sibTrans" cxnId="{03AA87A1-16AF-4BA6-B7DC-57D3F7745513}">
      <dgm:prSet/>
      <dgm:spPr/>
      <dgm:t>
        <a:bodyPr/>
        <a:lstStyle/>
        <a:p>
          <a:endParaRPr lang="ru-RU"/>
        </a:p>
      </dgm:t>
    </dgm:pt>
    <dgm:pt modelId="{EDFF2014-D4F2-4674-A575-83FD53724AD4}" type="parTrans" cxnId="{03AA87A1-16AF-4BA6-B7DC-57D3F7745513}">
      <dgm:prSet/>
      <dgm:spPr/>
      <dgm:t>
        <a:bodyPr/>
        <a:lstStyle/>
        <a:p>
          <a:endParaRPr lang="ru-RU"/>
        </a:p>
      </dgm:t>
    </dgm:pt>
    <dgm:pt modelId="{3052EE86-9B71-48A3-A37B-8D2BE2215224}" type="pres">
      <dgm:prSet presAssocID="{F2F92038-0019-4265-8DB7-355788A2E8E6}" presName="compositeShape" presStyleCnt="0">
        <dgm:presLayoutVars>
          <dgm:dir/>
          <dgm:resizeHandles/>
        </dgm:presLayoutVars>
      </dgm:prSet>
      <dgm:spPr/>
    </dgm:pt>
    <dgm:pt modelId="{BA649B95-E79A-42C5-A175-FBEF21368078}" type="pres">
      <dgm:prSet presAssocID="{F2F92038-0019-4265-8DB7-355788A2E8E6}" presName="pyramid" presStyleLbl="node1" presStyleIdx="0" presStyleCnt="1" custLinFactNeighborX="-209" custLinFactNeighborY="-6300"/>
      <dgm:spPr>
        <a:prstGeom prst="flowChartMultidocument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6200000" scaled="1"/>
          <a:tileRect/>
        </a:gradFill>
        <a:ln w="28575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gm:spPr>
    </dgm:pt>
    <dgm:pt modelId="{FBE0E012-8075-4B5C-974E-2DC0E6FDF9CF}" type="pres">
      <dgm:prSet presAssocID="{F2F92038-0019-4265-8DB7-355788A2E8E6}" presName="theList" presStyleCnt="0"/>
      <dgm:spPr/>
    </dgm:pt>
    <dgm:pt modelId="{0E9C131C-93E4-4693-B899-A13B9C0C1CCA}" type="pres">
      <dgm:prSet presAssocID="{2D352A31-24B7-421B-8CB7-6605E0E5007F}" presName="aNode" presStyleLbl="fgAcc1" presStyleIdx="0" presStyleCnt="1" custScaleX="218284" custScaleY="43083" custLinFactY="84923" custLinFactNeighborX="5922" custLinFactNeighborY="10000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F2E0588-52B1-47D1-862E-0353CD84E305}" type="pres">
      <dgm:prSet presAssocID="{2D352A31-24B7-421B-8CB7-6605E0E5007F}" presName="aSpace" presStyleCnt="0"/>
      <dgm:spPr/>
    </dgm:pt>
  </dgm:ptLst>
  <dgm:cxnLst>
    <dgm:cxn modelId="{569492E8-B07F-4979-81D3-ED118D436C30}" type="presOf" srcId="{2D352A31-24B7-421B-8CB7-6605E0E5007F}" destId="{0E9C131C-93E4-4693-B899-A13B9C0C1CCA}" srcOrd="0" destOrd="0" presId="urn:microsoft.com/office/officeart/2005/8/layout/pyramid2"/>
    <dgm:cxn modelId="{7AF4715A-4F61-4A31-8206-C6C4C1927703}" type="presOf" srcId="{F2F92038-0019-4265-8DB7-355788A2E8E6}" destId="{3052EE86-9B71-48A3-A37B-8D2BE2215224}" srcOrd="0" destOrd="0" presId="urn:microsoft.com/office/officeart/2005/8/layout/pyramid2"/>
    <dgm:cxn modelId="{03AA87A1-16AF-4BA6-B7DC-57D3F7745513}" srcId="{F2F92038-0019-4265-8DB7-355788A2E8E6}" destId="{2D352A31-24B7-421B-8CB7-6605E0E5007F}" srcOrd="0" destOrd="0" parTransId="{EDFF2014-D4F2-4674-A575-83FD53724AD4}" sibTransId="{D881607E-CD2D-4700-B22A-84536C0C746F}"/>
    <dgm:cxn modelId="{C8ED049B-A5F3-490A-8775-59356274FB3B}" type="presParOf" srcId="{3052EE86-9B71-48A3-A37B-8D2BE2215224}" destId="{BA649B95-E79A-42C5-A175-FBEF21368078}" srcOrd="0" destOrd="0" presId="urn:microsoft.com/office/officeart/2005/8/layout/pyramid2"/>
    <dgm:cxn modelId="{F2019E6D-407B-42BA-86CD-8282F669DC05}" type="presParOf" srcId="{3052EE86-9B71-48A3-A37B-8D2BE2215224}" destId="{FBE0E012-8075-4B5C-974E-2DC0E6FDF9CF}" srcOrd="1" destOrd="0" presId="urn:microsoft.com/office/officeart/2005/8/layout/pyramid2"/>
    <dgm:cxn modelId="{1CC4B1AB-8033-4294-9659-773B007F6DD8}" type="presParOf" srcId="{FBE0E012-8075-4B5C-974E-2DC0E6FDF9CF}" destId="{0E9C131C-93E4-4693-B899-A13B9C0C1CCA}" srcOrd="0" destOrd="0" presId="urn:microsoft.com/office/officeart/2005/8/layout/pyramid2"/>
    <dgm:cxn modelId="{DF10E30E-E7F9-47AD-95C6-223B1E7D212F}" type="presParOf" srcId="{FBE0E012-8075-4B5C-974E-2DC0E6FDF9CF}" destId="{6F2E0588-52B1-47D1-862E-0353CD84E305}" srcOrd="1" destOrd="0" presId="urn:microsoft.com/office/officeart/2005/8/layout/pyramid2"/>
  </dgm:cxnLst>
  <dgm:bg>
    <a:solidFill>
      <a:schemeClr val="accent1">
        <a:lumMod val="40000"/>
        <a:lumOff val="60000"/>
        <a:alpha val="7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649B95-E79A-42C5-A175-FBEF21368078}">
      <dsp:nvSpPr>
        <dsp:cNvPr id="0" name=""/>
        <dsp:cNvSpPr/>
      </dsp:nvSpPr>
      <dsp:spPr>
        <a:xfrm>
          <a:off x="174176" y="0"/>
          <a:ext cx="4032000" cy="4032000"/>
        </a:xfrm>
        <a:prstGeom prst="rect">
          <a:avLst/>
        </a:prstGeom>
        <a:solidFill>
          <a:schemeClr val="accent6">
            <a:lumMod val="75000"/>
          </a:schemeClr>
        </a:solidFill>
        <a:ln w="28575" cap="flat" cmpd="sng" algn="ctr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C131C-93E4-4693-B899-A13B9C0C1CCA}">
      <dsp:nvSpPr>
        <dsp:cNvPr id="0" name=""/>
        <dsp:cNvSpPr/>
      </dsp:nvSpPr>
      <dsp:spPr>
        <a:xfrm>
          <a:off x="831212" y="2460632"/>
          <a:ext cx="5720787" cy="1279305"/>
        </a:xfrm>
        <a:prstGeom prst="rect">
          <a:avLst/>
        </a:prstGeom>
        <a:solidFill>
          <a:schemeClr val="accent6">
            <a:lumMod val="50000"/>
          </a:schemeClr>
        </a:solidFill>
        <a:ln w="25400" cap="flat" cmpd="sng" algn="ctr">
          <a:noFill/>
          <a:prstDash val="solid"/>
        </a:ln>
        <a:effectLst>
          <a:outerShdw dist="114300" dir="2400000" algn="ctr" rotWithShape="0">
            <a:srgbClr val="C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Кислотные </a:t>
          </a:r>
          <a:r>
            <a:rPr lang="ru-RU" sz="40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оксиды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Урок 39</a:t>
          </a:r>
          <a:endParaRPr lang="ru-RU" sz="2400" kern="1200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sp:txBody>
      <dsp:txXfrm>
        <a:off x="831212" y="2460632"/>
        <a:ext cx="5720787" cy="12793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649B95-E79A-42C5-A175-FBEF21368078}">
      <dsp:nvSpPr>
        <dsp:cNvPr id="0" name=""/>
        <dsp:cNvSpPr/>
      </dsp:nvSpPr>
      <dsp:spPr>
        <a:xfrm>
          <a:off x="447525" y="0"/>
          <a:ext cx="2916000" cy="2916000"/>
        </a:xfrm>
        <a:prstGeom prst="flowChartMultidocument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6200000" scaled="1"/>
          <a:tileRect/>
        </a:gradFill>
        <a:ln w="28575" cap="flat" cmpd="sng" algn="ctr">
          <a:solidFill>
            <a:srgbClr val="95B3D7"/>
          </a:solidFill>
          <a:prstDash val="lgDash"/>
        </a:ln>
        <a:effectLst>
          <a:outerShdw dist="279400" dir="2400000" algn="ctr" rotWithShape="0">
            <a:srgbClr val="003300">
              <a:alpha val="49804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9C131C-93E4-4693-B899-A13B9C0C1CCA}">
      <dsp:nvSpPr>
        <dsp:cNvPr id="0" name=""/>
        <dsp:cNvSpPr/>
      </dsp:nvSpPr>
      <dsp:spPr>
        <a:xfrm>
          <a:off x="902887" y="1910959"/>
          <a:ext cx="4137354" cy="1005040"/>
        </a:xfrm>
        <a:prstGeom prst="rect">
          <a:avLst/>
        </a:prstGeom>
        <a:solidFill>
          <a:srgbClr val="D9DEE5"/>
        </a:solidFill>
        <a:ln w="25400" cap="flat" cmpd="sng" algn="ctr">
          <a:noFill/>
          <a:prstDash val="solid"/>
        </a:ln>
        <a:effectLst>
          <a:outerShdw dist="114300" dir="2400000" algn="ctr" rotWithShape="0">
            <a:srgbClr val="C00000">
              <a:alpha val="5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Запомни!</a:t>
          </a:r>
          <a:endParaRPr lang="ru-RU" sz="3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902887" y="1910959"/>
        <a:ext cx="4137354" cy="1005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BC1739-CBB7-4E73-A409-9BB073563AD9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DC38C2F-E81A-407E-9F87-18BCEF1A4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E2589-8C09-404B-B40A-A1F94437EA6D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66369-2236-47F3-93C2-0D7E9958C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9845-5E0B-4A8B-9657-9244D1A11A47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D1DE4-4F12-423D-AE43-2F8887C54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462B1-C30C-4D18-9862-2890BD3A48F6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CFB8F-9A05-4581-96FE-AB321F4E5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95FC8-C650-42F8-A772-A8F1BDBD3E23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7EA3B-5251-47C3-AD99-7DD17F7BD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D0CF-10AD-4B09-94E3-05BFDDE5D47F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BDA48-DB05-4832-987D-DEA6DFEC4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06C8-F585-4956-B288-C3CDE7BC7C18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ACB45-DBA2-46CF-983F-C4DFF0851C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55174-6BD3-4CC3-8875-B7DC723F3D12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4F4F-1020-48B8-B6F1-4E940F876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7456-050D-4463-83E8-820FB450D0A1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62747-5106-4B1B-913D-C13343651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35272-F127-4651-86AE-C10A2C37307A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7320-DE31-4539-876D-E19C53093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9FA5B-823B-4A7E-8E84-C2C323202D4C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093D5-A174-44C2-8B7E-DCF3FE08D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D57D1-54CD-4AB5-ADFA-0DE1B4D52FD0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BEEA-91AA-442A-871B-083DA959C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BDA8C-480F-4B42-86E5-6787EB93274C}" type="datetimeFigureOut">
              <a:rPr lang="ru-RU"/>
              <a:pPr>
                <a:defRPr/>
              </a:pPr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71205A-77EC-4747-BDB3-4064709A9C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571604" y="1142984"/>
          <a:ext cx="6552000" cy="403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9032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учитель химии </a:t>
            </a:r>
            <a:r>
              <a:rPr lang="ru-RU" sz="2400" dirty="0" smtClean="0">
                <a:cs typeface="Arial" pitchFamily="34" charset="0"/>
              </a:rPr>
              <a:t>высшей</a:t>
            </a:r>
            <a:r>
              <a:rPr lang="en-US" sz="2400" dirty="0" smtClean="0">
                <a:cs typeface="Arial" pitchFamily="34" charset="0"/>
              </a:rPr>
              <a:t> </a:t>
            </a:r>
            <a:r>
              <a:rPr lang="ru-RU" sz="2400" dirty="0" smtClean="0">
                <a:cs typeface="Arial" pitchFamily="34" charset="0"/>
              </a:rPr>
              <a:t>квалификационной </a:t>
            </a:r>
            <a:r>
              <a:rPr lang="ru-RU" sz="2400" dirty="0">
                <a:cs typeface="Arial" pitchFamily="34" charset="0"/>
              </a:rPr>
              <a:t>категории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932238" y="5143511"/>
            <a:ext cx="7279524" cy="642943"/>
          </a:xfr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Ортофосфорная кислота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1. Растворение в воде </a:t>
            </a:r>
            <a:r>
              <a:rPr lang="en-US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P</a:t>
            </a:r>
            <a:r>
              <a:rPr lang="en-US" sz="4000" baseline="-25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O</a:t>
            </a:r>
            <a:r>
              <a:rPr lang="en-US" sz="4000" baseline="-25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5</a:t>
            </a: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21442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noProof="0" dirty="0" smtClean="0">
                <a:cs typeface="Arial" pitchFamily="34" charset="0"/>
              </a:rPr>
              <a:t>P</a:t>
            </a:r>
            <a:r>
              <a:rPr lang="en-US" sz="4400" baseline="-25000" noProof="0" dirty="0" smtClean="0"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lang="en-US" sz="4400" baseline="-25000" dirty="0" smtClean="0">
                <a:cs typeface="Arial" pitchFamily="34" charset="0"/>
              </a:rPr>
              <a:t>5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+ 3H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 = 2H</a:t>
            </a:r>
            <a:r>
              <a:rPr lang="en-US" sz="4400" baseline="-25000" dirty="0" smtClean="0">
                <a:cs typeface="Arial" pitchFamily="34" charset="0"/>
              </a:rPr>
              <a:t>3</a:t>
            </a:r>
            <a:r>
              <a:rPr lang="en-US" sz="4400" dirty="0" smtClean="0">
                <a:cs typeface="Arial" pitchFamily="34" charset="0"/>
              </a:rPr>
              <a:t>P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lang="en-US" sz="4400" baseline="-25000" dirty="0" smtClean="0">
                <a:cs typeface="Arial" pitchFamily="34" charset="0"/>
              </a:rPr>
              <a:t>4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6500826" y="2214554"/>
            <a:ext cx="2143140" cy="1285884"/>
          </a:xfrm>
          <a:prstGeom prst="flowChartConnector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24" idx="4"/>
            <a:endCxn id="5123" idx="0"/>
          </p:cNvCxnSpPr>
          <p:nvPr/>
        </p:nvCxnSpPr>
        <p:spPr>
          <a:xfrm rot="5400000">
            <a:off x="5250662" y="2821776"/>
            <a:ext cx="1643073" cy="3000396"/>
          </a:xfrm>
          <a:prstGeom prst="straightConnector1">
            <a:avLst/>
          </a:prstGeom>
          <a:ln w="5715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Капля 16"/>
          <p:cNvSpPr/>
          <p:nvPr/>
        </p:nvSpPr>
        <p:spPr>
          <a:xfrm rot="16200000">
            <a:off x="2245519" y="531019"/>
            <a:ext cx="6227762" cy="6718300"/>
          </a:xfrm>
          <a:prstGeom prst="teardrop">
            <a:avLst>
              <a:gd name="adj" fmla="val 49055"/>
            </a:avLst>
          </a:prstGeom>
          <a:solidFill>
            <a:srgbClr val="FF3300">
              <a:alpha val="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Выводы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ltGray">
          <a:xfrm>
            <a:off x="936625" y="2011363"/>
            <a:ext cx="7270750" cy="757237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Простые вещества-неметаллы + О</a:t>
            </a:r>
            <a:r>
              <a:rPr lang="ru-RU" sz="3200" baseline="-25000" dirty="0" smtClean="0">
                <a:cs typeface="Arial" pitchFamily="34" charset="0"/>
              </a:rPr>
              <a:t>2</a:t>
            </a:r>
            <a:r>
              <a:rPr lang="ru-RU" sz="3200" dirty="0" smtClean="0">
                <a:cs typeface="Arial" pitchFamily="34" charset="0"/>
              </a:rPr>
              <a:t>=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5" name="AutoShape 3"/>
          <p:cNvSpPr>
            <a:spLocks noChangeArrowheads="1"/>
          </p:cNvSpPr>
          <p:nvPr/>
        </p:nvSpPr>
        <p:spPr bwMode="ltGray">
          <a:xfrm>
            <a:off x="936625" y="3463925"/>
            <a:ext cx="7270750" cy="757238"/>
          </a:xfrm>
          <a:prstGeom prst="rightArrow">
            <a:avLst>
              <a:gd name="adj1" fmla="val 79306"/>
              <a:gd name="adj2" fmla="val 32395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dist="1143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Водные растворы к.о - кислоты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ltGray">
          <a:xfrm>
            <a:off x="357158" y="4643446"/>
            <a:ext cx="8501122" cy="17256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bg2">
                  <a:lumMod val="25000"/>
                </a:schemeClr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Оксиды, которым соответствуют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кислоты, называются кислотные оксиды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Группа 6"/>
          <p:cNvGrpSpPr>
            <a:grpSpLocks noChangeAspect="1"/>
          </p:cNvGrpSpPr>
          <p:nvPr/>
        </p:nvGrpSpPr>
        <p:grpSpPr bwMode="auto">
          <a:xfrm>
            <a:off x="1697038" y="500063"/>
            <a:ext cx="6161087" cy="2916000"/>
            <a:chOff x="1571604" y="1142984"/>
            <a:chExt cx="7500987" cy="3550426"/>
          </a:xfrm>
        </p:grpSpPr>
        <p:graphicFrame>
          <p:nvGraphicFramePr>
            <p:cNvPr id="4" name="Схема 3"/>
            <p:cNvGraphicFramePr/>
            <p:nvPr/>
          </p:nvGraphicFramePr>
          <p:xfrm>
            <a:off x="1571604" y="1142984"/>
            <a:ext cx="6552000" cy="355042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100" name="Text Box 17"/>
            <p:cNvSpPr txBox="1">
              <a:spLocks noChangeArrowheads="1"/>
            </p:cNvSpPr>
            <p:nvPr/>
          </p:nvSpPr>
          <p:spPr bwMode="gray">
            <a:xfrm>
              <a:off x="4571999" y="1357296"/>
              <a:ext cx="4500592" cy="712002"/>
            </a:xfrm>
            <a:prstGeom prst="rect">
              <a:avLst/>
            </a:prstGeom>
            <a:solidFill>
              <a:srgbClr val="D9DEE5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dirty="0" smtClean="0">
                  <a:cs typeface="Arial" pitchFamily="34" charset="0"/>
                </a:rPr>
                <a:t>Исключения</a:t>
              </a:r>
              <a:endParaRPr lang="ru-RU" sz="3200" dirty="0">
                <a:cs typeface="Arial" pitchFamily="34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1571604" y="4714884"/>
            <a:ext cx="6000792" cy="1141363"/>
            <a:chOff x="660375" y="2170161"/>
            <a:chExt cx="4698544" cy="114136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0375" y="2170161"/>
              <a:ext cx="4698544" cy="1141363"/>
            </a:xfrm>
            <a:prstGeom prst="rect">
              <a:avLst/>
            </a:prstGeom>
            <a:solidFill>
              <a:srgbClr val="D9DEE5"/>
            </a:solidFill>
            <a:ln>
              <a:noFill/>
            </a:ln>
            <a:effectLst>
              <a:outerShdw dist="114300" dir="2400000" algn="ctr" rotWithShape="0">
                <a:srgbClr val="C00000">
                  <a:alpha val="50000"/>
                </a:srgb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660375" y="2170161"/>
              <a:ext cx="4698544" cy="11413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CO, NO, N</a:t>
              </a:r>
              <a:r>
                <a:rPr lang="en-US" sz="3600" kern="1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O, </a:t>
              </a:r>
              <a:r>
                <a:rPr lang="en-US" sz="3600" kern="12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SiO</a:t>
              </a:r>
              <a:r>
                <a:rPr lang="en-US" sz="36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S</a:t>
              </a:r>
              <a:r>
                <a:rPr lang="en-US" sz="3600" kern="1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600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00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32238" y="4000504"/>
            <a:ext cx="7279524" cy="642943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dirty="0" smtClean="0">
                <a:cs typeface="Arial" pitchFamily="34" charset="0"/>
              </a:rPr>
              <a:t>Несолеобразующие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7"/>
          <p:cNvSpPr>
            <a:spLocks noChangeArrowheads="1"/>
          </p:cNvSpPr>
          <p:nvPr/>
        </p:nvSpPr>
        <p:spPr bwMode="gray">
          <a:xfrm>
            <a:off x="2607455" y="857250"/>
            <a:ext cx="3929090" cy="857238"/>
          </a:xfrm>
          <a:prstGeom prst="rect">
            <a:avLst/>
          </a:prstGeom>
          <a:solidFill>
            <a:srgbClr val="D9DEE5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Примеры</a:t>
            </a:r>
            <a:endParaRPr lang="ru-RU" sz="3200" dirty="0">
              <a:latin typeface="+mn-lt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Металлы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2652713" y="1785926"/>
            <a:ext cx="3838575" cy="1003300"/>
            <a:chOff x="2652713" y="2500313"/>
            <a:chExt cx="3838575" cy="1003300"/>
          </a:xfrm>
        </p:grpSpPr>
        <p:sp>
          <p:nvSpPr>
            <p:cNvPr id="23" name="Rectangle 7"/>
            <p:cNvSpPr>
              <a:spLocks noChangeArrowheads="1"/>
            </p:cNvSpPr>
            <p:nvPr/>
          </p:nvSpPr>
          <p:spPr bwMode="gray">
            <a:xfrm>
              <a:off x="2652713" y="2500313"/>
              <a:ext cx="140335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Cr 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4224338" y="2500313"/>
              <a:ext cx="2266950" cy="1003300"/>
            </a:xfrm>
            <a:prstGeom prst="rect">
              <a:avLst/>
            </a:prstGeom>
            <a:gradFill flip="none" rotWithShape="1">
              <a:gsLst>
                <a:gs pos="0">
                  <a:srgbClr val="FF9900">
                    <a:tint val="66000"/>
                    <a:satMod val="160000"/>
                  </a:srgbClr>
                </a:gs>
                <a:gs pos="50000">
                  <a:srgbClr val="FF9900">
                    <a:tint val="44500"/>
                    <a:satMod val="160000"/>
                  </a:srgbClr>
                </a:gs>
                <a:gs pos="100000">
                  <a:srgbClr val="FF99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dirty="0">
                  <a:cs typeface="Arial" pitchFamily="34" charset="0"/>
                </a:rPr>
                <a:t>Хром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gray">
          <a:xfrm>
            <a:off x="254000" y="3751263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4826000" y="3751263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IV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gray">
          <a:xfrm>
            <a:off x="2006600" y="3751263"/>
            <a:ext cx="2268538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6621463" y="3751263"/>
            <a:ext cx="2268537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cs typeface="Arial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gray">
          <a:xfrm>
            <a:off x="254000" y="5000625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III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gray">
          <a:xfrm>
            <a:off x="4840288" y="5000625"/>
            <a:ext cx="1404937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VI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gray">
          <a:xfrm>
            <a:off x="2006600" y="5000625"/>
            <a:ext cx="2268538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cs typeface="Arial" pitchFamily="34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gray">
          <a:xfrm>
            <a:off x="6621463" y="5000625"/>
            <a:ext cx="2268537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800" dirty="0"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gray">
          <a:xfrm>
            <a:off x="2643174" y="2857496"/>
            <a:ext cx="3929090" cy="8572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Соединения с кислородом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Проверка 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2" name="Группа 14"/>
          <p:cNvGrpSpPr/>
          <p:nvPr/>
        </p:nvGrpSpPr>
        <p:grpSpPr>
          <a:xfrm>
            <a:off x="2652713" y="1785926"/>
            <a:ext cx="3838575" cy="1003300"/>
            <a:chOff x="2652713" y="2500313"/>
            <a:chExt cx="3838575" cy="1003300"/>
          </a:xfrm>
        </p:grpSpPr>
        <p:sp>
          <p:nvSpPr>
            <p:cNvPr id="23" name="Rectangle 7"/>
            <p:cNvSpPr>
              <a:spLocks noChangeArrowheads="1"/>
            </p:cNvSpPr>
            <p:nvPr/>
          </p:nvSpPr>
          <p:spPr bwMode="gray">
            <a:xfrm>
              <a:off x="2652713" y="2500313"/>
              <a:ext cx="1403350" cy="10033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rgbClr val="C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dirty="0" smtClean="0">
                  <a:cs typeface="Arial" pitchFamily="34" charset="0"/>
                </a:rPr>
                <a:t>Cr </a:t>
              </a:r>
              <a:endParaRPr lang="ru-RU" sz="4800" dirty="0">
                <a:cs typeface="Arial" pitchFamily="34" charset="0"/>
              </a:endParaRPr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4224338" y="2500313"/>
              <a:ext cx="2266950" cy="1003300"/>
            </a:xfrm>
            <a:prstGeom prst="rect">
              <a:avLst/>
            </a:prstGeom>
            <a:gradFill flip="none" rotWithShape="1">
              <a:gsLst>
                <a:gs pos="0">
                  <a:srgbClr val="FF9900">
                    <a:tint val="66000"/>
                    <a:satMod val="160000"/>
                  </a:srgbClr>
                </a:gs>
                <a:gs pos="50000">
                  <a:srgbClr val="FF9900">
                    <a:tint val="44500"/>
                    <a:satMod val="160000"/>
                  </a:srgbClr>
                </a:gs>
                <a:gs pos="100000">
                  <a:srgbClr val="FF99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 w="3810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ffectLst>
              <a:outerShdw dist="139700" dir="2400000" algn="ctr" rotWithShape="0">
                <a:schemeClr val="accent6">
                  <a:lumMod val="75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4800" dirty="0">
                  <a:cs typeface="Arial" pitchFamily="34" charset="0"/>
                </a:rPr>
                <a:t>Хром</a:t>
              </a:r>
            </a:p>
          </p:txBody>
        </p:sp>
      </p:grpSp>
      <p:sp>
        <p:nvSpPr>
          <p:cNvPr id="7" name="Rectangle 7"/>
          <p:cNvSpPr>
            <a:spLocks noChangeArrowheads="1"/>
          </p:cNvSpPr>
          <p:nvPr/>
        </p:nvSpPr>
        <p:spPr bwMode="gray">
          <a:xfrm>
            <a:off x="254000" y="3751263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4826000" y="3751263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IV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gray">
          <a:xfrm>
            <a:off x="2006600" y="3751263"/>
            <a:ext cx="2268538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cs typeface="Arial" pitchFamily="34" charset="0"/>
              </a:rPr>
              <a:t>CrO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6621463" y="3751263"/>
            <a:ext cx="2268537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CrO</a:t>
            </a:r>
            <a:r>
              <a:rPr lang="en-US" sz="4800" baseline="-25000" dirty="0" smtClean="0">
                <a:cs typeface="Arial" pitchFamily="34" charset="0"/>
              </a:rPr>
              <a:t>2</a:t>
            </a:r>
            <a:endParaRPr lang="ru-RU" sz="4800" baseline="-25000" dirty="0">
              <a:cs typeface="Arial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gray">
          <a:xfrm>
            <a:off x="254000" y="5000625"/>
            <a:ext cx="1404938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III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gray">
          <a:xfrm>
            <a:off x="4840288" y="5000625"/>
            <a:ext cx="1404937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rgbClr val="C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VI</a:t>
            </a:r>
            <a:endParaRPr lang="ru-RU" sz="4800" dirty="0">
              <a:cs typeface="Arial" pitchFamily="34" charset="0"/>
            </a:endParaRP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gray">
          <a:xfrm>
            <a:off x="2006600" y="5000625"/>
            <a:ext cx="2268538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Cr</a:t>
            </a:r>
            <a:r>
              <a:rPr lang="en-US" sz="4800" baseline="-25000" dirty="0" smtClean="0">
                <a:cs typeface="Arial" pitchFamily="34" charset="0"/>
              </a:rPr>
              <a:t>2</a:t>
            </a:r>
            <a:r>
              <a:rPr lang="en-US" sz="4800" dirty="0" smtClean="0">
                <a:cs typeface="Arial" pitchFamily="34" charset="0"/>
              </a:rPr>
              <a:t>O</a:t>
            </a:r>
            <a:r>
              <a:rPr lang="en-US" sz="4800" baseline="-25000" dirty="0" smtClean="0">
                <a:cs typeface="Arial" pitchFamily="34" charset="0"/>
              </a:rPr>
              <a:t>3</a:t>
            </a:r>
            <a:endParaRPr lang="ru-RU" sz="4800" baseline="-25000" dirty="0">
              <a:cs typeface="Arial" pitchFamily="34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gray">
          <a:xfrm>
            <a:off x="6621463" y="5000625"/>
            <a:ext cx="2268537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CrO</a:t>
            </a:r>
            <a:r>
              <a:rPr lang="en-US" sz="4800" baseline="-25000" dirty="0" smtClean="0">
                <a:cs typeface="Arial" pitchFamily="34" charset="0"/>
              </a:rPr>
              <a:t>3</a:t>
            </a:r>
            <a:endParaRPr lang="ru-RU" sz="4800" baseline="-25000" dirty="0">
              <a:cs typeface="Arial" pitchFamily="34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gray">
          <a:xfrm>
            <a:off x="2643174" y="2857496"/>
            <a:ext cx="3929090" cy="8572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Соединения с кислородом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457200" y="0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Взаимодействие с водой 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gray">
          <a:xfrm>
            <a:off x="1071538" y="2428868"/>
            <a:ext cx="7143800" cy="1003300"/>
          </a:xfrm>
          <a:prstGeom prst="rect">
            <a:avLst/>
          </a:prstGeom>
          <a:gradFill flip="none" rotWithShape="1">
            <a:gsLst>
              <a:gs pos="0">
                <a:srgbClr val="FF9900">
                  <a:tint val="66000"/>
                  <a:satMod val="160000"/>
                </a:srgbClr>
              </a:gs>
              <a:gs pos="50000">
                <a:srgbClr val="FF9900">
                  <a:tint val="44500"/>
                  <a:satMod val="160000"/>
                </a:srgbClr>
              </a:gs>
              <a:gs pos="100000">
                <a:srgbClr val="FF9900">
                  <a:tint val="23500"/>
                  <a:satMod val="160000"/>
                </a:srgbClr>
              </a:gs>
            </a:gsLst>
            <a:lin ang="16200000" scaled="1"/>
            <a:tileRect/>
          </a:gra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cs typeface="Arial" pitchFamily="34" charset="0"/>
              </a:rPr>
              <a:t>CrO</a:t>
            </a:r>
            <a:r>
              <a:rPr lang="en-US" sz="4800" baseline="-25000" dirty="0" smtClean="0">
                <a:cs typeface="Arial" pitchFamily="34" charset="0"/>
              </a:rPr>
              <a:t>3</a:t>
            </a:r>
            <a:r>
              <a:rPr lang="ru-RU" sz="4800" dirty="0" smtClean="0">
                <a:cs typeface="Arial" pitchFamily="34" charset="0"/>
              </a:rPr>
              <a:t>+ </a:t>
            </a:r>
            <a:r>
              <a:rPr lang="en-US" sz="4800" dirty="0" smtClean="0">
                <a:cs typeface="Arial" pitchFamily="34" charset="0"/>
              </a:rPr>
              <a:t>H</a:t>
            </a:r>
            <a:r>
              <a:rPr lang="en-US" sz="4800" baseline="-25000" dirty="0" smtClean="0">
                <a:cs typeface="Arial" pitchFamily="34" charset="0"/>
              </a:rPr>
              <a:t>2</a:t>
            </a:r>
            <a:r>
              <a:rPr lang="en-US" sz="4800" dirty="0" smtClean="0">
                <a:cs typeface="Arial" pitchFamily="34" charset="0"/>
              </a:rPr>
              <a:t>O = H</a:t>
            </a:r>
            <a:r>
              <a:rPr lang="en-US" sz="4800" baseline="-25000" dirty="0" smtClean="0">
                <a:cs typeface="Arial" pitchFamily="34" charset="0"/>
              </a:rPr>
              <a:t>2</a:t>
            </a:r>
            <a:r>
              <a:rPr lang="en-US" sz="4800" dirty="0" smtClean="0">
                <a:cs typeface="Arial" pitchFamily="34" charset="0"/>
              </a:rPr>
              <a:t>CrO</a:t>
            </a:r>
            <a:r>
              <a:rPr lang="en-US" sz="4800" baseline="-25000" dirty="0" smtClean="0">
                <a:cs typeface="Arial" pitchFamily="34" charset="0"/>
              </a:rPr>
              <a:t>4</a:t>
            </a:r>
            <a:endParaRPr lang="ru-RU" sz="4800" baseline="-25000" dirty="0">
              <a:cs typeface="Arial" pitchFamily="34" charset="0"/>
            </a:endParaRPr>
          </a:p>
        </p:txBody>
      </p:sp>
      <p:sp>
        <p:nvSpPr>
          <p:cNvPr id="15" name="Содержимое 2"/>
          <p:cNvSpPr txBox="1">
            <a:spLocks/>
          </p:cNvSpPr>
          <p:nvPr/>
        </p:nvSpPr>
        <p:spPr bwMode="auto">
          <a:xfrm>
            <a:off x="932238" y="4000504"/>
            <a:ext cx="7279524" cy="6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4000" dirty="0" smtClean="0">
                <a:cs typeface="Arial" pitchFamily="34" charset="0"/>
              </a:rPr>
              <a:t>Хромовая кислота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6"/>
          <p:cNvGraphicFramePr>
            <a:graphicFrameLocks noGrp="1"/>
          </p:cNvGraphicFramePr>
          <p:nvPr>
            <p:ph idx="1"/>
          </p:nvPr>
        </p:nvGraphicFramePr>
        <p:xfrm>
          <a:off x="334963" y="1357313"/>
          <a:ext cx="8472695" cy="4871602"/>
        </p:xfrm>
        <a:graphic>
          <a:graphicData uri="http://schemas.openxmlformats.org/drawingml/2006/table">
            <a:tbl>
              <a:tblPr/>
              <a:tblGrid>
                <a:gridCol w="2808277"/>
                <a:gridCol w="3263953"/>
                <a:gridCol w="2400465"/>
              </a:tblGrid>
              <a:tr h="1061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Кислотный оксид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Соответствующая кислота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кислоты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Угольная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Сернистая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Серная 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Кремниевая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Фосфорная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4000" y="214290"/>
            <a:ext cx="8496000" cy="1143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Формулы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66"/>
          <p:cNvGraphicFramePr>
            <a:graphicFrameLocks noGrp="1"/>
          </p:cNvGraphicFramePr>
          <p:nvPr>
            <p:ph idx="1"/>
          </p:nvPr>
        </p:nvGraphicFramePr>
        <p:xfrm>
          <a:off x="334963" y="1357313"/>
          <a:ext cx="8472695" cy="4109602"/>
        </p:xfrm>
        <a:graphic>
          <a:graphicData uri="http://schemas.openxmlformats.org/drawingml/2006/table">
            <a:tbl>
              <a:tblPr/>
              <a:tblGrid>
                <a:gridCol w="2808277"/>
                <a:gridCol w="3263953"/>
                <a:gridCol w="2400465"/>
              </a:tblGrid>
              <a:tr h="1061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Кислотный оксид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Соответствующая кислота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Название кислоты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Азотистая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Азотная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HMnO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Марганцовая  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668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CrO</a:t>
                      </a:r>
                      <a:r>
                        <a:rPr kumimoji="0" lang="en-US" sz="4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Хромовая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4000" y="214290"/>
            <a:ext cx="8496000" cy="11430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Формулы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6786610" cy="72547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Неорганические вещества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stCxn id="5" idx="2"/>
            <a:endCxn id="19" idx="3"/>
          </p:cNvCxnSpPr>
          <p:nvPr/>
        </p:nvCxnSpPr>
        <p:spPr>
          <a:xfrm rot="5400000">
            <a:off x="3533377" y="467096"/>
            <a:ext cx="1112834" cy="2178859"/>
          </a:xfrm>
          <a:prstGeom prst="bentConnector2">
            <a:avLst/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Заголовок 1"/>
          <p:cNvSpPr txBox="1">
            <a:spLocks/>
          </p:cNvSpPr>
          <p:nvPr/>
        </p:nvSpPr>
        <p:spPr>
          <a:xfrm>
            <a:off x="428596" y="1785926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О</a:t>
            </a:r>
            <a:r>
              <a:rPr kumimoji="0" lang="ru-RU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ксиды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28596" y="3738564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428596" y="2762245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Основания</a:t>
            </a: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428596" y="4714884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Соли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3" name="Соединительная линия уступом 6"/>
          <p:cNvCxnSpPr>
            <a:stCxn id="5" idx="2"/>
            <a:endCxn id="25" idx="3"/>
          </p:cNvCxnSpPr>
          <p:nvPr/>
        </p:nvCxnSpPr>
        <p:spPr>
          <a:xfrm rot="5400000">
            <a:off x="3045218" y="955255"/>
            <a:ext cx="2089153" cy="2178859"/>
          </a:xfrm>
          <a:prstGeom prst="bentConnector2">
            <a:avLst/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6"/>
          <p:cNvCxnSpPr>
            <a:stCxn id="5" idx="2"/>
            <a:endCxn id="20" idx="3"/>
          </p:cNvCxnSpPr>
          <p:nvPr/>
        </p:nvCxnSpPr>
        <p:spPr>
          <a:xfrm rot="5400000">
            <a:off x="2557058" y="1443415"/>
            <a:ext cx="3065472" cy="2178859"/>
          </a:xfrm>
          <a:prstGeom prst="bentConnector2">
            <a:avLst/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6"/>
          <p:cNvCxnSpPr>
            <a:stCxn id="5" idx="2"/>
            <a:endCxn id="26" idx="3"/>
          </p:cNvCxnSpPr>
          <p:nvPr/>
        </p:nvCxnSpPr>
        <p:spPr>
          <a:xfrm rot="5400000">
            <a:off x="2068898" y="1931575"/>
            <a:ext cx="4041792" cy="2178859"/>
          </a:xfrm>
          <a:prstGeom prst="bentConnector2">
            <a:avLst/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78695" y="274638"/>
            <a:ext cx="6786610" cy="72547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Оксиды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>
            <a:stCxn id="5" idx="2"/>
            <a:endCxn id="19" idx="0"/>
          </p:cNvCxnSpPr>
          <p:nvPr/>
        </p:nvCxnSpPr>
        <p:spPr>
          <a:xfrm rot="5400000">
            <a:off x="2955715" y="169641"/>
            <a:ext cx="785818" cy="2446752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Заголовок 1"/>
          <p:cNvSpPr txBox="1">
            <a:spLocks/>
          </p:cNvSpPr>
          <p:nvPr/>
        </p:nvSpPr>
        <p:spPr>
          <a:xfrm>
            <a:off x="848294" y="2821777"/>
            <a:ext cx="2571768" cy="654032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Примеры: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839364" y="1785926"/>
            <a:ext cx="2571768" cy="654032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Основные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5768586" y="1785926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Кислотные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5813235" y="2821777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ea typeface="+mj-ea"/>
                <a:cs typeface="Arial" pitchFamily="34" charset="0"/>
              </a:rPr>
              <a:t>Примеры: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3" name="Соединительная линия уступом 6"/>
          <p:cNvCxnSpPr>
            <a:stCxn id="5" idx="2"/>
            <a:endCxn id="25" idx="0"/>
          </p:cNvCxnSpPr>
          <p:nvPr/>
        </p:nvCxnSpPr>
        <p:spPr>
          <a:xfrm rot="16200000" flipH="1">
            <a:off x="5420326" y="151782"/>
            <a:ext cx="785818" cy="248247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848294" y="3571876"/>
            <a:ext cx="2571768" cy="654032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CaO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813235" y="3571876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P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5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848294" y="4321975"/>
            <a:ext cx="2571768" cy="654032"/>
          </a:xfrm>
          <a:prstGeom prst="roundRect">
            <a:avLst>
              <a:gd name="adj" fmla="val 0"/>
            </a:avLst>
          </a:prstGeom>
          <a:solidFill>
            <a:srgbClr val="FFFFCC"/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CuO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813235" y="4321975"/>
            <a:ext cx="2571768" cy="654032"/>
          </a:xfrm>
          <a:prstGeom prst="roundRect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3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57158" y="1428736"/>
            <a:ext cx="3571875" cy="1071570"/>
          </a:xfrm>
          <a:prstGeom prst="rect">
            <a:avLst/>
          </a:prstGeom>
          <a:solidFill>
            <a:srgbClr val="CAF7F1"/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Твердые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gray">
          <a:xfrm>
            <a:off x="4643438" y="1462871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err="1" smtClean="0">
                <a:cs typeface="Arial" pitchFamily="34" charset="0"/>
              </a:rPr>
              <a:t>CuO</a:t>
            </a:r>
            <a:r>
              <a:rPr lang="en-US" sz="3200" dirty="0" smtClean="0">
                <a:cs typeface="Arial" pitchFamily="34" charset="0"/>
              </a:rPr>
              <a:t>-</a:t>
            </a:r>
            <a:r>
              <a:rPr lang="ru-RU" sz="3200" dirty="0" smtClean="0">
                <a:cs typeface="Arial" pitchFamily="34" charset="0"/>
              </a:rPr>
              <a:t>черного цвета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Физические свойства оксидов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gray">
          <a:xfrm>
            <a:off x="4643438" y="2999580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SO</a:t>
            </a:r>
            <a:r>
              <a:rPr lang="en-US" sz="3200" baseline="-25000" dirty="0" smtClean="0">
                <a:cs typeface="Arial" pitchFamily="34" charset="0"/>
              </a:rPr>
              <a:t>3</a:t>
            </a:r>
            <a:r>
              <a:rPr lang="en-US" sz="3200" dirty="0" smtClean="0">
                <a:cs typeface="Arial" pitchFamily="34" charset="0"/>
              </a:rPr>
              <a:t>-</a:t>
            </a:r>
            <a:r>
              <a:rPr lang="ru-RU" sz="3200" dirty="0" smtClean="0">
                <a:cs typeface="Arial" pitchFamily="34" charset="0"/>
              </a:rPr>
              <a:t>бесцветная,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летучая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gray">
          <a:xfrm>
            <a:off x="4643438" y="4536289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CO</a:t>
            </a:r>
            <a:r>
              <a:rPr lang="en-US" sz="3200" baseline="-25000" dirty="0" smtClean="0">
                <a:cs typeface="Arial" pitchFamily="34" charset="0"/>
              </a:rPr>
              <a:t>2</a:t>
            </a:r>
            <a:r>
              <a:rPr lang="en-US" sz="3200" dirty="0" smtClean="0">
                <a:cs typeface="Arial" pitchFamily="34" charset="0"/>
              </a:rPr>
              <a:t>-</a:t>
            </a:r>
            <a:r>
              <a:rPr lang="ru-RU" sz="3200" dirty="0" smtClean="0">
                <a:cs typeface="Arial" pitchFamily="34" charset="0"/>
              </a:rPr>
              <a:t>бесцветный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газ (н.у)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2965445"/>
            <a:ext cx="3571875" cy="1071570"/>
          </a:xfrm>
          <a:prstGeom prst="rect">
            <a:avLst/>
          </a:prstGeom>
          <a:solidFill>
            <a:srgbClr val="CAF7F1"/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Жидкие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4502154"/>
            <a:ext cx="3571875" cy="1071570"/>
          </a:xfrm>
          <a:prstGeom prst="rect">
            <a:avLst/>
          </a:prstGeom>
          <a:solidFill>
            <a:srgbClr val="CAF7F1"/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Газообразные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Соединительная линия уступом 6"/>
          <p:cNvCxnSpPr>
            <a:stCxn id="7" idx="0"/>
            <a:endCxn id="22" idx="0"/>
          </p:cNvCxnSpPr>
          <p:nvPr/>
        </p:nvCxnSpPr>
        <p:spPr>
          <a:xfrm rot="16200000" flipH="1">
            <a:off x="4366409" y="-794578"/>
            <a:ext cx="34135" cy="4480763"/>
          </a:xfrm>
          <a:prstGeom prst="bentConnector3">
            <a:avLst>
              <a:gd name="adj1" fmla="val -66969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6"/>
          <p:cNvCxnSpPr>
            <a:stCxn id="10" idx="0"/>
            <a:endCxn id="18" idx="0"/>
          </p:cNvCxnSpPr>
          <p:nvPr/>
        </p:nvCxnSpPr>
        <p:spPr>
          <a:xfrm rot="16200000" flipH="1">
            <a:off x="4366409" y="742131"/>
            <a:ext cx="34135" cy="4480763"/>
          </a:xfrm>
          <a:prstGeom prst="bentConnector3">
            <a:avLst>
              <a:gd name="adj1" fmla="val -66969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6"/>
          <p:cNvCxnSpPr>
            <a:stCxn id="11" idx="0"/>
            <a:endCxn id="19" idx="0"/>
          </p:cNvCxnSpPr>
          <p:nvPr/>
        </p:nvCxnSpPr>
        <p:spPr>
          <a:xfrm rot="16200000" flipH="1">
            <a:off x="4366409" y="2278840"/>
            <a:ext cx="34135" cy="4480763"/>
          </a:xfrm>
          <a:prstGeom prst="bentConnector3">
            <a:avLst>
              <a:gd name="adj1" fmla="val -66969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143375" y="2071678"/>
            <a:ext cx="4786313" cy="4500572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4313" y="2214563"/>
            <a:ext cx="3643312" cy="350043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38" y="3929063"/>
            <a:ext cx="3571875" cy="1643062"/>
          </a:xfrm>
          <a:prstGeom prst="rect">
            <a:avLst/>
          </a:prstGeom>
          <a:solidFill>
            <a:srgbClr val="CAF7F1"/>
          </a:solidFill>
          <a:ln w="28575">
            <a:solidFill>
              <a:schemeClr val="accent2">
                <a:lumMod val="75000"/>
              </a:schemeClr>
            </a:solidFill>
            <a:prstDash val="lgDash"/>
          </a:ln>
          <a:effectLst>
            <a:outerShdw dist="101600" dir="3000000" algn="ctr" rotWithShape="0">
              <a:schemeClr val="accent2">
                <a:lumMod val="50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Неметалл + </a:t>
            </a:r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6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gray">
          <a:xfrm>
            <a:off x="4540249" y="2532057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C + 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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4143373" y="1103297"/>
            <a:ext cx="4786346" cy="96838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Примеры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Кислотные оксиды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gray">
          <a:xfrm>
            <a:off x="4572000" y="3786190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S + 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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gray">
          <a:xfrm>
            <a:off x="4572000" y="5072074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P + 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</a:t>
            </a:r>
            <a:endParaRPr lang="ru-RU" sz="32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85721" y="2071678"/>
            <a:ext cx="8643968" cy="4500572"/>
          </a:xfrm>
          <a:prstGeom prst="rect">
            <a:avLst/>
          </a:prstGeom>
          <a:solidFill>
            <a:srgbClr val="FFFFCC"/>
          </a:solidFill>
          <a:ln w="28575">
            <a:solidFill>
              <a:schemeClr val="accent6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gray">
          <a:xfrm>
            <a:off x="285720" y="1103297"/>
            <a:ext cx="8643999" cy="96838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Проверка 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Кислотные оксиды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gray">
          <a:xfrm>
            <a:off x="571472" y="2518565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C + 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=</a:t>
            </a:r>
            <a:r>
              <a:rPr lang="ru-RU" sz="3200" dirty="0" smtClean="0">
                <a:cs typeface="Arial" pitchFamily="34" charset="0"/>
                <a:sym typeface="Symbol"/>
              </a:rPr>
              <a:t> С</a:t>
            </a:r>
            <a:r>
              <a:rPr lang="en-US" sz="3200" dirty="0" smtClean="0">
                <a:cs typeface="Arial" pitchFamily="34" charset="0"/>
                <a:sym typeface="Symbol"/>
              </a:rPr>
              <a:t>O</a:t>
            </a:r>
            <a:r>
              <a:rPr lang="en-US" sz="3200" baseline="-25000" dirty="0" smtClean="0">
                <a:cs typeface="Arial" pitchFamily="34" charset="0"/>
                <a:sym typeface="Symbol"/>
              </a:rPr>
              <a:t>2</a:t>
            </a:r>
            <a:endParaRPr lang="ru-RU" sz="3200" baseline="-25000" dirty="0">
              <a:cs typeface="Arial" pitchFamily="34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gray">
          <a:xfrm>
            <a:off x="571472" y="3754439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S + 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= SO</a:t>
            </a:r>
            <a:r>
              <a:rPr lang="en-US" sz="3200" baseline="-25000" dirty="0" smtClean="0">
                <a:cs typeface="Arial" pitchFamily="34" charset="0"/>
                <a:sym typeface="Symbol"/>
              </a:rPr>
              <a:t>2</a:t>
            </a:r>
            <a:endParaRPr lang="ru-RU" sz="3200" baseline="-25000" dirty="0">
              <a:cs typeface="Arial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gray">
          <a:xfrm>
            <a:off x="571472" y="5040323"/>
            <a:ext cx="3960841" cy="100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dist="139700" dir="2400000" algn="ctr" rotWithShape="0">
              <a:schemeClr val="accent6">
                <a:lumMod val="75000"/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cs typeface="Arial" pitchFamily="34" charset="0"/>
              </a:rPr>
              <a:t>4P + 5O</a:t>
            </a:r>
            <a:r>
              <a:rPr lang="en-US" sz="3200" baseline="-25000" dirty="0" smtClean="0">
                <a:cs typeface="Arial" pitchFamily="34" charset="0"/>
              </a:rPr>
              <a:t>2 </a:t>
            </a:r>
            <a:r>
              <a:rPr lang="en-US" sz="3200" dirty="0" smtClean="0">
                <a:cs typeface="Arial" pitchFamily="34" charset="0"/>
                <a:sym typeface="Symbol"/>
              </a:rPr>
              <a:t>= 2P</a:t>
            </a:r>
            <a:r>
              <a:rPr lang="en-US" sz="3200" baseline="-25000" dirty="0" smtClean="0">
                <a:cs typeface="Arial" pitchFamily="34" charset="0"/>
                <a:sym typeface="Symbol"/>
              </a:rPr>
              <a:t>2</a:t>
            </a:r>
            <a:r>
              <a:rPr lang="en-US" sz="3200" dirty="0" smtClean="0">
                <a:cs typeface="Arial" pitchFamily="34" charset="0"/>
                <a:sym typeface="Symbol"/>
              </a:rPr>
              <a:t>O</a:t>
            </a:r>
            <a:r>
              <a:rPr lang="en-US" sz="3200" baseline="-25000" dirty="0" smtClean="0">
                <a:cs typeface="Arial" pitchFamily="34" charset="0"/>
                <a:sym typeface="Symbol"/>
              </a:rPr>
              <a:t>5</a:t>
            </a:r>
            <a:endParaRPr lang="ru-RU" sz="3200" baseline="-25000" dirty="0"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4643438" y="2536025"/>
            <a:ext cx="4143404" cy="96838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  </a:t>
            </a:r>
            <a:endParaRPr lang="ru-RU" sz="3200" dirty="0">
              <a:cs typeface="Arial" pitchFamily="34" charset="0"/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gray">
          <a:xfrm>
            <a:off x="4643438" y="3771899"/>
            <a:ext cx="4143404" cy="96838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  </a:t>
            </a:r>
            <a:r>
              <a:rPr lang="ru-RU" sz="2400" dirty="0" smtClean="0">
                <a:cs typeface="Arial" pitchFamily="34" charset="0"/>
              </a:rPr>
              <a:t>газ с резким запахом</a:t>
            </a:r>
            <a:endParaRPr lang="ru-RU" sz="2400" dirty="0">
              <a:cs typeface="Arial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gray">
          <a:xfrm>
            <a:off x="4643438" y="5057783"/>
            <a:ext cx="4143404" cy="968381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cs typeface="Arial" pitchFamily="34" charset="0"/>
              </a:rPr>
              <a:t>  </a:t>
            </a:r>
            <a:r>
              <a:rPr lang="ru-RU" sz="2400" dirty="0" smtClean="0">
                <a:cs typeface="Arial" pitchFamily="34" charset="0"/>
              </a:rPr>
              <a:t>порошок белого цвета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2443163" y="5643578"/>
            <a:ext cx="4257675" cy="714391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Кислый вкус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Сходство </a:t>
            </a:r>
            <a:endParaRPr lang="ru-RU" sz="4000" dirty="0">
              <a:ea typeface="+mj-ea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583422" y="2214554"/>
            <a:ext cx="5977156" cy="3225669"/>
            <a:chOff x="1583422" y="1214422"/>
            <a:chExt cx="5977156" cy="3225669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cs typeface="Arial" pitchFamily="34" charset="0"/>
                  </a:rPr>
                  <a:t>1</a:t>
                </a:r>
                <a:endParaRPr lang="ru-RU" sz="3200" dirty="0">
                  <a:cs typeface="Arial" pitchFamily="34" charset="0"/>
                </a:endParaRPr>
              </a:p>
            </p:txBody>
          </p:sp>
        </p:grpSp>
        <p:grpSp>
          <p:nvGrpSpPr>
            <p:cNvPr id="24" name="Группа 23"/>
            <p:cNvGrpSpPr/>
            <p:nvPr/>
          </p:nvGrpSpPr>
          <p:grpSpPr>
            <a:xfrm>
              <a:off x="3798000" y="2107397"/>
              <a:ext cx="1548000" cy="2332694"/>
              <a:chOff x="1214414" y="2071678"/>
              <a:chExt cx="1548000" cy="2332694"/>
            </a:xfrm>
          </p:grpSpPr>
          <p:sp>
            <p:nvSpPr>
              <p:cNvPr id="25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26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cs typeface="Arial" pitchFamily="34" charset="0"/>
                  </a:rPr>
                  <a:t>2</a:t>
                </a:r>
                <a:endParaRPr lang="ru-RU" sz="3200" dirty="0">
                  <a:cs typeface="Arial" pitchFamily="34" charset="0"/>
                </a:endParaRPr>
              </a:p>
            </p:txBody>
          </p:sp>
        </p:grpSp>
        <p:grpSp>
          <p:nvGrpSpPr>
            <p:cNvPr id="27" name="Группа 26"/>
            <p:cNvGrpSpPr/>
            <p:nvPr/>
          </p:nvGrpSpPr>
          <p:grpSpPr>
            <a:xfrm>
              <a:off x="6012578" y="2107397"/>
              <a:ext cx="1548000" cy="2332694"/>
              <a:chOff x="1214414" y="2071678"/>
              <a:chExt cx="1548000" cy="2332694"/>
            </a:xfrm>
          </p:grpSpPr>
          <p:sp>
            <p:nvSpPr>
              <p:cNvPr id="30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31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dirty="0" smtClean="0">
                    <a:cs typeface="Arial" pitchFamily="34" charset="0"/>
                  </a:rPr>
                  <a:t>3</a:t>
                </a:r>
                <a:endParaRPr lang="ru-RU" sz="3200" dirty="0">
                  <a:cs typeface="Arial" pitchFamily="34" charset="0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Стрелка вниз 33"/>
            <p:cNvSpPr/>
            <p:nvPr/>
          </p:nvSpPr>
          <p:spPr>
            <a:xfrm>
              <a:off x="4329684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трелка вниз 34"/>
            <p:cNvSpPr/>
            <p:nvPr/>
          </p:nvSpPr>
          <p:spPr>
            <a:xfrm>
              <a:off x="6544262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714480" y="1285860"/>
            <a:ext cx="5572164" cy="714380"/>
            <a:chOff x="1714480" y="1285860"/>
            <a:chExt cx="5572164" cy="714380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1714480" y="1285860"/>
              <a:ext cx="1214446" cy="71438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3893339" y="1285860"/>
              <a:ext cx="1214446" cy="71438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</a:t>
              </a:r>
              <a:r>
                <a:rPr lang="en-US" sz="3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072198" y="1285860"/>
              <a:ext cx="1214446" cy="71438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en-US" sz="3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3200" baseline="-25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650194" y="5072063"/>
            <a:ext cx="5843613" cy="714391"/>
          </a:xfr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Угольная кислота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1. Растворение в воде </a:t>
            </a:r>
            <a:r>
              <a:rPr lang="en-US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CO</a:t>
            </a:r>
            <a:r>
              <a:rPr lang="en-US" sz="4000" baseline="-25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2</a:t>
            </a: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2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 = 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6286512" y="2214554"/>
            <a:ext cx="2143140" cy="1285884"/>
          </a:xfrm>
          <a:prstGeom prst="flowChartConnector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24" idx="4"/>
            <a:endCxn id="5123" idx="0"/>
          </p:cNvCxnSpPr>
          <p:nvPr/>
        </p:nvCxnSpPr>
        <p:spPr>
          <a:xfrm rot="5400000">
            <a:off x="5179230" y="2893210"/>
            <a:ext cx="1571625" cy="2786081"/>
          </a:xfrm>
          <a:prstGeom prst="straightConnector1">
            <a:avLst/>
          </a:prstGeom>
          <a:ln w="5715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650194" y="5143511"/>
            <a:ext cx="5843613" cy="642943"/>
          </a:xfr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pPr algn="ctr">
              <a:buFont typeface="Arial" pitchFamily="34" charset="0"/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Сернистая кислота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57200" y="214313"/>
            <a:ext cx="822960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>
                <a:ea typeface="+mj-ea"/>
                <a:cs typeface="Arial" pitchFamily="34" charset="0"/>
              </a:rPr>
              <a:t>1. Растворение в воде </a:t>
            </a:r>
            <a:r>
              <a:rPr lang="en-US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SO</a:t>
            </a:r>
            <a:r>
              <a:rPr lang="en-US" sz="4000" baseline="-25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2</a:t>
            </a:r>
            <a:r>
              <a:rPr lang="ru-RU" sz="4000" dirty="0" smtClean="0">
                <a:solidFill>
                  <a:srgbClr val="FF3300"/>
                </a:solidFill>
                <a:ea typeface="+mj-ea"/>
                <a:cs typeface="Arial" pitchFamily="34" charset="0"/>
              </a:rPr>
              <a:t> </a:t>
            </a:r>
            <a:endParaRPr lang="ru-RU" sz="4000" dirty="0">
              <a:solidFill>
                <a:srgbClr val="FF3300"/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" name="Группа 21"/>
          <p:cNvGrpSpPr/>
          <p:nvPr/>
        </p:nvGrpSpPr>
        <p:grpSpPr>
          <a:xfrm>
            <a:off x="428596" y="1142984"/>
            <a:ext cx="1548000" cy="3225669"/>
            <a:chOff x="1583422" y="1214422"/>
            <a:chExt cx="1548000" cy="3225669"/>
          </a:xfrm>
        </p:grpSpPr>
        <p:grpSp>
          <p:nvGrpSpPr>
            <p:cNvPr id="3" name="Группа 20"/>
            <p:cNvGrpSpPr/>
            <p:nvPr/>
          </p:nvGrpSpPr>
          <p:grpSpPr>
            <a:xfrm>
              <a:off x="1583422" y="2107397"/>
              <a:ext cx="1548000" cy="2332694"/>
              <a:chOff x="1214414" y="2071678"/>
              <a:chExt cx="1548000" cy="2332694"/>
            </a:xfrm>
          </p:grpSpPr>
          <p:sp>
            <p:nvSpPr>
              <p:cNvPr id="18" name="Rectangle 7"/>
              <p:cNvSpPr>
                <a:spLocks noChangeArrowheads="1"/>
              </p:cNvSpPr>
              <p:nvPr/>
            </p:nvSpPr>
            <p:spPr bwMode="gray">
              <a:xfrm>
                <a:off x="1214414" y="3000372"/>
                <a:ext cx="1548000" cy="1404000"/>
              </a:xfrm>
              <a:prstGeom prst="flowChartMagneticDisk">
                <a:avLst/>
              </a:prstGeom>
              <a:gradFill flip="none" rotWithShape="1">
                <a:gsLst>
                  <a:gs pos="0">
                    <a:srgbClr val="00B0F0">
                      <a:tint val="66000"/>
                      <a:satMod val="160000"/>
                    </a:srgbClr>
                  </a:gs>
                  <a:gs pos="50000">
                    <a:srgbClr val="00B0F0">
                      <a:tint val="44500"/>
                      <a:satMod val="160000"/>
                    </a:srgbClr>
                  </a:gs>
                  <a:gs pos="100000">
                    <a:srgbClr val="00B0F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dirty="0" smtClean="0">
                    <a:cs typeface="Arial" pitchFamily="34" charset="0"/>
                  </a:rPr>
                  <a:t>H</a:t>
                </a:r>
                <a:r>
                  <a:rPr lang="en-US" sz="4400" baseline="-25000" dirty="0" smtClean="0">
                    <a:cs typeface="Arial" pitchFamily="34" charset="0"/>
                  </a:rPr>
                  <a:t>2</a:t>
                </a:r>
                <a:r>
                  <a:rPr lang="en-US" sz="4400" dirty="0" smtClean="0">
                    <a:cs typeface="Arial" pitchFamily="34" charset="0"/>
                  </a:rPr>
                  <a:t>O</a:t>
                </a:r>
                <a:endParaRPr lang="ru-RU" sz="4400" dirty="0">
                  <a:cs typeface="Arial" pitchFamily="34" charset="0"/>
                </a:endParaRPr>
              </a:p>
            </p:txBody>
          </p:sp>
          <p:sp>
            <p:nvSpPr>
              <p:cNvPr id="19" name="Rectangle 7"/>
              <p:cNvSpPr>
                <a:spLocks noChangeArrowheads="1"/>
              </p:cNvSpPr>
              <p:nvPr/>
            </p:nvSpPr>
            <p:spPr bwMode="gray">
              <a:xfrm>
                <a:off x="1214414" y="2071678"/>
                <a:ext cx="1548000" cy="1404000"/>
              </a:xfrm>
              <a:prstGeom prst="flowChartMagneticDisk">
                <a:avLst/>
              </a:prstGeom>
              <a:noFill/>
              <a:ln w="38100">
                <a:solidFill>
                  <a:srgbClr val="95B3D7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>
                  <a:latin typeface="+mn-lt"/>
                </a:endParaRPr>
              </a:p>
            </p:txBody>
          </p:sp>
        </p:grpSp>
        <p:sp>
          <p:nvSpPr>
            <p:cNvPr id="33" name="Стрелка вниз 32"/>
            <p:cNvSpPr/>
            <p:nvPr/>
          </p:nvSpPr>
          <p:spPr>
            <a:xfrm>
              <a:off x="2115106" y="1214422"/>
              <a:ext cx="484632" cy="978408"/>
            </a:xfrm>
            <a:prstGeom prst="downArrow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Содержимое 2"/>
          <p:cNvSpPr txBox="1">
            <a:spLocks/>
          </p:cNvSpPr>
          <p:nvPr/>
        </p:nvSpPr>
        <p:spPr bwMode="auto">
          <a:xfrm>
            <a:off x="2428860" y="1184182"/>
            <a:ext cx="6429420" cy="3143272"/>
          </a:xfrm>
          <a:prstGeom prst="rect">
            <a:avLst/>
          </a:prstGeom>
          <a:solidFill>
            <a:srgbClr val="FFFFCC"/>
          </a:solidFill>
          <a:ln w="28575">
            <a:solidFill>
              <a:srgbClr val="95B3D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cs typeface="Arial" pitchFamily="34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cs typeface="Arial" pitchFamily="34" charset="0"/>
              </a:rPr>
              <a:t>Уравнение реакции: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400" dirty="0" smtClean="0">
                <a:cs typeface="Arial" pitchFamily="34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 = 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lang="en-US" sz="4400" dirty="0" smtClean="0">
                <a:cs typeface="Arial" pitchFamily="34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endParaRPr kumimoji="0" lang="ru-RU" sz="44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Блок-схема: узел 23"/>
          <p:cNvSpPr/>
          <p:nvPr/>
        </p:nvSpPr>
        <p:spPr>
          <a:xfrm>
            <a:off x="6286512" y="2214554"/>
            <a:ext cx="2143140" cy="1285884"/>
          </a:xfrm>
          <a:prstGeom prst="flowChartConnector">
            <a:avLst/>
          </a:prstGeom>
          <a:noFill/>
          <a:ln w="28575"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24" idx="4"/>
            <a:endCxn id="5123" idx="0"/>
          </p:cNvCxnSpPr>
          <p:nvPr/>
        </p:nvCxnSpPr>
        <p:spPr>
          <a:xfrm rot="5400000">
            <a:off x="5143506" y="2928934"/>
            <a:ext cx="1643073" cy="2786081"/>
          </a:xfrm>
          <a:prstGeom prst="straightConnector1">
            <a:avLst/>
          </a:prstGeom>
          <a:ln w="5715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278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Неорганические вещества</vt:lpstr>
      <vt:lpstr>Оксиды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Кислотные оксиды</dc:title>
  <dc:creator>Политова Светлана Викторовна</dc:creator>
  <dc:description>ГБОУ СОШ № 1352</dc:description>
  <cp:lastModifiedBy>Kira</cp:lastModifiedBy>
  <cp:revision>144</cp:revision>
  <dcterms:created xsi:type="dcterms:W3CDTF">2012-03-27T04:29:48Z</dcterms:created>
  <dcterms:modified xsi:type="dcterms:W3CDTF">2016-02-07T18:34:08Z</dcterms:modified>
</cp:coreProperties>
</file>