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59" r:id="rId5"/>
    <p:sldId id="258" r:id="rId6"/>
    <p:sldId id="268" r:id="rId7"/>
    <p:sldId id="264" r:id="rId8"/>
    <p:sldId id="265" r:id="rId9"/>
    <p:sldId id="262" r:id="rId10"/>
    <p:sldId id="257" r:id="rId11"/>
    <p:sldId id="261" r:id="rId12"/>
    <p:sldId id="270" r:id="rId13"/>
    <p:sldId id="271" r:id="rId14"/>
    <p:sldId id="260" r:id="rId15"/>
    <p:sldId id="263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AB6B-24A0-4DA0-B60D-2B90C174CAF8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B900-67EF-4896-9FEC-D484F4D9D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AB6B-24A0-4DA0-B60D-2B90C174CAF8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B900-67EF-4896-9FEC-D484F4D9D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AB6B-24A0-4DA0-B60D-2B90C174CAF8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B900-67EF-4896-9FEC-D484F4D9D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AB6B-24A0-4DA0-B60D-2B90C174CAF8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B900-67EF-4896-9FEC-D484F4D9D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AB6B-24A0-4DA0-B60D-2B90C174CAF8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B900-67EF-4896-9FEC-D484F4D9D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AB6B-24A0-4DA0-B60D-2B90C174CAF8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B900-67EF-4896-9FEC-D484F4D9D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AB6B-24A0-4DA0-B60D-2B90C174CAF8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B900-67EF-4896-9FEC-D484F4D9D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AB6B-24A0-4DA0-B60D-2B90C174CAF8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B900-67EF-4896-9FEC-D484F4D9D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AB6B-24A0-4DA0-B60D-2B90C174CAF8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B900-67EF-4896-9FEC-D484F4D9D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AB6B-24A0-4DA0-B60D-2B90C174CAF8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B900-67EF-4896-9FEC-D484F4D9D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AB6B-24A0-4DA0-B60D-2B90C174CAF8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B900-67EF-4896-9FEC-D484F4D9D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3AB6B-24A0-4DA0-B60D-2B90C174CAF8}" type="datetimeFigureOut">
              <a:rPr lang="ru-RU" smtClean="0"/>
              <a:pPr/>
              <a:t>14.10.2018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7B900-67EF-4896-9FEC-D484F4D9D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Алканы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57246"/>
          </a:xfrm>
        </p:spPr>
        <p:txBody>
          <a:bodyPr>
            <a:normAutofit/>
          </a:bodyPr>
          <a:lstStyle/>
          <a:p>
            <a:r>
              <a:rPr lang="ru-RU" sz="2600" dirty="0" smtClean="0">
                <a:latin typeface="Arial" pitchFamily="34" charset="0"/>
                <a:cs typeface="Arial" pitchFamily="34" charset="0"/>
              </a:rPr>
              <a:t>Тема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 Углеводороды. Урок </a:t>
            </a:r>
            <a:r>
              <a:rPr lang="en-US" sz="2600" smtClean="0">
                <a:latin typeface="Arial" pitchFamily="34" charset="0"/>
                <a:cs typeface="Arial" pitchFamily="34" charset="0"/>
              </a:rPr>
              <a:t>26</a:t>
            </a:r>
            <a:r>
              <a:rPr lang="ru-RU" sz="260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371600" y="428604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ГБОУ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Ш</a:t>
            </a:r>
            <a:r>
              <a:rPr lang="ru-RU" sz="20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кола № 1352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500702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Политова Светлана Викторовна,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учитель химии высшей квалификационной категории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Метан (модель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С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тюарта-Бриглеба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www.online-utility.org/image/ImageCache?file=4/4b/Methane-3D-space-filling.svg/800px-Methane-3D-space-filling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357298"/>
            <a:ext cx="4714908" cy="5139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Модель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4" name="Picture 2" descr="http://dic.academic.ru/pictures/wiki/files/68/Decane-3D-ball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41" y="2329057"/>
            <a:ext cx="8929718" cy="3133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Задание: в молекуле этана ковалентных связей . . 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24000" y="1397000"/>
          <a:ext cx="6095999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4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4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4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4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4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93978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Количественные характеристики связей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6" y="1397000"/>
          <a:ext cx="8391406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3"/>
                <a:gridCol w="1620000"/>
                <a:gridCol w="2071703"/>
                <a:gridCol w="262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Вид связи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Длина, нм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Энергия, кДж/моль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Полярность 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С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0,154 </a:t>
                      </a:r>
                      <a:endParaRPr lang="ru-RU" sz="3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353,6</a:t>
                      </a:r>
                      <a:endParaRPr lang="ru-RU" sz="3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Неполярная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3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Н</a:t>
                      </a:r>
                      <a:endParaRPr lang="ru-RU" sz="36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1,109</a:t>
                      </a:r>
                      <a:endParaRPr lang="ru-RU" sz="3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417,9</a:t>
                      </a:r>
                      <a:endParaRPr lang="ru-RU" sz="3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Слабополярная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72074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В структурных формулах углы не показывают.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2" name="Picture 4" descr="http://beyazdon.com/wp-content/uploads/2014/03/kalem-ucu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928670"/>
            <a:ext cx="7108081" cy="40302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Проверь себя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78629" y="1142984"/>
            <a:ext cx="8229600" cy="654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Атомы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углерода находятся в . . . . . . . . гибридизации.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78629" y="2062136"/>
            <a:ext cx="82296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Все связи атома углерода направлены . . . . . . . . . . . . . . тетраэдра.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78629" y="3113074"/>
            <a:ext cx="82296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Все атомы углерода соединены между собой одинарной </a:t>
            </a: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  <a:sym typeface="Symbol"/>
              </a:rPr>
              <a:t>. . . 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-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связью.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678629" y="4164012"/>
            <a:ext cx="82296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Длина связи С-С составляет </a:t>
            </a: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. . . . .  нм, валентный угол . . . . . . 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678629" y="5214950"/>
            <a:ext cx="82296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Начиная с пропана . . . .,  атомы углерода расположены не по прямой линии, а </a:t>
            </a: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. . . . . . . . . . 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Arial" pitchFamily="34" charset="0"/>
                <a:ea typeface="Calibri"/>
                <a:cs typeface="Arial" pitchFamily="34" charset="0"/>
              </a:rPr>
              <a:t>Укажите, как называется предельный углеводород, у которого общее число атомов в молекуле равно… </a:t>
            </a:r>
            <a:r>
              <a:rPr lang="ru-RU" dirty="0" smtClean="0">
                <a:latin typeface="Arial" pitchFamily="34" charset="0"/>
                <a:ea typeface="Calibri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ea typeface="Calibri"/>
                <a:cs typeface="Arial" pitchFamily="34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2571744"/>
          <a:ext cx="7200000" cy="3925824"/>
        </p:xfrm>
        <a:graphic>
          <a:graphicData uri="http://schemas.openxmlformats.org/drawingml/2006/table">
            <a:tbl>
              <a:tblPr/>
              <a:tblGrid>
                <a:gridCol w="3600000"/>
                <a:gridCol w="3600000"/>
              </a:tblGrid>
              <a:tr h="423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В_1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3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В_2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3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В_3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3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В_4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3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В_5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3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В_6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3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В_7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ru-RU" sz="2800" dirty="0" smtClean="0">
                <a:latin typeface="Times New Roman"/>
                <a:ea typeface="Calibri"/>
                <a:cs typeface="Times New Roman"/>
              </a:rPr>
            </a:br>
            <a:r>
              <a:rPr lang="ru-RU" sz="2800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ru-RU" sz="2800" dirty="0" smtClean="0">
                <a:latin typeface="Times New Roman"/>
                <a:ea typeface="Calibri"/>
                <a:cs typeface="Times New Roman"/>
              </a:rPr>
            </a:br>
            <a:r>
              <a:rPr lang="ru-RU" sz="2800" dirty="0" smtClean="0">
                <a:latin typeface="Arial" pitchFamily="34" charset="0"/>
                <a:ea typeface="Calibri"/>
                <a:cs typeface="Arial" pitchFamily="34" charset="0"/>
              </a:rPr>
              <a:t>Сколько химических связей в молекуле данного углеводорода: </a:t>
            </a:r>
            <a:r>
              <a:rPr lang="ru-RU" sz="2800" dirty="0" smtClean="0">
                <a:ea typeface="Calibri"/>
                <a:cs typeface="Times New Roman"/>
              </a:rPr>
              <a:t/>
            </a:r>
            <a:br>
              <a:rPr lang="ru-RU" sz="2800" dirty="0" smtClean="0">
                <a:ea typeface="Calibri"/>
                <a:cs typeface="Times New Roman"/>
              </a:rPr>
            </a:br>
            <a:r>
              <a:rPr lang="ru-RU" sz="27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ea typeface="Calibri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ea typeface="Calibri"/>
                <a:cs typeface="Arial" pitchFamily="34" charset="0"/>
              </a:rPr>
            </a:b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0017" y="1500174"/>
          <a:ext cx="8280000" cy="3925824"/>
        </p:xfrm>
        <a:graphic>
          <a:graphicData uri="http://schemas.openxmlformats.org/drawingml/2006/table">
            <a:tbl>
              <a:tblPr/>
              <a:tblGrid>
                <a:gridCol w="3600000"/>
                <a:gridCol w="46800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В_1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2, 2-диметилгексан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В_2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3-этилгексан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В_3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3-</a:t>
                      </a:r>
                      <a:r>
                        <a:rPr lang="ru-RU" sz="32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метилгептан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В_4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2,4-диметилпентан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В_5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2-метил-3-этилгептан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В_6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2,2,4-триметилгексан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В_7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2,3,5-трихлороктан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Электронное и пространственное строение алканов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1393009" y="3143248"/>
            <a:ext cx="4879209" cy="2628912"/>
            <a:chOff x="1393009" y="3143248"/>
            <a:chExt cx="4879209" cy="262891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393009" y="4857760"/>
              <a:ext cx="914400" cy="9144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м</a:t>
              </a:r>
              <a:endParaRPr lang="ru-RU" dirty="0"/>
            </a:p>
          </p:txBody>
        </p:sp>
        <p:grpSp>
          <p:nvGrpSpPr>
            <p:cNvPr id="11" name="Группа 10"/>
            <p:cNvGrpSpPr/>
            <p:nvPr/>
          </p:nvGrpSpPr>
          <p:grpSpPr>
            <a:xfrm>
              <a:off x="1393009" y="3143248"/>
              <a:ext cx="4879209" cy="914400"/>
              <a:chOff x="1393009" y="3143248"/>
              <a:chExt cx="4879209" cy="914400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1393009" y="3143248"/>
                <a:ext cx="914400" cy="914400"/>
              </a:xfrm>
              <a:prstGeom prst="rect">
                <a:avLst/>
              </a:prstGeom>
              <a:noFill/>
              <a:ln w="57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10" name="Группа 9"/>
              <p:cNvGrpSpPr/>
              <p:nvPr/>
            </p:nvGrpSpPr>
            <p:grpSpPr>
              <a:xfrm>
                <a:off x="3500430" y="3143248"/>
                <a:ext cx="2771788" cy="914400"/>
                <a:chOff x="3500430" y="3143248"/>
                <a:chExt cx="2771788" cy="914400"/>
              </a:xfrm>
            </p:grpSpPr>
            <p:sp>
              <p:nvSpPr>
                <p:cNvPr id="7" name="Прямоугольник 6"/>
                <p:cNvSpPr/>
                <p:nvPr/>
              </p:nvSpPr>
              <p:spPr>
                <a:xfrm>
                  <a:off x="3500430" y="3143248"/>
                  <a:ext cx="914400" cy="914400"/>
                </a:xfrm>
                <a:prstGeom prst="rect">
                  <a:avLst/>
                </a:prstGeom>
                <a:noFill/>
                <a:ln w="571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8" name="Прямоугольник 7"/>
                <p:cNvSpPr/>
                <p:nvPr/>
              </p:nvSpPr>
              <p:spPr>
                <a:xfrm>
                  <a:off x="4429124" y="3143248"/>
                  <a:ext cx="914400" cy="914400"/>
                </a:xfrm>
                <a:prstGeom prst="rect">
                  <a:avLst/>
                </a:prstGeom>
                <a:noFill/>
                <a:ln w="571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9" name="Прямоугольник 8"/>
                <p:cNvSpPr/>
                <p:nvPr/>
              </p:nvSpPr>
              <p:spPr>
                <a:xfrm>
                  <a:off x="5357818" y="3143248"/>
                  <a:ext cx="914400" cy="914400"/>
                </a:xfrm>
                <a:prstGeom prst="rect">
                  <a:avLst/>
                </a:prstGeom>
                <a:noFill/>
                <a:ln w="571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</p:grpSp>
      <p:sp>
        <p:nvSpPr>
          <p:cNvPr id="13" name="Прямоугольник 12"/>
          <p:cNvSpPr/>
          <p:nvPr/>
        </p:nvSpPr>
        <p:spPr>
          <a:xfrm>
            <a:off x="1928794" y="1714488"/>
            <a:ext cx="528641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Возбужденное состояние атома углерода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Тип гибридизации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28794" y="1714488"/>
            <a:ext cx="528641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24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гибридизация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00232" y="3357562"/>
            <a:ext cx="5286412" cy="25717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одинаковые гибридные </a:t>
            </a:r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орбитали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расположены под углом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109</a:t>
            </a:r>
            <a:r>
              <a:rPr lang="ru-RU" sz="24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°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28</a:t>
            </a:r>
            <a:r>
              <a:rPr lang="ru-RU" sz="24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′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друг к другу и направлены к вершинам тетраэдра, в центре находится ядро атома углерода. 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Тетраэдрическая молекула метана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6" name="Picture 2" descr="http://physic.kemsu.ru/pub/library/learn_pos/Udin_ModelChemSoed/HTML/soder/2/ch4+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1142984"/>
            <a:ext cx="4762500" cy="47625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78629" y="5715016"/>
            <a:ext cx="778674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Орбитали максимально удалены друг от друга.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Тетраэдрическое направление связей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С-Н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в молекуле метана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1500166" y="1214422"/>
            <a:ext cx="5500726" cy="5072098"/>
            <a:chOff x="1500166" y="1214422"/>
            <a:chExt cx="5500726" cy="5072098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1500166" y="1214422"/>
              <a:ext cx="5500726" cy="5072098"/>
              <a:chOff x="1428728" y="1285860"/>
              <a:chExt cx="5500726" cy="5072098"/>
            </a:xfrm>
          </p:grpSpPr>
          <p:pic>
            <p:nvPicPr>
              <p:cNvPr id="6146" name="Picture 2" descr="http://sciencekids.co.nz/images/pictures/chemistry/chemicalstructureofmethane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857356" y="1285860"/>
                <a:ext cx="5072098" cy="5072098"/>
              </a:xfrm>
              <a:prstGeom prst="rect">
                <a:avLst/>
              </a:prstGeom>
              <a:noFill/>
            </p:spPr>
          </p:pic>
          <p:sp>
            <p:nvSpPr>
              <p:cNvPr id="7" name="Дуга 6"/>
              <p:cNvSpPr/>
              <p:nvPr/>
            </p:nvSpPr>
            <p:spPr>
              <a:xfrm rot="15409412">
                <a:off x="3106055" y="2711739"/>
                <a:ext cx="2875603" cy="3078857"/>
              </a:xfrm>
              <a:prstGeom prst="arc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1428728" y="2643182"/>
                <a:ext cx="2214578" cy="914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40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109</a:t>
                </a:r>
                <a:r>
                  <a:rPr lang="ru-RU" sz="4000" b="1" dirty="0" smtClean="0">
                    <a:solidFill>
                      <a:schemeClr val="tx1"/>
                    </a:solidFill>
                    <a:latin typeface="Times New Roman"/>
                    <a:cs typeface="Times New Roman"/>
                  </a:rPr>
                  <a:t>°</a:t>
                </a:r>
                <a:r>
                  <a:rPr lang="ru-RU" sz="40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28</a:t>
                </a:r>
                <a:r>
                  <a:rPr lang="ru-RU" sz="4000" b="1" dirty="0" smtClean="0">
                    <a:solidFill>
                      <a:schemeClr val="tx1"/>
                    </a:solidFill>
                    <a:latin typeface="Times New Roman"/>
                    <a:cs typeface="Times New Roman"/>
                  </a:rPr>
                  <a:t>′</a:t>
                </a:r>
                <a:r>
                  <a:rPr lang="ru-RU" sz="40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4000" dirty="0"/>
              </a:p>
            </p:txBody>
          </p:sp>
        </p:grpSp>
        <p:sp>
          <p:nvSpPr>
            <p:cNvPr id="11" name="Дуга 10"/>
            <p:cNvSpPr/>
            <p:nvPr/>
          </p:nvSpPr>
          <p:spPr>
            <a:xfrm rot="9499211">
              <a:off x="3103663" y="2933208"/>
              <a:ext cx="2774681" cy="2250831"/>
            </a:xfrm>
            <a:prstGeom prst="arc">
              <a:avLst/>
            </a:prstGeom>
            <a:ln w="57150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2571736" y="5214950"/>
              <a:ext cx="2214578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109</a:t>
              </a:r>
              <a:r>
                <a:rPr lang="ru-RU" sz="4000" b="1" dirty="0" smtClean="0">
                  <a:solidFill>
                    <a:schemeClr val="tx1"/>
                  </a:solidFill>
                  <a:latin typeface="Times New Roman"/>
                  <a:cs typeface="Times New Roman"/>
                </a:rPr>
                <a:t>°</a:t>
              </a:r>
              <a:r>
                <a:rPr lang="ru-RU" sz="40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28</a:t>
              </a:r>
              <a:r>
                <a:rPr lang="ru-RU" sz="4000" b="1" dirty="0" smtClean="0">
                  <a:solidFill>
                    <a:schemeClr val="tx1"/>
                  </a:solidFill>
                  <a:latin typeface="Times New Roman"/>
                  <a:cs typeface="Times New Roman"/>
                </a:rPr>
                <a:t>′</a:t>
              </a:r>
              <a:r>
                <a:rPr lang="ru-RU" sz="40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4000" dirty="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939784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  <a:sym typeface="Symbol"/>
              </a:rPr>
              <a:t></a:t>
            </a:r>
            <a:r>
              <a:rPr lang="ru-RU" sz="3200" b="1" dirty="0" smtClean="0">
                <a:latin typeface="Arial" pitchFamily="34" charset="0"/>
                <a:cs typeface="Arial" pitchFamily="34" charset="0"/>
                <a:sym typeface="Symbol"/>
              </a:rPr>
              <a:t>-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связь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57224" y="1643050"/>
            <a:ext cx="778674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Связи образуются за счет перекрывания орбиталей вдоль линии, соединяющей ядра атомов.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4" name="Picture 2" descr="http://www.ntu.ac.uk/images/cms56778sm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1643" y="2643182"/>
            <a:ext cx="6520715" cy="32861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http://courses.chem.psu.edu/chem210/mol-gallery/methane/tetrahedr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8313" y="642918"/>
            <a:ext cx="5667375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93978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  <a:sym typeface="Symbol"/>
              </a:rPr>
              <a:t>Строение молекулы метана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24000" y="1397000"/>
          <a:ext cx="609600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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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3" name="Группа 12"/>
          <p:cNvGrpSpPr/>
          <p:nvPr/>
        </p:nvGrpSpPr>
        <p:grpSpPr>
          <a:xfrm>
            <a:off x="2643174" y="2071678"/>
            <a:ext cx="3343292" cy="2343160"/>
            <a:chOff x="2643174" y="2071678"/>
            <a:chExt cx="3343292" cy="2343160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2643174" y="2500306"/>
              <a:ext cx="914400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Symbol"/>
                </a:rPr>
                <a:t></a:t>
              </a:r>
              <a:endParaRPr lang="ru-RU" sz="4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072066" y="2500306"/>
              <a:ext cx="914400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Symbol"/>
                </a:rPr>
                <a:t></a:t>
              </a:r>
              <a:endParaRPr lang="ru-RU" sz="4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571868" y="2071678"/>
              <a:ext cx="914400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Symbol"/>
                </a:rPr>
                <a:t></a:t>
              </a:r>
              <a:endParaRPr lang="ru-RU" sz="4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3500430" y="3500438"/>
              <a:ext cx="914400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Symbol"/>
                </a:rPr>
                <a:t></a:t>
              </a:r>
              <a:endParaRPr lang="ru-RU" sz="4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city.is74.ru/mkportal/modules/gallery/album/a_165529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1928802"/>
            <a:ext cx="4552950" cy="3971925"/>
          </a:xfrm>
          <a:prstGeom prst="rect">
            <a:avLst/>
          </a:prstGeom>
          <a:noFill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Модель молекулы метана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http://sciencegeist.net/wp-content/uploads/2010/05/metha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85860"/>
            <a:ext cx="4143375" cy="3724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318</Words>
  <Application>Microsoft Office PowerPoint</Application>
  <PresentationFormat>Экран (4:3)</PresentationFormat>
  <Paragraphs>101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Алканы </vt:lpstr>
      <vt:lpstr>Электронное и пространственное строение алканов</vt:lpstr>
      <vt:lpstr>Тип гибридизации</vt:lpstr>
      <vt:lpstr>Тетраэдрическая молекула метана</vt:lpstr>
      <vt:lpstr>Тетраэдрическое направление связей С-Н в молекуле метана</vt:lpstr>
      <vt:lpstr>- связь</vt:lpstr>
      <vt:lpstr>Слайд 7</vt:lpstr>
      <vt:lpstr>Строение молекулы метана</vt:lpstr>
      <vt:lpstr>Модель молекулы метана</vt:lpstr>
      <vt:lpstr>Метан (модель Стюарта-Бриглеба)</vt:lpstr>
      <vt:lpstr>Модель</vt:lpstr>
      <vt:lpstr>Задание: в молекуле этана ковалентных связей . . .</vt:lpstr>
      <vt:lpstr>Количественные характеристики связей</vt:lpstr>
      <vt:lpstr>В структурных формулах углы не показывают.</vt:lpstr>
      <vt:lpstr>Проверь себя</vt:lpstr>
      <vt:lpstr>Укажите, как называется предельный углеводород, у которого общее число атомов в молекуле равно…  </vt:lpstr>
      <vt:lpstr>  Сколько химических связей в молекуле данного углеводорода:    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Алканы</dc:title>
  <dc:creator>Политова Светлана Викторовна</dc:creator>
  <cp:lastModifiedBy>Microsoft Office</cp:lastModifiedBy>
  <cp:revision>12</cp:revision>
  <dcterms:created xsi:type="dcterms:W3CDTF">2015-10-15T14:45:41Z</dcterms:created>
  <dcterms:modified xsi:type="dcterms:W3CDTF">2018-10-14T18:34:25Z</dcterms:modified>
</cp:coreProperties>
</file>