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4" r:id="rId5"/>
    <p:sldId id="265" r:id="rId6"/>
    <p:sldId id="266" r:id="rId7"/>
    <p:sldId id="267" r:id="rId8"/>
    <p:sldId id="268" r:id="rId9"/>
    <p:sldId id="263" r:id="rId10"/>
    <p:sldId id="258" r:id="rId11"/>
    <p:sldId id="260" r:id="rId12"/>
    <p:sldId id="261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792D-14ED-458E-88A1-67A508AC13ED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1F24-9D25-4DE5-85BF-7DED9C88B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r.edu.27.ru/dlrstore/61f8437f-688f-dc72-4ea9-e1cb37845bbf/078.gif" TargetMode="External"/><Relationship Id="rId2" Type="http://schemas.openxmlformats.org/officeDocument/2006/relationships/hyperlink" Target="http://tvoiomsk.ru/data/item/12945/La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rinkinfo.ru/data/profile/3301/profileD5JCs3_img.png" TargetMode="External"/><Relationship Id="rId4" Type="http://schemas.openxmlformats.org/officeDocument/2006/relationships/hyperlink" Target="http://content.foto.mail.ru/mail/jeko.n/_forums/i-30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Практическая работа № 3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8 класс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Контрольные вопросы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8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 marL="0" lvl="0" indent="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Какие 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изменения происходят с веществами в ходе данного опыта?</a:t>
            </a:r>
          </a:p>
          <a:p>
            <a:pPr marL="0" lvl="0" indent="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Можно 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ли утверждать, что в данном опыте образуются новые вещества?</a:t>
            </a:r>
            <a:br>
              <a:rPr lang="ru-RU" sz="9600" dirty="0">
                <a:latin typeface="Arial" pitchFamily="34" charset="0"/>
                <a:cs typeface="Arial" pitchFamily="34" charset="0"/>
              </a:rPr>
            </a:br>
            <a:r>
              <a:rPr lang="ru-RU" sz="9600" dirty="0">
                <a:latin typeface="Arial" pitchFamily="34" charset="0"/>
                <a:cs typeface="Arial" pitchFamily="34" charset="0"/>
              </a:rPr>
              <a:t>Какие признаки позволяют вам сделать вывод?</a:t>
            </a:r>
          </a:p>
          <a:p>
            <a:pPr marL="0" lvl="0" indent="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физическим или химическим явлениям можно отнести взаимодействие мела</a:t>
            </a:r>
            <a:br>
              <a:rPr lang="ru-RU" sz="9600" dirty="0">
                <a:latin typeface="Arial" pitchFamily="34" charset="0"/>
                <a:cs typeface="Arial" pitchFamily="34" charset="0"/>
              </a:rPr>
            </a:br>
            <a:r>
              <a:rPr lang="ru-RU" sz="9600" dirty="0">
                <a:latin typeface="Arial" pitchFamily="34" charset="0"/>
                <a:cs typeface="Arial" pitchFamily="34" charset="0"/>
              </a:rPr>
              <a:t>с уксусной кислотой?</a:t>
            </a:r>
          </a:p>
          <a:p>
            <a:pPr marL="0" lvl="0" indent="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Дайте </a:t>
            </a:r>
            <a:r>
              <a:rPr lang="ru-RU" sz="9600" dirty="0">
                <a:latin typeface="Arial" pitchFamily="34" charset="0"/>
                <a:cs typeface="Arial" pitchFamily="34" charset="0"/>
              </a:rPr>
              <a:t>характеристику наблюдаемому явлению.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Разложение бумаги при нагревании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дно пробирки поместите кусочек белой бумаги размером 5x5 мм. Пробирку закрепите наклонно в лапке штатива так, чтобы ее горлышко было немного ниже дна (рис. 24). Сначала прогрейте всю пробирку целиком, затем нагрейте только ту часть, в которой находится бумага. Через 2—3 мин нагревание прекратите.</a:t>
            </a:r>
          </a:p>
          <a:p>
            <a:pPr marL="0" indent="0">
              <a:spcBef>
                <a:spcPts val="2400"/>
              </a:spcBef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Контрольные вопросы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 fontScale="25000" lnSpcReduction="20000"/>
          </a:bodyPr>
          <a:lstStyle/>
          <a:p>
            <a:pPr marL="0" lvl="1" indent="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Какой цвет имеет вещество, оставшееся в результате прокаливания бумаги?</a:t>
            </a:r>
          </a:p>
          <a:p>
            <a:pPr marL="0" lvl="1" indent="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 Предположите, какое из знакомых вам веществ могло образоваться.</a:t>
            </a:r>
          </a:p>
          <a:p>
            <a:pPr marL="0" lvl="1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ru-RU" sz="9600" dirty="0" smtClean="0">
                <a:latin typeface="Arial" pitchFamily="34" charset="0"/>
                <a:cs typeface="Arial" pitchFamily="34" charset="0"/>
              </a:rPr>
              <a:t>3. Внимательно рассмотрите стенки пробирки.</a:t>
            </a:r>
            <a:br>
              <a:rPr lang="ru-RU" sz="9600" dirty="0" smtClean="0">
                <a:latin typeface="Arial" pitchFamily="34" charset="0"/>
                <a:cs typeface="Arial" pitchFamily="34" charset="0"/>
              </a:rPr>
            </a:br>
            <a:r>
              <a:rPr lang="ru-RU" sz="9600" dirty="0" smtClean="0">
                <a:latin typeface="Arial" pitchFamily="34" charset="0"/>
                <a:cs typeface="Arial" pitchFamily="34" charset="0"/>
              </a:rPr>
              <a:t>Отметьте свои наблюдения. Предположите, какое из знакомых вам веществ могло конденсироваться на стенках пробирки.</a:t>
            </a:r>
          </a:p>
          <a:p>
            <a:pPr marL="0" lvl="1" indent="0">
              <a:lnSpc>
                <a:spcPct val="120000"/>
              </a:lnSpc>
              <a:spcBef>
                <a:spcPts val="2400"/>
              </a:spcBef>
              <a:buNone/>
            </a:pPr>
            <a:endParaRPr lang="ru-RU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Контрольные вопросы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4. Почему пробирка закреплена так, чтобы ее дно было выше горла?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5. По каким признакам эту реакцию можно отнести к реакциям разложения?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Информационные источники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397000"/>
          <a:ext cx="8358246" cy="4421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71966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свеча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6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плавление парафина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6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мел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66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  <a:hlinkClick r:id="rId5"/>
                        </a:rPr>
                        <a:t>уксусная кислота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669"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9669"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Таблица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1397000"/>
          <a:ext cx="864399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542"/>
                <a:gridCol w="1971439"/>
                <a:gridCol w="2039118"/>
                <a:gridCol w="2071702"/>
                <a:gridCol w="15001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 опыта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Рисунки, наблюдения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Ответы на контрольные вопросы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Выводы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Плавление парафина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3"/>
            <a:ext cx="8229600" cy="15716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Кусочек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парафина размером со спичечную головку поместите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предметное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стекло и подержите над пламенем горелки или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спиртовки (с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помощью тигельных щипцов или держателя для пробирок). </a:t>
            </a:r>
          </a:p>
          <a:p>
            <a:pPr>
              <a:buNone/>
            </a:pPr>
            <a:endParaRPr lang="ru-RU" sz="2400" dirty="0"/>
          </a:p>
        </p:txBody>
      </p: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Содержимое 2"/>
          <p:cNvSpPr txBox="1">
            <a:spLocks/>
          </p:cNvSpPr>
          <p:nvPr/>
        </p:nvSpPr>
        <p:spPr>
          <a:xfrm>
            <a:off x="457200" y="4643446"/>
            <a:ext cx="8229600" cy="1571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Когда парафин расплавится, погасите пламя и дайте парафину остыть.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cor.edu.27.ru/dlrstore/61f8437f-688f-dc72-4ea9-e1cb37845bbf/07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16127"/>
            <a:ext cx="6858048" cy="502574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250397" y="6072206"/>
            <a:ext cx="2643206" cy="571504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рисунок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Контрольные вопросы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ru-RU" sz="6000" dirty="0" smtClean="0">
                <a:latin typeface="Arial" pitchFamily="34" charset="0"/>
                <a:cs typeface="Arial" pitchFamily="34" charset="0"/>
              </a:rPr>
              <a:t>Какие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изменения происходят с парафином в ходе данного опыта (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агрегатного состояния, цвета, формы и т. п.)?</a:t>
            </a:r>
          </a:p>
          <a:p>
            <a:pPr marL="0" lv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ru-RU" sz="6000" dirty="0">
                <a:latin typeface="Arial" pitchFamily="34" charset="0"/>
                <a:cs typeface="Arial" pitchFamily="34" charset="0"/>
              </a:rPr>
              <a:t>Превращается ли парафин в другое вещество в данном опыте?</a:t>
            </a:r>
          </a:p>
          <a:p>
            <a:pPr marL="0" lv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ru-RU" sz="6000" dirty="0">
                <a:latin typeface="Arial" pitchFamily="34" charset="0"/>
                <a:cs typeface="Arial" pitchFamily="34" charset="0"/>
              </a:rPr>
              <a:t>К физическим или химическим явлениям (реакциям) можно отнести 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плавление </a:t>
            </a:r>
            <a:r>
              <a:rPr lang="ru-RU" sz="6000" dirty="0">
                <a:latin typeface="Arial" pitchFamily="34" charset="0"/>
                <a:cs typeface="Arial" pitchFamily="34" charset="0"/>
              </a:rPr>
              <a:t>парафина?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Горение свечи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Аккуратно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зажгите свечу и дайте ей погореть 3—5 мин. Погасите свечу.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218" name="Picture 2" descr="http://tvoiomsk.ru/data/item/12945/Large.jpg"/>
          <p:cNvPicPr>
            <a:picLocks noChangeAspect="1" noChangeArrowheads="1"/>
          </p:cNvPicPr>
          <p:nvPr/>
        </p:nvPicPr>
        <p:blipFill>
          <a:blip r:embed="rId2" cstate="print"/>
          <a:srcRect l="27188" t="15000" r="23124"/>
          <a:stretch>
            <a:fillRect/>
          </a:stretch>
        </p:blipFill>
        <p:spPr bwMode="auto">
          <a:xfrm>
            <a:off x="6072198" y="3714752"/>
            <a:ext cx="2214578" cy="284132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Контрольные вопросы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lvl="1" indent="-74295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7400" dirty="0">
                <a:latin typeface="Arial" pitchFamily="34" charset="0"/>
                <a:cs typeface="Arial" pitchFamily="34" charset="0"/>
              </a:rPr>
              <a:t>Какие изменения происходят с воском (парафином) и фитилем при </a:t>
            </a:r>
            <a:r>
              <a:rPr lang="ru-RU" sz="7400" dirty="0" smtClean="0">
                <a:latin typeface="Arial" pitchFamily="34" charset="0"/>
                <a:cs typeface="Arial" pitchFamily="34" charset="0"/>
              </a:rPr>
              <a:t>горении </a:t>
            </a:r>
            <a:r>
              <a:rPr lang="ru-RU" sz="7400" dirty="0">
                <a:latin typeface="Arial" pitchFamily="34" charset="0"/>
                <a:cs typeface="Arial" pitchFamily="34" charset="0"/>
              </a:rPr>
              <a:t>свечи?</a:t>
            </a:r>
          </a:p>
          <a:p>
            <a:pPr lvl="1" indent="-74295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7400" dirty="0">
                <a:latin typeface="Arial" pitchFamily="34" charset="0"/>
                <a:cs typeface="Arial" pitchFamily="34" charset="0"/>
              </a:rPr>
              <a:t>Расходуется ли воск (парафин) при горении свечи?</a:t>
            </a:r>
          </a:p>
          <a:p>
            <a:pPr lvl="1" indent="-74295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7400" dirty="0">
                <a:latin typeface="Arial" pitchFamily="34" charset="0"/>
                <a:cs typeface="Arial" pitchFamily="34" charset="0"/>
              </a:rPr>
              <a:t>К физическим или химическим явлениям можно отнести горение свечи?</a:t>
            </a:r>
            <a:br>
              <a:rPr lang="ru-RU" sz="7400" dirty="0">
                <a:latin typeface="Arial" pitchFamily="34" charset="0"/>
                <a:cs typeface="Arial" pitchFamily="34" charset="0"/>
              </a:rPr>
            </a:br>
            <a:r>
              <a:rPr lang="ru-RU" sz="7400" dirty="0">
                <a:latin typeface="Arial" pitchFamily="34" charset="0"/>
                <a:cs typeface="Arial" pitchFamily="34" charset="0"/>
              </a:rPr>
              <a:t>На основании каких признаков вы делаете свой вывод?</a:t>
            </a:r>
          </a:p>
          <a:p>
            <a:pPr lvl="1" indent="-74295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7400" dirty="0">
                <a:latin typeface="Arial" pitchFamily="34" charset="0"/>
                <a:cs typeface="Arial" pitchFamily="34" charset="0"/>
              </a:rPr>
              <a:t>Дайте характеристику процесса горения свечи.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Прокаливание медной проволоки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Внесите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в пламя кусочек тонкой медной проволоки и прокалите ее в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течение двух минут. Погасите пламя.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Рассмотрите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поверхность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проволоки </a:t>
            </a:r>
            <a:r>
              <a:rPr lang="ru-RU" dirty="0">
                <a:latin typeface="Arial" pitchFamily="34" charset="0"/>
                <a:cs typeface="Arial" pitchFamily="34" charset="0"/>
              </a:rPr>
              <a:t>(проволока горячая, и ее не следует касаться рукой).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Контрольные вопросы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457200" lvl="2" indent="-45720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Какие изменения происходят с медью в ходе данного опыта?</a:t>
            </a:r>
          </a:p>
          <a:p>
            <a:pPr marL="457200" lvl="2" indent="-45720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Можно ли утверждать, что при прокаливании медь превратилась в другое</a:t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latin typeface="Arial" pitchFamily="34" charset="0"/>
                <a:cs typeface="Arial" pitchFamily="34" charset="0"/>
              </a:rPr>
              <a:t>вещество? Какие признаки позволяют вам сделать вывод?</a:t>
            </a:r>
          </a:p>
          <a:p>
            <a:pPr marL="457200" lvl="2" indent="-45720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К физическим или химическим явлениям можно отнести прокаливание</a:t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latin typeface="Arial" pitchFamily="34" charset="0"/>
                <a:cs typeface="Arial" pitchFamily="34" charset="0"/>
              </a:rPr>
              <a:t>медной проволоки?</a:t>
            </a:r>
          </a:p>
          <a:p>
            <a:pPr lvl="1" indent="-742950">
              <a:lnSpc>
                <a:spcPct val="120000"/>
              </a:lnSpc>
              <a:spcBef>
                <a:spcPts val="2400"/>
              </a:spcBef>
              <a:buFont typeface="+mj-lt"/>
              <a:buAutoNum type="arabicPeriod"/>
            </a:pPr>
            <a:endParaRPr lang="ru-RU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615130" cy="208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Взаимодействие мела с уксусной кислотой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3"/>
            <a:ext cx="8229600" cy="228601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marL="0" indent="0">
              <a:spcBef>
                <a:spcPts val="2400"/>
              </a:spcBef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 дно пробирки поместите кусочек мела (размером не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больше 2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мм) и прилейте 1 мл раствора уксусной кислоты. Что вы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наблюдаете?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034" y="1071546"/>
            <a:ext cx="1098550" cy="1001712"/>
            <a:chOff x="1488" y="1968"/>
            <a:chExt cx="432" cy="432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41"/>
            <p:cNvSpPr txBox="1">
              <a:spLocks noChangeArrowheads="1"/>
            </p:cNvSpPr>
            <p:nvPr/>
          </p:nvSpPr>
          <p:spPr bwMode="gray">
            <a:xfrm>
              <a:off x="1631" y="2016"/>
              <a:ext cx="185" cy="3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40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2" name="Picture 2" descr="http://content.foto.mail.ru/mail/jeko.n/_forums/i-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17878"/>
            <a:ext cx="6572296" cy="402224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6072206"/>
            <a:ext cx="2643206" cy="571504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мел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6072206"/>
            <a:ext cx="3571900" cy="571504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ксусная кислота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21703" y="1071546"/>
            <a:ext cx="4500594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drinkinfo.ru/data/profile/3301/profileD5JCs3_i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321351"/>
            <a:ext cx="1571636" cy="421529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342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Практическая работа № 3</vt:lpstr>
      <vt:lpstr>Таблица</vt:lpstr>
      <vt:lpstr>Плавление парафина</vt:lpstr>
      <vt:lpstr>Контрольные вопросы </vt:lpstr>
      <vt:lpstr>Горение свечи</vt:lpstr>
      <vt:lpstr>Контрольные вопросы</vt:lpstr>
      <vt:lpstr>Прокаливание медной проволоки</vt:lpstr>
      <vt:lpstr>Контрольные вопросы</vt:lpstr>
      <vt:lpstr>Взаимодействие мела с уксусной кислотой</vt:lpstr>
      <vt:lpstr>Контрольные вопросы </vt:lpstr>
      <vt:lpstr>Разложение бумаги при нагревании</vt:lpstr>
      <vt:lpstr>Контрольные вопросы </vt:lpstr>
      <vt:lpstr>Контрольные вопросы </vt:lpstr>
      <vt:lpstr>Информационные источники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№ 3</dc:title>
  <dc:creator>Политова Светлана Викторовна</dc:creator>
  <cp:lastModifiedBy>Admin</cp:lastModifiedBy>
  <cp:revision>8</cp:revision>
  <dcterms:created xsi:type="dcterms:W3CDTF">2014-09-28T16:52:21Z</dcterms:created>
  <dcterms:modified xsi:type="dcterms:W3CDTF">2014-09-28T18:15:34Z</dcterms:modified>
</cp:coreProperties>
</file>