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3" r:id="rId5"/>
    <p:sldId id="264" r:id="rId6"/>
    <p:sldId id="275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4" r:id="rId16"/>
    <p:sldId id="273" r:id="rId17"/>
    <p:sldId id="276" r:id="rId18"/>
    <p:sldId id="27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EAA90-EC0F-4138-9A81-1610B7A15506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B7F66-5447-4938-BBE0-8B8066A605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EAA90-EC0F-4138-9A81-1610B7A15506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B7F66-5447-4938-BBE0-8B8066A605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EAA90-EC0F-4138-9A81-1610B7A15506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B7F66-5447-4938-BBE0-8B8066A605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EAA90-EC0F-4138-9A81-1610B7A15506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B7F66-5447-4938-BBE0-8B8066A605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EAA90-EC0F-4138-9A81-1610B7A15506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B7F66-5447-4938-BBE0-8B8066A605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EAA90-EC0F-4138-9A81-1610B7A15506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B7F66-5447-4938-BBE0-8B8066A605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EAA90-EC0F-4138-9A81-1610B7A15506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B7F66-5447-4938-BBE0-8B8066A605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EAA90-EC0F-4138-9A81-1610B7A15506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B7F66-5447-4938-BBE0-8B8066A605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EAA90-EC0F-4138-9A81-1610B7A15506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B7F66-5447-4938-BBE0-8B8066A605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EAA90-EC0F-4138-9A81-1610B7A15506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B7F66-5447-4938-BBE0-8B8066A605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EAA90-EC0F-4138-9A81-1610B7A15506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B7F66-5447-4938-BBE0-8B8066A605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EAA90-EC0F-4138-9A81-1610B7A15506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B7F66-5447-4938-BBE0-8B8066A605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0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politova.ucoz.ru/" TargetMode="External"/><Relationship Id="rId5" Type="http://schemas.openxmlformats.org/officeDocument/2006/relationships/hyperlink" Target="mailto:Politova11@yandex.ru" TargetMode="Externa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spolitova.ucoz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0000"/>
            <a:lum/>
          </a:blip>
          <a:srcRect/>
          <a:tile tx="0" ty="0" sx="34000" sy="34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gradFill flip="none" rotWithShape="1">
            <a:gsLst>
              <a:gs pos="0">
                <a:schemeClr val="accent3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3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3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28575">
            <a:solidFill>
              <a:schemeClr val="bg2">
                <a:lumMod val="50000"/>
              </a:schemeClr>
            </a:solidFill>
          </a:ln>
          <a:effectLst>
            <a:outerShdw dist="190500" dir="2400000" algn="ctr" rotWithShape="0">
              <a:srgbClr val="C00000">
                <a:alpha val="50000"/>
              </a:srgbClr>
            </a:outerShdw>
          </a:effectLst>
        </p:spPr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Кафе «</a:t>
            </a:r>
            <a:r>
              <a:rPr lang="ru-RU" dirty="0">
                <a:latin typeface="Arial" pitchFamily="34" charset="0"/>
                <a:cs typeface="Arial" pitchFamily="34" charset="0"/>
              </a:rPr>
              <a:t>М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ерцающих огней»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550912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Новогодний праздник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7164288" y="6165304"/>
            <a:ext cx="1835696" cy="55091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5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класс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371600" y="5661248"/>
            <a:ext cx="6400800" cy="55091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Классный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руководитель: Политова Светлана </a:t>
            </a:r>
            <a:r>
              <a:rPr lang="ru-RU" sz="3200" dirty="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kumimoji="0" lang="ru-RU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икторовна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371600" y="476672"/>
            <a:ext cx="6400800" cy="55091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ГБОУ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Школа № 1352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86000" y="1397000"/>
          <a:ext cx="8406480" cy="95188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8406480"/>
              </a:tblGrid>
              <a:tr h="95188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 доске написаны «странные» слова. В них надо переставить буквы таким образом, чтобы слово перестало быть «странным» . 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dirty="0">
                <a:latin typeface="Arial" pitchFamily="34" charset="0"/>
                <a:cs typeface="Arial" pitchFamily="34" charset="0"/>
              </a:rPr>
              <a:t>Составь слово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»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836712"/>
            <a:ext cx="228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2400" dirty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7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конкурс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2828836"/>
            <a:ext cx="83529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Рванья-(январь)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Лауци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-(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улица) 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Бадусь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-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(судьба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) 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Клероза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-(зеркало)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63688" y="2852936"/>
            <a:ext cx="2700000" cy="504056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619672" y="3645024"/>
            <a:ext cx="2700000" cy="504056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763688" y="4653136"/>
            <a:ext cx="2700000" cy="504056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835696" y="5445224"/>
            <a:ext cx="2700000" cy="504056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578" name="AutoShape 2" descr="http://www.guibingzhuche.com/data/out/321/190420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0" name="AutoShape 4" descr="http://www.guibingzhuche.com/data/out/321/190420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2" name="AutoShape 6" descr="http://www.guibingzhuche.com/data/out/321/190420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4" name="AutoShape 8" descr="http://www.guibingzhuche.com/data/out/321/190420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86" name="Picture 10" descr="http://na-ta.ru/wp-content/uploads/2016/11/vop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2132856"/>
            <a:ext cx="4390628" cy="4390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86000" y="1397000"/>
          <a:ext cx="4518048" cy="486000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518048"/>
              </a:tblGrid>
              <a:tr h="48600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Желающие мальчики надувают шарики. Затем разбиваются на пары, каждая из которых пытается «раздавить» шарик своими животами. Уцелевший шарик — награда.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dirty="0">
                <a:latin typeface="Arial" pitchFamily="34" charset="0"/>
                <a:cs typeface="Arial" pitchFamily="34" charset="0"/>
              </a:rPr>
              <a:t>Мыльный пузырь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»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836712"/>
            <a:ext cx="228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2400" dirty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8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конкурс</a:t>
            </a:r>
          </a:p>
        </p:txBody>
      </p:sp>
      <p:pic>
        <p:nvPicPr>
          <p:cNvPr id="23558" name="Picture 6" descr="http://www.picshare.ru/uploads/151216/zd6MQ9Dml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908720"/>
            <a:ext cx="3816423" cy="77387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86000" y="1397000"/>
          <a:ext cx="4518048" cy="486000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518048"/>
              </a:tblGrid>
              <a:tr h="48600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(миска, мука, конфеты)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ru-RU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 миске горкой насыпана мука. В нее вставляется конфета так, чтобы торчал кончик, за который ее можно вытащить. Если нос, щеки не испачканы мукой, конфету можно взять себе в качестве приза. В этом конкурсе могут принять участие не представители команд, а все желающие проверить свою ловкость. 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dirty="0">
                <a:latin typeface="Arial" pitchFamily="34" charset="0"/>
                <a:cs typeface="Arial" pitchFamily="34" charset="0"/>
              </a:rPr>
              <a:t>Достань конфету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»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836712"/>
            <a:ext cx="228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2400" dirty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9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конкурс</a:t>
            </a:r>
          </a:p>
        </p:txBody>
      </p:sp>
      <p:pic>
        <p:nvPicPr>
          <p:cNvPr id="28674" name="Picture 2" descr="http://img1.liveinternet.ru/images/attach/c/3/122/86/122086815_3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636912"/>
            <a:ext cx="3202285" cy="2205484"/>
          </a:xfrm>
          <a:prstGeom prst="rect">
            <a:avLst/>
          </a:prstGeom>
          <a:noFill/>
        </p:spPr>
      </p:pic>
      <p:pic>
        <p:nvPicPr>
          <p:cNvPr id="28676" name="Picture 4" descr="http://pngimg.com/uploads/flour/flour_PNG2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780928"/>
            <a:ext cx="5546129" cy="45123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39552" y="1340768"/>
          <a:ext cx="4518048" cy="486000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518048"/>
              </a:tblGrid>
              <a:tr h="48600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(мел, доска) 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ru-RU" sz="2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ru-RU" sz="2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 доске нужно нарисовать ОДНОВРЕМЕННО: одной рукой треугольник, а другой — квадрат. 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dirty="0">
                <a:latin typeface="Arial" pitchFamily="34" charset="0"/>
                <a:cs typeface="Arial" pitchFamily="34" charset="0"/>
              </a:rPr>
              <a:t>Веселые картинки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»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836712"/>
            <a:ext cx="228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10 </a:t>
            </a:r>
            <a:r>
              <a:rPr lang="ru-RU" sz="2400" dirty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конкурс</a:t>
            </a:r>
          </a:p>
        </p:txBody>
      </p:sp>
      <p:pic>
        <p:nvPicPr>
          <p:cNvPr id="27650" name="Picture 2" descr="http://chicagohacksbig.com/images/triangle-clipart-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924944"/>
            <a:ext cx="3640906" cy="3640907"/>
          </a:xfrm>
          <a:prstGeom prst="rect">
            <a:avLst/>
          </a:prstGeom>
          <a:noFill/>
        </p:spPr>
      </p:pic>
      <p:pic>
        <p:nvPicPr>
          <p:cNvPr id="27652" name="Picture 4" descr="http://www.clipartsuggest.com/images/640/onlinelabels-clip-art-eyes-googly-ZSqByT-clipar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484784"/>
            <a:ext cx="2880320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39552" y="1340768"/>
          <a:ext cx="4518048" cy="486000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518048"/>
              </a:tblGrid>
              <a:tr h="48600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20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(наборы полосок бумаги с текстом) 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20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 ведущего два набора полосок бумаги. В </a:t>
                      </a:r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левой руке — вопросы</a:t>
                      </a:r>
                      <a:r>
                        <a:rPr lang="ru-RU" sz="20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в правой — ответы. Ведущий обходит столики, играющие поочередно «вслепую» вытаскивают то вопрос, (читают вслух) то ответ. Получается веселая чепуха.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ru-RU" sz="2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endParaRPr lang="ru-RU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dirty="0">
                <a:latin typeface="Arial" pitchFamily="34" charset="0"/>
                <a:cs typeface="Arial" pitchFamily="34" charset="0"/>
              </a:rPr>
              <a:t>Веселая чепуха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»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836712"/>
            <a:ext cx="228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10 </a:t>
            </a:r>
            <a:r>
              <a:rPr lang="ru-RU" sz="2400" dirty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конкурс</a:t>
            </a:r>
          </a:p>
        </p:txBody>
      </p:sp>
      <p:pic>
        <p:nvPicPr>
          <p:cNvPr id="26628" name="Picture 4" descr="https://data.ac-illust.com/data/thumbnails/33/33c45f51c0526644986747caf0c6ad9c_t.jp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040" y="3068960"/>
            <a:ext cx="3848100" cy="3238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39552" y="1340768"/>
          <a:ext cx="4518048" cy="486000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518048"/>
              </a:tblGrid>
              <a:tr h="48600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20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(наборы полосок бумаги с текстом) 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20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 ведущего два набора полосок бумаги. В </a:t>
                      </a:r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левой руке — вопросы</a:t>
                      </a:r>
                      <a:r>
                        <a:rPr lang="ru-RU" sz="20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в правой — ответы. Ведущий обходит столики, играющие поочередно «вслепую» вытаскивают то вопрос, (читают вслух) то ответ. Получается веселая чепуха.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ru-RU" sz="2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endParaRPr lang="ru-RU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dirty="0">
                <a:latin typeface="Arial" pitchFamily="34" charset="0"/>
                <a:cs typeface="Arial" pitchFamily="34" charset="0"/>
              </a:rPr>
              <a:t>Веселая чепуха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»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836712"/>
            <a:ext cx="228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10 </a:t>
            </a:r>
            <a:r>
              <a:rPr lang="ru-RU" sz="2400" dirty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конкурс</a:t>
            </a:r>
          </a:p>
        </p:txBody>
      </p:sp>
      <p:pic>
        <p:nvPicPr>
          <p:cNvPr id="26626" name="Picture 2" descr="http://clipart-library.com/img/17201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572000" y="2492896"/>
            <a:ext cx="4572000" cy="22521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39552" y="1340768"/>
          <a:ext cx="4518048" cy="502920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518048"/>
              </a:tblGrid>
              <a:tr h="48600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Участники конкурса становятся в одну линию. При слове ведущего «суша» все прыгают вперед, при слове «вода» — назад. Конкурс проводится в быстром темпе. Ведущий имеет право вместо слова «вода» произносить другие слова, например: море, река, залив, океан; вместо слова «суша» — берег, земля, остров. Прыгающие невпопад выбывают, победителем становится последний игрок — самый внимательный. 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dirty="0">
                <a:latin typeface="Arial" pitchFamily="34" charset="0"/>
                <a:cs typeface="Arial" pitchFamily="34" charset="0"/>
              </a:rPr>
              <a:t>Прыг-скок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»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836712"/>
            <a:ext cx="228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11 </a:t>
            </a:r>
            <a:r>
              <a:rPr lang="ru-RU" sz="2400" dirty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конкурс</a:t>
            </a:r>
          </a:p>
        </p:txBody>
      </p:sp>
      <p:pic>
        <p:nvPicPr>
          <p:cNvPr id="25602" name="Picture 2" descr="http://sam-celitel.ru/_nw/64/191172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636912"/>
            <a:ext cx="4176464" cy="4049905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0" name="Прямоугольник 59"/>
            <p:cNvSpPr/>
            <p:nvPr/>
          </p:nvSpPr>
          <p:spPr>
            <a:xfrm rot="5400000">
              <a:off x="-2500322" y="2500322"/>
              <a:ext cx="6858000" cy="1857356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8" name="Picture 6" descr="Chemical Experiment Clip Art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285720" y="285728"/>
              <a:ext cx="918601" cy="9352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" name="Picture 4" descr="Wobbly Bottle Clip Art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1000100" y="1428736"/>
              <a:ext cx="648424" cy="8687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" name="Picture 8" descr="Chemistry Lab Flasks Clip Art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571472" y="5429264"/>
              <a:ext cx="928694" cy="12637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" name="Прямоугольник 30"/>
            <p:cNvSpPr/>
            <p:nvPr/>
          </p:nvSpPr>
          <p:spPr>
            <a:xfrm>
              <a:off x="1857356" y="785794"/>
              <a:ext cx="7286644" cy="1440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57"/>
          <p:cNvGrpSpPr/>
          <p:nvPr/>
        </p:nvGrpSpPr>
        <p:grpSpPr>
          <a:xfrm>
            <a:off x="1928794" y="1125125"/>
            <a:ext cx="6572296" cy="5590023"/>
            <a:chOff x="571472" y="678637"/>
            <a:chExt cx="7858180" cy="4607751"/>
          </a:xfrm>
        </p:grpSpPr>
        <p:grpSp>
          <p:nvGrpSpPr>
            <p:cNvPr id="5" name="Группа 43"/>
            <p:cNvGrpSpPr/>
            <p:nvPr/>
          </p:nvGrpSpPr>
          <p:grpSpPr>
            <a:xfrm>
              <a:off x="571472" y="678637"/>
              <a:ext cx="7000924" cy="642942"/>
              <a:chOff x="500034" y="678637"/>
              <a:chExt cx="7000924" cy="642942"/>
            </a:xfrm>
          </p:grpSpPr>
          <p:sp>
            <p:nvSpPr>
              <p:cNvPr id="4" name="Подзаголовок 2"/>
              <p:cNvSpPr txBox="1">
                <a:spLocks/>
              </p:cNvSpPr>
              <p:nvPr/>
            </p:nvSpPr>
            <p:spPr>
              <a:xfrm>
                <a:off x="2143108" y="678637"/>
                <a:ext cx="5357850" cy="642942"/>
              </a:xfrm>
              <a:prstGeom prst="rect">
                <a:avLst/>
              </a:prstGeom>
              <a:gradFill>
                <a:gsLst>
                  <a:gs pos="0">
                    <a:schemeClr val="bg1">
                      <a:lumMod val="65000"/>
                    </a:schemeClr>
                  </a:gs>
                  <a:gs pos="50000">
                    <a:schemeClr val="bg1">
                      <a:lumMod val="75000"/>
                    </a:schemeClr>
                  </a:gs>
                  <a:gs pos="0">
                    <a:schemeClr val="bg1">
                      <a:lumMod val="85000"/>
                      <a:alpha val="0"/>
                    </a:schemeClr>
                  </a:gs>
                </a:gsLst>
                <a:path path="circle">
                  <a:fillToRect l="100000" t="100000"/>
                </a:path>
              </a:gradFill>
              <a:ln w="57150">
                <a:noFill/>
              </a:ln>
              <a:effectLst>
                <a:outerShdw dist="63500" dir="2400000" sy="-23000" kx="-800400" algn="bl" rotWithShape="0">
                  <a:srgbClr val="003300">
                    <a:alpha val="20000"/>
                  </a:srgbClr>
                </a:outerShdw>
              </a:effectLst>
            </p:spPr>
            <p:txBody>
              <a:bodyPr vert="horz" lIns="91440" tIns="45720" rIns="91440" bIns="45720" rtlCol="0">
                <a:normAutofit lnSpcReduction="10000"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ru-RU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Политова Светлана Викторовна</a:t>
                </a:r>
              </a:p>
            </p:txBody>
          </p:sp>
          <p:sp>
            <p:nvSpPr>
              <p:cNvPr id="43" name="Прямоугольник 42"/>
              <p:cNvSpPr/>
              <p:nvPr/>
            </p:nvSpPr>
            <p:spPr>
              <a:xfrm>
                <a:off x="500034" y="678637"/>
                <a:ext cx="1643074" cy="642942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cap="all" dirty="0" smtClean="0">
                    <a:ln w="9000" cmpd="sng">
                      <a:noFill/>
                      <a:prstDash val="solid"/>
                    </a:ln>
                    <a:solidFill>
                      <a:schemeClr val="accent2">
                        <a:lumMod val="50000"/>
                      </a:schemeClr>
                    </a:solidFill>
                    <a:effectLst>
                      <a:reflection blurRad="12700" stA="28000" endPos="45000" dist="1000" dir="5400000" sy="-100000" algn="bl" rotWithShape="0"/>
                    </a:effectLst>
                    <a:latin typeface="Arial" pitchFamily="34" charset="0"/>
                    <a:cs typeface="Arial" pitchFamily="34" charset="0"/>
                  </a:rPr>
                  <a:t>ФИО</a:t>
                </a:r>
                <a:endParaRPr lang="ru-RU" sz="2400" b="1" cap="all" dirty="0">
                  <a:ln w="9000" cmpd="sng">
                    <a:noFill/>
                    <a:prstDash val="solid"/>
                  </a:ln>
                  <a:solidFill>
                    <a:schemeClr val="accent2">
                      <a:lumMod val="50000"/>
                    </a:schemeClr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6" name="Группа 47"/>
            <p:cNvGrpSpPr/>
            <p:nvPr/>
          </p:nvGrpSpPr>
          <p:grpSpPr>
            <a:xfrm>
              <a:off x="571472" y="1669839"/>
              <a:ext cx="7414346" cy="642942"/>
              <a:chOff x="500034" y="1714488"/>
              <a:chExt cx="7414346" cy="642942"/>
            </a:xfrm>
          </p:grpSpPr>
          <p:sp>
            <p:nvSpPr>
              <p:cNvPr id="46" name="Подзаголовок 2"/>
              <p:cNvSpPr txBox="1">
                <a:spLocks/>
              </p:cNvSpPr>
              <p:nvPr/>
            </p:nvSpPr>
            <p:spPr>
              <a:xfrm flipH="1">
                <a:off x="500034" y="1714488"/>
                <a:ext cx="4788000" cy="642942"/>
              </a:xfrm>
              <a:prstGeom prst="rect">
                <a:avLst/>
              </a:prstGeom>
              <a:gradFill>
                <a:gsLst>
                  <a:gs pos="0">
                    <a:schemeClr val="bg1">
                      <a:lumMod val="65000"/>
                    </a:schemeClr>
                  </a:gs>
                  <a:gs pos="50000">
                    <a:schemeClr val="bg1">
                      <a:lumMod val="75000"/>
                    </a:schemeClr>
                  </a:gs>
                  <a:gs pos="0">
                    <a:schemeClr val="bg1">
                      <a:lumMod val="85000"/>
                      <a:alpha val="0"/>
                    </a:schemeClr>
                  </a:gs>
                </a:gsLst>
                <a:path path="circle">
                  <a:fillToRect l="100000" t="100000"/>
                </a:path>
              </a:gradFill>
              <a:ln w="57150">
                <a:noFill/>
              </a:ln>
              <a:effectLst>
                <a:outerShdw dist="63500" dir="2400000" sy="-23000" kx="-800400" algn="bl" rotWithShape="0">
                  <a:srgbClr val="003300">
                    <a:alpha val="20000"/>
                  </a:srgbClr>
                </a:outerShdw>
              </a:effectLst>
            </p:spPr>
            <p:txBody>
              <a:bodyPr vert="horz" lIns="91440" tIns="45720" rIns="91440" bIns="45720" rtlCol="0">
                <a:normAutofit lnSpcReduction="10000"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ru-RU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Высшее, закончила МОПИ им. Крупской</a:t>
                </a:r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 flipH="1">
                <a:off x="5286380" y="1714488"/>
                <a:ext cx="2628000" cy="642942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cap="all" dirty="0" smtClean="0">
                    <a:ln w="9000" cmpd="sng">
                      <a:noFill/>
                      <a:prstDash val="solid"/>
                    </a:ln>
                    <a:solidFill>
                      <a:schemeClr val="accent2">
                        <a:lumMod val="50000"/>
                      </a:schemeClr>
                    </a:solidFill>
                    <a:effectLst>
                      <a:reflection blurRad="12700" stA="28000" endPos="45000" dist="1000" dir="5400000" sy="-100000" algn="bl" rotWithShape="0"/>
                    </a:effectLst>
                    <a:latin typeface="Arial" pitchFamily="34" charset="0"/>
                    <a:cs typeface="Arial" pitchFamily="34" charset="0"/>
                  </a:rPr>
                  <a:t>Образование</a:t>
                </a:r>
                <a:endParaRPr lang="ru-RU" b="1" cap="all" dirty="0">
                  <a:ln w="9000" cmpd="sng">
                    <a:noFill/>
                    <a:prstDash val="solid"/>
                  </a:ln>
                  <a:solidFill>
                    <a:schemeClr val="accent2">
                      <a:lumMod val="50000"/>
                    </a:schemeClr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7" name="Группа 48"/>
            <p:cNvGrpSpPr/>
            <p:nvPr/>
          </p:nvGrpSpPr>
          <p:grpSpPr>
            <a:xfrm>
              <a:off x="571472" y="2661041"/>
              <a:ext cx="7858180" cy="642942"/>
              <a:chOff x="500034" y="678637"/>
              <a:chExt cx="5279074" cy="642942"/>
            </a:xfrm>
          </p:grpSpPr>
          <p:sp>
            <p:nvSpPr>
              <p:cNvPr id="50" name="Подзаголовок 2"/>
              <p:cNvSpPr txBox="1">
                <a:spLocks/>
              </p:cNvSpPr>
              <p:nvPr/>
            </p:nvSpPr>
            <p:spPr>
              <a:xfrm>
                <a:off x="2143108" y="678637"/>
                <a:ext cx="3636000" cy="642942"/>
              </a:xfrm>
              <a:prstGeom prst="rect">
                <a:avLst/>
              </a:prstGeom>
              <a:gradFill>
                <a:gsLst>
                  <a:gs pos="0">
                    <a:schemeClr val="bg1">
                      <a:lumMod val="65000"/>
                    </a:schemeClr>
                  </a:gs>
                  <a:gs pos="50000">
                    <a:schemeClr val="bg1">
                      <a:lumMod val="75000"/>
                    </a:schemeClr>
                  </a:gs>
                  <a:gs pos="0">
                    <a:schemeClr val="bg1">
                      <a:lumMod val="85000"/>
                      <a:alpha val="0"/>
                    </a:schemeClr>
                  </a:gs>
                </a:gsLst>
                <a:path path="circle">
                  <a:fillToRect l="100000" t="100000"/>
                </a:path>
              </a:gradFill>
              <a:ln w="57150">
                <a:noFill/>
              </a:ln>
              <a:effectLst>
                <a:outerShdw dist="63500" dir="2400000" sy="-23000" kx="-800400" algn="bl" rotWithShape="0">
                  <a:srgbClr val="003300">
                    <a:alpha val="20000"/>
                  </a:srgbClr>
                </a:outerShdw>
              </a:effectLst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L="342900" marR="0" lvl="0" indent="-34290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lang="ru-RU" sz="2400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15 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лет</a:t>
                </a:r>
                <a:endParaRPr kumimoji="0" lang="ru-RU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500034" y="678637"/>
                <a:ext cx="2783512" cy="642942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cap="all" dirty="0" smtClean="0">
                    <a:ln w="9000" cmpd="sng">
                      <a:noFill/>
                      <a:prstDash val="solid"/>
                    </a:ln>
                    <a:solidFill>
                      <a:schemeClr val="accent2">
                        <a:lumMod val="50000"/>
                      </a:schemeClr>
                    </a:solidFill>
                    <a:effectLst>
                      <a:reflection blurRad="12700" stA="28000" endPos="45000" dist="1000" dir="5400000" sy="-100000" algn="bl" rotWithShape="0"/>
                    </a:effectLst>
                    <a:latin typeface="Arial" pitchFamily="34" charset="0"/>
                    <a:cs typeface="Arial" pitchFamily="34" charset="0"/>
                  </a:rPr>
                  <a:t>Педагогический стаж</a:t>
                </a:r>
                <a:endParaRPr lang="ru-RU" b="1" cap="all" dirty="0">
                  <a:ln w="9000" cmpd="sng">
                    <a:noFill/>
                    <a:prstDash val="solid"/>
                  </a:ln>
                  <a:solidFill>
                    <a:schemeClr val="accent2">
                      <a:lumMod val="50000"/>
                    </a:schemeClr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8" name="Группа 51"/>
            <p:cNvGrpSpPr/>
            <p:nvPr/>
          </p:nvGrpSpPr>
          <p:grpSpPr>
            <a:xfrm flipH="1">
              <a:off x="571472" y="3652243"/>
              <a:ext cx="7000924" cy="642942"/>
              <a:chOff x="500034" y="678637"/>
              <a:chExt cx="7000924" cy="642942"/>
            </a:xfrm>
          </p:grpSpPr>
          <p:sp>
            <p:nvSpPr>
              <p:cNvPr id="53" name="Подзаголовок 2"/>
              <p:cNvSpPr txBox="1">
                <a:spLocks/>
              </p:cNvSpPr>
              <p:nvPr/>
            </p:nvSpPr>
            <p:spPr>
              <a:xfrm>
                <a:off x="2143108" y="678637"/>
                <a:ext cx="5357850" cy="642942"/>
              </a:xfrm>
              <a:prstGeom prst="rect">
                <a:avLst/>
              </a:prstGeom>
              <a:gradFill>
                <a:gsLst>
                  <a:gs pos="0">
                    <a:schemeClr val="bg1">
                      <a:lumMod val="65000"/>
                    </a:schemeClr>
                  </a:gs>
                  <a:gs pos="50000">
                    <a:schemeClr val="bg1">
                      <a:lumMod val="75000"/>
                    </a:schemeClr>
                  </a:gs>
                  <a:gs pos="0">
                    <a:schemeClr val="bg1">
                      <a:lumMod val="85000"/>
                      <a:alpha val="0"/>
                    </a:schemeClr>
                  </a:gs>
                </a:gsLst>
                <a:path path="circle">
                  <a:fillToRect l="100000" t="100000"/>
                </a:path>
              </a:gradFill>
              <a:ln w="57150">
                <a:noFill/>
              </a:ln>
              <a:effectLst>
                <a:outerShdw dist="63500" dir="2400000" sy="-23000" kx="-800400" algn="bl" rotWithShape="0">
                  <a:srgbClr val="003300">
                    <a:alpha val="20000"/>
                  </a:srgbClr>
                </a:outerShdw>
              </a:effectLst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lang="en-US" sz="2400" dirty="0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  <a:hlinkClick r:id="rId5"/>
                  </a:rPr>
                  <a:t>politova11@yandex.ru</a:t>
                </a:r>
                <a:r>
                  <a:rPr lang="ru-RU" sz="2400" dirty="0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ru-RU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500034" y="678637"/>
                <a:ext cx="1643074" cy="642942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cap="all" dirty="0" smtClean="0">
                    <a:ln w="9000" cmpd="sng">
                      <a:noFill/>
                      <a:prstDash val="solid"/>
                    </a:ln>
                    <a:solidFill>
                      <a:schemeClr val="accent2">
                        <a:lumMod val="50000"/>
                      </a:schemeClr>
                    </a:solidFill>
                    <a:effectLst>
                      <a:reflection blurRad="12700" stA="28000" endPos="45000" dist="1000" dir="5400000" sy="-100000" algn="bl" rotWithShape="0"/>
                    </a:effectLst>
                    <a:latin typeface="Arial" pitchFamily="34" charset="0"/>
                    <a:cs typeface="Arial" pitchFamily="34" charset="0"/>
                  </a:rPr>
                  <a:t>e-mail</a:t>
                </a:r>
                <a:endParaRPr lang="ru-RU" b="1" cap="all" dirty="0">
                  <a:ln w="9000" cmpd="sng">
                    <a:noFill/>
                    <a:prstDash val="solid"/>
                  </a:ln>
                  <a:solidFill>
                    <a:schemeClr val="accent2">
                      <a:lumMod val="50000"/>
                    </a:schemeClr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9" name="Группа 54"/>
            <p:cNvGrpSpPr/>
            <p:nvPr/>
          </p:nvGrpSpPr>
          <p:grpSpPr>
            <a:xfrm>
              <a:off x="571472" y="4643446"/>
              <a:ext cx="7000924" cy="642942"/>
              <a:chOff x="500034" y="678637"/>
              <a:chExt cx="7000924" cy="642942"/>
            </a:xfrm>
          </p:grpSpPr>
          <p:sp>
            <p:nvSpPr>
              <p:cNvPr id="56" name="Подзаголовок 2"/>
              <p:cNvSpPr txBox="1">
                <a:spLocks/>
              </p:cNvSpPr>
              <p:nvPr/>
            </p:nvSpPr>
            <p:spPr>
              <a:xfrm>
                <a:off x="2143108" y="678637"/>
                <a:ext cx="5357850" cy="642942"/>
              </a:xfrm>
              <a:prstGeom prst="rect">
                <a:avLst/>
              </a:prstGeom>
              <a:gradFill>
                <a:gsLst>
                  <a:gs pos="0">
                    <a:schemeClr val="bg1">
                      <a:lumMod val="65000"/>
                    </a:schemeClr>
                  </a:gs>
                  <a:gs pos="50000">
                    <a:schemeClr val="bg1">
                      <a:lumMod val="75000"/>
                    </a:schemeClr>
                  </a:gs>
                  <a:gs pos="0">
                    <a:schemeClr val="bg1">
                      <a:lumMod val="85000"/>
                      <a:alpha val="0"/>
                    </a:schemeClr>
                  </a:gs>
                </a:gsLst>
                <a:path path="circle">
                  <a:fillToRect l="100000" t="100000"/>
                </a:path>
              </a:gradFill>
              <a:ln w="57150">
                <a:noFill/>
              </a:ln>
              <a:effectLst>
                <a:outerShdw dist="63500" dir="2400000" sy="-23000" kx="-800400" algn="bl" rotWithShape="0">
                  <a:srgbClr val="003300">
                    <a:alpha val="20000"/>
                  </a:srgbClr>
                </a:outerShdw>
              </a:effectLst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L="342900" lvl="0" indent="-342900">
                  <a:spcBef>
                    <a:spcPct val="20000"/>
                  </a:spcBef>
                  <a:defRPr/>
                </a:pPr>
                <a:r>
                  <a:rPr lang="en-US" sz="2400" dirty="0" smtClean="0">
                    <a:hlinkClick r:id="rId6"/>
                  </a:rPr>
                  <a:t> 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  <a:hlinkClick r:id="rId6"/>
                  </a:rPr>
                  <a:t>http://spolitova.ucoz.ru/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ru-RU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7" name="Прямоугольник 56"/>
              <p:cNvSpPr/>
              <p:nvPr/>
            </p:nvSpPr>
            <p:spPr>
              <a:xfrm>
                <a:off x="500034" y="678637"/>
                <a:ext cx="1643074" cy="642942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cap="all" dirty="0" smtClean="0">
                    <a:ln w="9000" cmpd="sng">
                      <a:noFill/>
                      <a:prstDash val="solid"/>
                    </a:ln>
                    <a:solidFill>
                      <a:schemeClr val="accent2">
                        <a:lumMod val="50000"/>
                      </a:schemeClr>
                    </a:solidFill>
                    <a:effectLst>
                      <a:reflection blurRad="12700" stA="28000" endPos="45000" dist="1000" dir="5400000" sy="-100000" algn="bl" rotWithShape="0"/>
                    </a:effectLst>
                    <a:latin typeface="Arial" pitchFamily="34" charset="0"/>
                    <a:cs typeface="Arial" pitchFamily="34" charset="0"/>
                  </a:rPr>
                  <a:t>сайт</a:t>
                </a:r>
                <a:endParaRPr lang="ru-RU" b="1" cap="all" dirty="0">
                  <a:ln w="9000" cmpd="sng">
                    <a:noFill/>
                    <a:prstDash val="solid"/>
                  </a:ln>
                  <a:solidFill>
                    <a:schemeClr val="accent2">
                      <a:lumMod val="50000"/>
                    </a:schemeClr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pic>
        <p:nvPicPr>
          <p:cNvPr id="30" name="Picture 15" descr="D:\ФОТО\Nikon Coolpix S8000\Копия Фото xz2.jp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0" y="2657408"/>
            <a:ext cx="1857356" cy="263987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33" name="Управляющая кнопка: в начало 32">
            <a:hlinkClick r:id="" action="ppaction://hlinkshowjump?jump=firstslide" highlightClick="1"/>
          </p:cNvPr>
          <p:cNvSpPr/>
          <p:nvPr/>
        </p:nvSpPr>
        <p:spPr>
          <a:xfrm>
            <a:off x="8358214" y="6143644"/>
            <a:ext cx="500034" cy="470912"/>
          </a:xfrm>
          <a:prstGeom prst="actionButtonBeginning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При копировании материалов ссылка на автора и сайт </a:t>
            </a:r>
            <a:r>
              <a:rPr lang="en-US" dirty="0" smtClean="0">
                <a:latin typeface="Arial" pitchFamily="34" charset="0"/>
                <a:cs typeface="Arial" pitchFamily="34" charset="0"/>
                <a:hlinkClick r:id="rId2"/>
              </a:rPr>
              <a:t>http://spolitova.ucoz.ru/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обязательна.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6000"/>
            <a:lum/>
          </a:blip>
          <a:srcRect/>
          <a:tile tx="0" ty="0" sx="40000" sy="4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«Художники»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 fontScale="70000" lnSpcReduction="20000"/>
          </a:bodyPr>
          <a:lstStyle/>
          <a:p>
            <a:pPr indent="0" algn="just">
              <a:spcBef>
                <a:spcPts val="0"/>
              </a:spcBef>
              <a:buNone/>
            </a:pPr>
            <a:r>
              <a:rPr lang="ru-RU" sz="34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3400" dirty="0">
                <a:latin typeface="Arial" pitchFamily="34" charset="0"/>
                <a:cs typeface="Arial" pitchFamily="34" charset="0"/>
              </a:rPr>
              <a:t>конкурсе участвуют </a:t>
            </a:r>
            <a:r>
              <a:rPr lang="ru-RU" sz="3400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ru-RU" sz="3400" dirty="0">
                <a:latin typeface="Arial" pitchFamily="34" charset="0"/>
                <a:cs typeface="Arial" pitchFamily="34" charset="0"/>
              </a:rPr>
              <a:t>команды по </a:t>
            </a:r>
            <a:r>
              <a:rPr lang="ru-RU" sz="3400" dirty="0" smtClean="0">
                <a:latin typeface="Arial" pitchFamily="34" charset="0"/>
                <a:cs typeface="Arial" pitchFamily="34" charset="0"/>
              </a:rPr>
              <a:t>3 человека. </a:t>
            </a:r>
            <a:r>
              <a:rPr lang="ru-RU" sz="3400" dirty="0">
                <a:latin typeface="Arial" pitchFamily="34" charset="0"/>
                <a:cs typeface="Arial" pitchFamily="34" charset="0"/>
              </a:rPr>
              <a:t>Дети выстраиваются </a:t>
            </a:r>
            <a:r>
              <a:rPr lang="ru-RU" sz="3400" dirty="0" smtClean="0">
                <a:latin typeface="Arial" pitchFamily="34" charset="0"/>
                <a:cs typeface="Arial" pitchFamily="34" charset="0"/>
              </a:rPr>
              <a:t>в колонны</a:t>
            </a:r>
            <a:r>
              <a:rPr lang="ru-RU" sz="3400" dirty="0">
                <a:latin typeface="Arial" pitchFamily="34" charset="0"/>
                <a:cs typeface="Arial" pitchFamily="34" charset="0"/>
              </a:rPr>
              <a:t>. Последнему игроку каждой команды показывается картинка или говорится на ухо предмет, который нужно нарисовать: новогодняя елка, подарок, снеговик и т.п. Он начинает пальцами рисовать на спине впереди стоящего игрока загаданную картинку. Тот ребенок, которому рисовали на спине, должен понять и нарисовать тот же рисунок на спине участника, стоящего перед ним, и так далее до первого конкурсанта. Первые игроки должны угадать и назвать загаданный предмет. Побеждает команда, первый участник которой правильно отгадает слово или назовет наиболее близкое по смыслу к нему.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836712"/>
            <a:ext cx="228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2400" dirty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1 конкурс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6000"/>
            <a:lum/>
          </a:blip>
          <a:srcRect/>
          <a:tile tx="0" ty="0" sx="40000" sy="4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«Телеграмма»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836712"/>
            <a:ext cx="228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2 </a:t>
            </a:r>
            <a:r>
              <a:rPr lang="ru-RU" sz="2400" dirty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конкурс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86000" y="1397000"/>
          <a:ext cx="8172000" cy="546504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724000"/>
                <a:gridCol w="2724000"/>
                <a:gridCol w="2724000"/>
              </a:tblGrid>
              <a:tr h="1620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Телеграмма № 1</a:t>
                      </a:r>
                    </a:p>
                    <a:p>
                      <a:pPr algn="ctr"/>
                      <a:endParaRPr lang="ru-RU" sz="2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«Наступаю! Встречайте!» </a:t>
                      </a:r>
                      <a:endParaRPr lang="ru-RU" sz="2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(Ответ - Новый год)</a:t>
                      </a:r>
                    </a:p>
                    <a:p>
                      <a:endParaRPr lang="ru-RU" sz="2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620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Телеграмма № 2</a:t>
                      </a:r>
                    </a:p>
                    <a:p>
                      <a:pPr algn="ctr"/>
                      <a:endParaRPr lang="ru-RU" sz="2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«Кричите громче, и тогда я зажгусь!» </a:t>
                      </a:r>
                      <a:endParaRPr lang="ru-RU" sz="2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(Ответ - Елка)</a:t>
                      </a:r>
                    </a:p>
                    <a:p>
                      <a:endParaRPr lang="ru-RU" sz="2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620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Телеграмма № 3</a:t>
                      </a:r>
                    </a:p>
                    <a:p>
                      <a:pPr algn="ctr"/>
                      <a:endParaRPr lang="ru-RU" sz="2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«Знайте: я залезу на елку и буду</a:t>
                      </a:r>
                      <a:r>
                        <a:rPr lang="ru-RU" sz="28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геометрической фигурой</a:t>
                      </a:r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!» </a:t>
                      </a:r>
                      <a:endParaRPr lang="ru-RU" sz="2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(Ответ - Звезда)</a:t>
                      </a:r>
                    </a:p>
                    <a:p>
                      <a:endParaRPr lang="ru-RU" sz="2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940152" y="1412776"/>
            <a:ext cx="2700000" cy="1584176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940152" y="3032956"/>
            <a:ext cx="2700000" cy="1584176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940152" y="4653136"/>
            <a:ext cx="2700000" cy="2204864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6000"/>
            <a:lum/>
          </a:blip>
          <a:srcRect/>
          <a:tile tx="0" ty="0" sx="40000" sy="4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86000" y="1397000"/>
          <a:ext cx="8172000" cy="516024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069776"/>
                <a:gridCol w="3378224"/>
                <a:gridCol w="2724000"/>
              </a:tblGrid>
              <a:tr h="1620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Телеграмма № 4</a:t>
                      </a:r>
                    </a:p>
                    <a:p>
                      <a:pPr algn="ctr"/>
                      <a:endParaRPr lang="ru-RU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«Помогите! Опять ко мне клеится какой-то дед!» 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(Ответ -Борода)</a:t>
                      </a:r>
                    </a:p>
                    <a:p>
                      <a:endParaRPr lang="ru-RU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620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Телеграмма № 5</a:t>
                      </a:r>
                    </a:p>
                    <a:p>
                      <a:pPr algn="ctr"/>
                      <a:endParaRPr lang="ru-RU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latin typeface="Arial" pitchFamily="34" charset="0"/>
                          <a:cs typeface="Arial" pitchFamily="34" charset="0"/>
                        </a:rPr>
                        <a:t>«Я не ночник и не дневник, меня ждет каждый ученик». </a:t>
                      </a:r>
                      <a:endParaRPr lang="ru-RU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(Ответ - Утренник)</a:t>
                      </a:r>
                    </a:p>
                    <a:p>
                      <a:endParaRPr lang="ru-RU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620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Телеграмма № 6</a:t>
                      </a:r>
                    </a:p>
                    <a:p>
                      <a:pPr algn="ctr"/>
                      <a:endParaRPr lang="ru-RU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latin typeface="Arial" pitchFamily="34" charset="0"/>
                          <a:cs typeface="Arial" pitchFamily="34" charset="0"/>
                        </a:rPr>
                        <a:t>«Ехать далеко, тащить тяжело, внучка не слушается, пропади пропадом такая работа!»</a:t>
                      </a:r>
                      <a:endParaRPr lang="ru-RU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(Ответ –Дед</a:t>
                      </a:r>
                      <a:r>
                        <a:rPr lang="ru-RU" sz="24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Мороз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  <a:p>
                      <a:endParaRPr lang="ru-RU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5940152" y="4653136"/>
            <a:ext cx="2700000" cy="19080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940152" y="3032956"/>
            <a:ext cx="2700000" cy="1584176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940152" y="1412776"/>
            <a:ext cx="2700000" cy="1584176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«Телеграмма»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836712"/>
            <a:ext cx="228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2 </a:t>
            </a:r>
            <a:r>
              <a:rPr lang="ru-RU" sz="2400" dirty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конкурс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6000"/>
            <a:lum/>
          </a:blip>
          <a:srcRect/>
          <a:tile tx="0" ty="0" sx="40000" sy="4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86000" y="1397000"/>
          <a:ext cx="8172000" cy="486000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8172000"/>
              </a:tblGrid>
              <a:tr h="4860000">
                <a:tc>
                  <a:txBody>
                    <a:bodyPr/>
                    <a:lstStyle/>
                    <a:p>
                      <a:r>
                        <a:rPr lang="ru-RU" sz="24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Ребята делятся на </a:t>
                      </a:r>
                      <a:r>
                        <a:rPr lang="ru-RU" sz="2400" b="1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 команды</a:t>
                      </a:r>
                      <a:r>
                        <a:rPr lang="ru-RU" sz="24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 Каждая команда выбирает одного из своих игроков. Этот ребенок идет в противоположную команду и получает задание - изобразить определенную новогоднюю игрушку (например: шарик, звезду, макушку на елке, мишку, зайчика, гирлянду).</a:t>
                      </a:r>
                    </a:p>
                    <a:p>
                      <a:endParaRPr lang="ru-RU" sz="2400" b="0" i="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endParaRPr lang="ru-RU" sz="2400" b="0" i="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lang="ru-RU" sz="24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Изображать нужно без слов, только </a:t>
                      </a:r>
                      <a:r>
                        <a:rPr lang="ru-RU" sz="2400" b="1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мимикой и движениями</a:t>
                      </a:r>
                      <a:r>
                        <a:rPr lang="ru-RU" sz="24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 Команда игрока должна угадать какую новогоднюю игрушку загадали. Если угадали - получают 1 очко.</a:t>
                      </a:r>
                    </a:p>
                    <a:p>
                      <a:endParaRPr lang="ru-RU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Пантомима </a:t>
            </a:r>
            <a:r>
              <a:rPr lang="ru-RU" dirty="0">
                <a:latin typeface="Arial" pitchFamily="34" charset="0"/>
                <a:cs typeface="Arial" pitchFamily="34" charset="0"/>
              </a:rPr>
              <a:t>- Елочные игрушки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836712"/>
            <a:ext cx="228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2400" dirty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3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конкурс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https://img-fotki.yandex.ru/get/226123/248619660.1e/0_1e29fa_a3fdedb3_ori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0233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83568" y="188640"/>
            <a:ext cx="7772400" cy="147002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3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3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28575">
            <a:solidFill>
              <a:schemeClr val="bg2">
                <a:lumMod val="50000"/>
              </a:schemeClr>
            </a:solidFill>
          </a:ln>
          <a:effectLst>
            <a:outerShdw dist="190500" dir="2400000" algn="ctr" rotWithShape="0">
              <a:srgbClr val="C00000">
                <a:alpha val="5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Кафе «Мерцающих огней»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30722" name="Picture 2" descr="http://effects1.ru/png/kartinka/prazdnik/girljanda_gif/girljanda_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0" y="2780928"/>
            <a:ext cx="5715000" cy="1876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6000"/>
            <a:lum/>
          </a:blip>
          <a:srcRect/>
          <a:tile tx="0" ty="0" sx="40000" sy="4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86000" y="1397000"/>
          <a:ext cx="8172000" cy="486000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8172000"/>
              </a:tblGrid>
              <a:tr h="4860000">
                <a:tc>
                  <a:txBody>
                    <a:bodyPr/>
                    <a:lstStyle/>
                    <a:p>
                      <a:pPr algn="l"/>
                      <a:r>
                        <a:rPr lang="ru-RU" sz="24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Всем встать в круг. За спиной под музыку передать игрушку. Водящий в центре круга должен угадать у кого игрушка.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«Угадай у кого игрушка»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836712"/>
            <a:ext cx="228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4 </a:t>
            </a:r>
            <a:r>
              <a:rPr lang="ru-RU" sz="2400" dirty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конкурс</a:t>
            </a:r>
          </a:p>
        </p:txBody>
      </p:sp>
      <p:pic>
        <p:nvPicPr>
          <p:cNvPr id="1026" name="Picture 2" descr="http://opsv.com.ua/wp-content/uploads/2016/12/10752761-675x4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3048000"/>
            <a:ext cx="6429375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86000" y="1397000"/>
          <a:ext cx="4518048" cy="502920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518048"/>
              </a:tblGrid>
              <a:tr h="48600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Конкурсантки, вам необходимо в зале найти человека, который имеет в одежде или обуви заданный мною цвет. Вы подбегаете к этому человеку, берете за руку и вместе возвращаетесь на прежнее место. Снегурочка, которая прибежит последняя или не находит цвет - выбывает из этого конкурса. Внимание! Цвет черный! (Конкурсантки выполняют задание). Это была репетиция... А теперь наше испытание начинается!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«Снегурочка»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836712"/>
            <a:ext cx="228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2400" dirty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5</a:t>
            </a: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конкурс</a:t>
            </a:r>
          </a:p>
        </p:txBody>
      </p:sp>
      <p:pic>
        <p:nvPicPr>
          <p:cNvPr id="21508" name="Picture 4" descr="http://s019.radikal.ru/i634/1204/f6/bdc47143d9f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988840"/>
            <a:ext cx="2843808" cy="37444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86000" y="1397000"/>
          <a:ext cx="4518048" cy="544068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518048"/>
              </a:tblGrid>
              <a:tr h="48600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Дед Мороз уже старенький и иногда забывает самые элементарные вещи. Вот тогда ему на помощь и приходит его внучка – высокоинтеллектуальная Снегурочка. Следующий конкурс называется «Блицтурнир». Вам, участницы, предстоит за 1 минуту объяснить залу слова, которые я вам буду показывать. При объяснении нельзя называть эти слова и употреблять однокоренные. Чем больше слов отгадает зал, тем больше баллов вы заработаете.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«Снегурочка»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836712"/>
            <a:ext cx="228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24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6 </a:t>
            </a:r>
            <a:r>
              <a:rPr lang="ru-RU" sz="2400" dirty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конкурс</a:t>
            </a:r>
          </a:p>
        </p:txBody>
      </p:sp>
      <p:pic>
        <p:nvPicPr>
          <p:cNvPr id="22530" name="Picture 2" descr="http://prazdnik-1.ru/d/187299/d/124734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3600" y="1745431"/>
            <a:ext cx="3600400" cy="51125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795</Words>
  <Application>Microsoft Office PowerPoint</Application>
  <PresentationFormat>Экран (4:3)</PresentationFormat>
  <Paragraphs>85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Кафе «Мерцающих огней»</vt:lpstr>
      <vt:lpstr>«Художники»</vt:lpstr>
      <vt:lpstr>«Телеграмма»</vt:lpstr>
      <vt:lpstr>«Телеграмма»</vt:lpstr>
      <vt:lpstr>Пантомима - Елочные игрушки</vt:lpstr>
      <vt:lpstr>Слайд 6</vt:lpstr>
      <vt:lpstr>«Угадай у кого игрушка»</vt:lpstr>
      <vt:lpstr>«Снегурочка»</vt:lpstr>
      <vt:lpstr>«Снегурочка»</vt:lpstr>
      <vt:lpstr>«Составь слово»</vt:lpstr>
      <vt:lpstr>«Мыльный пузырь»</vt:lpstr>
      <vt:lpstr>«Достань конфету»</vt:lpstr>
      <vt:lpstr>«Веселые картинки»</vt:lpstr>
      <vt:lpstr>«Веселая чепуха»</vt:lpstr>
      <vt:lpstr>«Веселая чепуха»</vt:lpstr>
      <vt:lpstr>«Прыг-скок»</vt:lpstr>
      <vt:lpstr>Слайд 17</vt:lpstr>
      <vt:lpstr>Слайд 18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Кафе «Мерцающих огней»</dc:title>
  <dc:creator>Политова Светлана Викторовна</dc:creator>
  <cp:lastModifiedBy>Microsoft Office</cp:lastModifiedBy>
  <cp:revision>13</cp:revision>
  <dcterms:created xsi:type="dcterms:W3CDTF">2017-12-27T18:11:16Z</dcterms:created>
  <dcterms:modified xsi:type="dcterms:W3CDTF">2018-06-05T22:00:46Z</dcterms:modified>
</cp:coreProperties>
</file>