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7" r:id="rId4"/>
    <p:sldId id="257" r:id="rId5"/>
    <p:sldId id="258" r:id="rId6"/>
    <p:sldId id="259" r:id="rId7"/>
    <p:sldId id="271" r:id="rId8"/>
    <p:sldId id="260" r:id="rId9"/>
    <p:sldId id="261" r:id="rId10"/>
    <p:sldId id="262" r:id="rId11"/>
    <p:sldId id="263" r:id="rId12"/>
    <p:sldId id="273" r:id="rId13"/>
    <p:sldId id="265" r:id="rId14"/>
    <p:sldId id="266" r:id="rId15"/>
    <p:sldId id="272" r:id="rId16"/>
    <p:sldId id="268" r:id="rId17"/>
    <p:sldId id="269" r:id="rId18"/>
    <p:sldId id="270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A93C-9F27-4473-8234-854F893C4072}" type="datetimeFigureOut">
              <a:rPr lang="ru-RU" smtClean="0"/>
              <a:pPr/>
              <a:t>05.06.2018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7195D-4F22-4BC6-A1E4-0FDAF08AF4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A93C-9F27-4473-8234-854F893C4072}" type="datetimeFigureOut">
              <a:rPr lang="ru-RU" smtClean="0"/>
              <a:pPr/>
              <a:t>05.06.2018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7195D-4F22-4BC6-A1E4-0FDAF08AF4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A93C-9F27-4473-8234-854F893C4072}" type="datetimeFigureOut">
              <a:rPr lang="ru-RU" smtClean="0"/>
              <a:pPr/>
              <a:t>05.06.2018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7195D-4F22-4BC6-A1E4-0FDAF08AF4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A93C-9F27-4473-8234-854F893C4072}" type="datetimeFigureOut">
              <a:rPr lang="ru-RU" smtClean="0"/>
              <a:pPr/>
              <a:t>05.06.2018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7195D-4F22-4BC6-A1E4-0FDAF08AF4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A93C-9F27-4473-8234-854F893C4072}" type="datetimeFigureOut">
              <a:rPr lang="ru-RU" smtClean="0"/>
              <a:pPr/>
              <a:t>05.06.2018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7195D-4F22-4BC6-A1E4-0FDAF08AF4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A93C-9F27-4473-8234-854F893C4072}" type="datetimeFigureOut">
              <a:rPr lang="ru-RU" smtClean="0"/>
              <a:pPr/>
              <a:t>05.06.2018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7195D-4F22-4BC6-A1E4-0FDAF08AF4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A93C-9F27-4473-8234-854F893C4072}" type="datetimeFigureOut">
              <a:rPr lang="ru-RU" smtClean="0"/>
              <a:pPr/>
              <a:t>05.06.2018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7195D-4F22-4BC6-A1E4-0FDAF08AF4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A93C-9F27-4473-8234-854F893C4072}" type="datetimeFigureOut">
              <a:rPr lang="ru-RU" smtClean="0"/>
              <a:pPr/>
              <a:t>05.06.2018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7195D-4F22-4BC6-A1E4-0FDAF08AF4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A93C-9F27-4473-8234-854F893C4072}" type="datetimeFigureOut">
              <a:rPr lang="ru-RU" smtClean="0"/>
              <a:pPr/>
              <a:t>05.06.2018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7195D-4F22-4BC6-A1E4-0FDAF08AF4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A93C-9F27-4473-8234-854F893C4072}" type="datetimeFigureOut">
              <a:rPr lang="ru-RU" smtClean="0"/>
              <a:pPr/>
              <a:t>05.06.2018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7195D-4F22-4BC6-A1E4-0FDAF08AF4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A93C-9F27-4473-8234-854F893C4072}" type="datetimeFigureOut">
              <a:rPr lang="ru-RU" smtClean="0"/>
              <a:pPr/>
              <a:t>05.06.2018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7195D-4F22-4BC6-A1E4-0FDAF08AF4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65000"/>
                <a:lumOff val="35000"/>
              </a:schemeClr>
            </a:gs>
            <a:gs pos="50000">
              <a:schemeClr val="bg1">
                <a:lumMod val="50000"/>
              </a:schemeClr>
            </a:gs>
            <a:gs pos="100000">
              <a:schemeClr val="bg1">
                <a:lumMod val="8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AA93C-9F27-4473-8234-854F893C4072}" type="datetimeFigureOut">
              <a:rPr lang="ru-RU" smtClean="0"/>
              <a:pPr/>
              <a:t>05.06.2018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7195D-4F22-4BC6-A1E4-0FDAF08AF4D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politova.ucoz.ru/" TargetMode="External"/><Relationship Id="rId5" Type="http://schemas.openxmlformats.org/officeDocument/2006/relationships/hyperlink" Target="mailto:Politova11@yandex.ru" TargetMode="Externa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spolitova.ucoz.r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prstTxWarp prst="textStop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76200" dist="177800" dir="3600000" sx="108000" sy="108000" algn="tl">
                    <a:schemeClr val="bg1">
                      <a:lumMod val="65000"/>
                      <a:alpha val="34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Женщины войны</a:t>
            </a:r>
            <a:endParaRPr lang="ru-RU" b="1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76200" dist="177800" dir="3600000" sx="108000" sy="108000" algn="tl">
                  <a:schemeClr val="bg1">
                    <a:lumMod val="65000"/>
                    <a:alpha val="34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645024"/>
            <a:ext cx="6400800" cy="1752600"/>
          </a:xfrm>
        </p:spPr>
        <p:txBody>
          <a:bodyPr>
            <a:prstTxWarp prst="textStop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76200" dist="177800" dir="3600000" sx="108000" sy="108000" algn="tl">
                    <a:schemeClr val="bg1">
                      <a:lumMod val="65000"/>
                      <a:alpha val="34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1941-1945</a:t>
            </a:r>
            <a:endParaRPr lang="ru-RU" b="1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76200" dist="177800" dir="3600000" sx="108000" sy="108000" algn="tl">
                  <a:schemeClr val="bg1">
                    <a:lumMod val="65000"/>
                    <a:alpha val="34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0" y="0"/>
            <a:ext cx="9144000" cy="828684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ГБОУ </a:t>
            </a:r>
            <a:r>
              <a:rPr lang="ru-RU" sz="2000" noProof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Школа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№ 1352 г.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</a:t>
            </a:r>
            <a:r>
              <a:rPr kumimoji="0" lang="ru-RU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оскв</a:t>
            </a:r>
            <a:r>
              <a:rPr lang="ru-RU" sz="200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kumimoji="0" lang="ru-RU" sz="2000" b="0" i="0" u="none" strike="noStrike" kern="1200" cap="none" spc="0" normalizeH="0" noProof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0" y="5833358"/>
            <a:ext cx="9144000" cy="102464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Политова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С.В.,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учитель химии высшей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квалификационной категории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21-ÐÐ°ÑÐ¸Ð½Ð° Ð Ð°ÑÐºÐ¾Ð²Ð°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188640"/>
            <a:ext cx="5148064" cy="514806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94720" cy="214625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Марина </a:t>
            </a:r>
            <a:b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Раскова</a:t>
            </a:r>
            <a:r>
              <a:rPr lang="ru-RU" b="1" dirty="0">
                <a:latin typeface="Arial" pitchFamily="34" charset="0"/>
                <a:cs typeface="Arial" pitchFamily="34" charset="0"/>
              </a:rPr>
              <a:t/>
            </a:r>
            <a:br>
              <a:rPr lang="ru-RU" b="1" dirty="0">
                <a:latin typeface="Arial" pitchFamily="34" charset="0"/>
                <a:cs typeface="Arial" pitchFamily="34" charset="0"/>
              </a:rPr>
            </a:b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5288340"/>
            <a:ext cx="9144000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Arial" pitchFamily="34" charset="0"/>
                <a:cs typeface="Arial" pitchFamily="34" charset="0"/>
              </a:rPr>
              <a:t>Награждена 2 орденами Ленина, орденом Отечественной войны 1-й степени.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img-fotki.yandex.ru/get/9092/225044291.27/0_cbc0b_b1bb0bd0_XL.jpg"/>
          <p:cNvPicPr>
            <a:picLocks noChangeAspect="1" noChangeArrowheads="1"/>
          </p:cNvPicPr>
          <p:nvPr/>
        </p:nvPicPr>
        <p:blipFill>
          <a:blip r:embed="rId2" cstate="print"/>
          <a:srcRect b="33265"/>
          <a:stretch>
            <a:fillRect/>
          </a:stretch>
        </p:blipFill>
        <p:spPr bwMode="auto">
          <a:xfrm>
            <a:off x="5148064" y="404664"/>
            <a:ext cx="3810000" cy="5085184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338936" cy="214625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Марина </a:t>
            </a:r>
            <a:b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Чечнева</a:t>
            </a:r>
            <a:r>
              <a:rPr lang="ru-RU" b="1" dirty="0">
                <a:latin typeface="Arial" pitchFamily="34" charset="0"/>
                <a:cs typeface="Arial" pitchFamily="34" charset="0"/>
              </a:rPr>
              <a:t/>
            </a:r>
            <a:br>
              <a:rPr lang="ru-RU" b="1" dirty="0">
                <a:latin typeface="Arial" pitchFamily="34" charset="0"/>
                <a:cs typeface="Arial" pitchFamily="34" charset="0"/>
              </a:rPr>
            </a:b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5517232"/>
            <a:ext cx="5328592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Родилась 15 августа 1922 года в селе Протасово Орловской области, в семье рабочего.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338936" cy="214625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Марина </a:t>
            </a:r>
            <a:b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Чечнева</a:t>
            </a:r>
            <a:r>
              <a:rPr lang="ru-RU" b="1" dirty="0">
                <a:latin typeface="Arial" pitchFamily="34" charset="0"/>
                <a:cs typeface="Arial" pitchFamily="34" charset="0"/>
              </a:rPr>
              <a:t/>
            </a:r>
            <a:br>
              <a:rPr lang="ru-RU" b="1" dirty="0">
                <a:latin typeface="Arial" pitchFamily="34" charset="0"/>
                <a:cs typeface="Arial" pitchFamily="34" charset="0"/>
              </a:rPr>
            </a:b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2420889"/>
            <a:ext cx="5328592" cy="36720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Совершила 810 боевых вылетов на бомбардировку войск противника, сбросив на войска противника 115 тонн бомб, уничтожила 6 складов, 5 переправ, 1 железнодорожный эшелон, 1 самолёт, 4 прожектора, подавила огонь 4 зенитных батарей. Жила в Москве. Умерла 12 января 1984 года.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26" name="AutoShape 2" descr="http://www.bankgorodov.ru/public/photos/famous/131047863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://www.bankgorodov.ru/public/photos/famous/131047863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://www.bankgorodov.ru/public/photos/famous/131047863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https://img-fotki.yandex.ru/get/4118/41501079.47/0_91602_3e1080d2_L.jpe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5" y="836712"/>
            <a:ext cx="3114765" cy="4464496"/>
          </a:xfrm>
          <a:prstGeom prst="rect">
            <a:avLst/>
          </a:prstGeom>
          <a:noFill/>
          <a:effectLst>
            <a:outerShdw blurRad="50800" dist="139700" dir="2700000" algn="ctr" rotWithShape="0">
              <a:srgbClr val="C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tx1"/>
          </a:solidFill>
        </p:spPr>
        <p:txBody>
          <a:bodyPr>
            <a:normAutofit lnSpcReduction="10000"/>
          </a:bodyPr>
          <a:lstStyle/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  </a:t>
            </a:r>
          </a:p>
          <a:p>
            <a:pPr>
              <a:buNone/>
            </a:pP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Среди </a:t>
            </a: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Героев Советского Союза </a:t>
            </a:r>
            <a:r>
              <a:rPr lang="ru-RU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женщин-подпольщиц и партизан — 28</a:t>
            </a: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dirty="0">
                <a:solidFill>
                  <a:schemeClr val="bg1"/>
                </a:solidFill>
              </a:rPr>
              <a:t> </a:t>
            </a:r>
          </a:p>
        </p:txBody>
      </p:sp>
      <p:pic>
        <p:nvPicPr>
          <p:cNvPr id="21506" name="Picture 2" descr="ÐÐµÐ½ÑÐ¸Ð½Ñ â Ð³ÐµÑÐ¾Ð¸ ÐÐµÐ»Ð¸ÐºÐ¾Ð¹ ÐÑÐµÑÐµÑÑÐ²ÐµÐ½Ð½Ð¾Ð¹ Ð²Ð¾Ð¹Ð½Ñ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484784"/>
            <a:ext cx="5715000" cy="3810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39552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Подпольщицы</a:t>
            </a: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и партизаны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tx1"/>
          </a:solidFill>
        </p:spPr>
        <p:txBody>
          <a:bodyPr/>
          <a:lstStyle/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 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Медики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5288340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 </a:t>
            </a:r>
            <a:r>
              <a:rPr lang="ru-RU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числу Героев Советского Союза женщины-медики на третьем месте: </a:t>
            </a:r>
            <a:r>
              <a:rPr lang="ru-RU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15 человек</a:t>
            </a:r>
            <a:r>
              <a:rPr lang="ru-RU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23554" name="Picture 2" descr="ÐÐµÐ½ÑÐ¸Ð½Ñ â Ð³ÐµÑÐ¾Ð¸ ÐÐµÐ»Ð¸ÐºÐ¾Ð¹ ÐÑÐµÑÐµÑÑÐ²ÐµÐ½Ð½Ð¾Ð¹ Ð²Ð¾Ð¹Ð½Ñ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340768"/>
            <a:ext cx="5715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tx1"/>
          </a:solidFill>
        </p:spPr>
        <p:txBody>
          <a:bodyPr/>
          <a:lstStyle/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 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050904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Пехотинцы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5288340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Среди женщин-пехотинцев — ш</a:t>
            </a:r>
            <a:r>
              <a:rPr lang="ru-RU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есть Героев Советского Союза</a:t>
            </a:r>
            <a:r>
              <a:rPr lang="ru-RU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пять из них получили это звание посмертно. </a:t>
            </a:r>
          </a:p>
        </p:txBody>
      </p:sp>
      <p:pic>
        <p:nvPicPr>
          <p:cNvPr id="24578" name="Picture 2" descr="ÐÐµÐ½ÑÐ¸Ð½Ñ â Ð³ÐµÑÐ¾Ð¸ ÐÐµÐ»Ð¸ÐºÐ¾Ð¹ ÐÑÐµÑÐµÑÑÐ²ÐµÐ½Ð½Ð¾Ð¹ Ð²Ð¾Ð¹Ð½Ñ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16632"/>
            <a:ext cx="3504389" cy="5256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tx1"/>
          </a:solidFill>
        </p:spPr>
        <p:txBody>
          <a:bodyPr/>
          <a:lstStyle/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 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050904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Танкисты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5288340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Две женщины-танкиста </a:t>
            </a:r>
            <a:r>
              <a:rPr lang="ru-RU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получили звание Героя Советского Союза, и одна из них — Мария Октябрьская — посмертно.  </a:t>
            </a:r>
          </a:p>
        </p:txBody>
      </p:sp>
      <p:pic>
        <p:nvPicPr>
          <p:cNvPr id="25602" name="Picture 2" descr="ÐÐµÐ½ÑÐ¸Ð½Ñ â Ð³ÐµÑÐ¾Ð¸ ÐÐµÐ»Ð¸ÐºÐ¾Ð¹ ÐÑÐµÑÐµÑÑÐ²ÐµÐ½Ð½Ð¾Ð¹ Ð²Ð¾Ð¹Ð½Ñ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88640"/>
            <a:ext cx="3456384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tx1"/>
          </a:solidFill>
        </p:spPr>
        <p:txBody>
          <a:bodyPr/>
          <a:lstStyle/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 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050904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Танкисты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484785"/>
            <a:ext cx="835292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Собственный в прямом смысле слова: танк «Боевая подруга», на котором Мария воевала механиком-водителем, был построен на деньги, собранные ею и ее сестрой после того, как женщина узнала о гибели своего мужа, полкового комиссара Ильи Октябрьского. Чтобы добиться права занять место за рычагами своего танка, Марии Октябрьской пришлось обращаться лично к Сталину, который помог ей попасть на фронт. И высокое доверие женщина-танкист оправдала в полной мере.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tx1"/>
          </a:solidFill>
        </p:spPr>
        <p:txBody>
          <a:bodyPr/>
          <a:lstStyle/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 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050904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Связистки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3645024"/>
            <a:ext cx="83529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обе девушки, заслужившие столь высокое звание, получили его посмертно ― как Елена </a:t>
            </a:r>
            <a:r>
              <a:rPr lang="ru-RU" sz="3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Стемпковская</a:t>
            </a:r>
            <a:r>
              <a:rPr lang="ru-RU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во время боя своего батальона в окружении вызвавшая огонь артиллерии на себя и погибшая во время прорыва к своим. </a:t>
            </a:r>
          </a:p>
        </p:txBody>
      </p:sp>
      <p:pic>
        <p:nvPicPr>
          <p:cNvPr id="26626" name="Picture 2" descr="ÐÐµÐ½ÑÐ¸Ð½Ñ â Ð³ÐµÑÐ¾Ð¸ ÐÐµÐ»Ð¸ÐºÐ¾Ð¹ ÐÑÐµÑÐµÑÑÐ²ÐµÐ½Ð½Ð¾Ð¹ Ð²Ð¾Ð¹Ð½Ñ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908720"/>
            <a:ext cx="3780420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0" name="Прямоугольник 59"/>
            <p:cNvSpPr/>
            <p:nvPr/>
          </p:nvSpPr>
          <p:spPr>
            <a:xfrm rot="5400000">
              <a:off x="-2500322" y="2500322"/>
              <a:ext cx="6858000" cy="1857356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8" name="Picture 6" descr="Chemical Experiment Clip Art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285720" y="285728"/>
              <a:ext cx="918601" cy="9352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" name="Picture 4" descr="Wobbly Bottle Clip Art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1000100" y="1428736"/>
              <a:ext cx="648424" cy="8687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" name="Picture 8" descr="Chemistry Lab Flasks Clip Art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571472" y="5429264"/>
              <a:ext cx="928694" cy="126370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" name="Прямоугольник 30"/>
            <p:cNvSpPr/>
            <p:nvPr/>
          </p:nvSpPr>
          <p:spPr>
            <a:xfrm>
              <a:off x="1857356" y="785794"/>
              <a:ext cx="7286644" cy="1440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57"/>
          <p:cNvGrpSpPr/>
          <p:nvPr/>
        </p:nvGrpSpPr>
        <p:grpSpPr>
          <a:xfrm>
            <a:off x="1928794" y="1125125"/>
            <a:ext cx="6572296" cy="5590023"/>
            <a:chOff x="571472" y="678637"/>
            <a:chExt cx="7858180" cy="4607751"/>
          </a:xfrm>
        </p:grpSpPr>
        <p:grpSp>
          <p:nvGrpSpPr>
            <p:cNvPr id="5" name="Группа 43"/>
            <p:cNvGrpSpPr/>
            <p:nvPr/>
          </p:nvGrpSpPr>
          <p:grpSpPr>
            <a:xfrm>
              <a:off x="571472" y="678637"/>
              <a:ext cx="7000924" cy="642942"/>
              <a:chOff x="500034" y="678637"/>
              <a:chExt cx="7000924" cy="642942"/>
            </a:xfrm>
          </p:grpSpPr>
          <p:sp>
            <p:nvSpPr>
              <p:cNvPr id="4" name="Подзаголовок 2"/>
              <p:cNvSpPr txBox="1">
                <a:spLocks/>
              </p:cNvSpPr>
              <p:nvPr/>
            </p:nvSpPr>
            <p:spPr>
              <a:xfrm>
                <a:off x="2143108" y="678637"/>
                <a:ext cx="5357850" cy="642942"/>
              </a:xfrm>
              <a:prstGeom prst="rect">
                <a:avLst/>
              </a:prstGeom>
              <a:gradFill>
                <a:gsLst>
                  <a:gs pos="0">
                    <a:schemeClr val="bg1">
                      <a:lumMod val="65000"/>
                    </a:schemeClr>
                  </a:gs>
                  <a:gs pos="50000">
                    <a:schemeClr val="bg1">
                      <a:lumMod val="75000"/>
                    </a:schemeClr>
                  </a:gs>
                  <a:gs pos="0">
                    <a:schemeClr val="bg1">
                      <a:lumMod val="85000"/>
                      <a:alpha val="0"/>
                    </a:schemeClr>
                  </a:gs>
                </a:gsLst>
                <a:path path="circle">
                  <a:fillToRect l="100000" t="100000"/>
                </a:path>
              </a:gradFill>
              <a:ln w="57150">
                <a:noFill/>
              </a:ln>
              <a:effectLst>
                <a:outerShdw dist="63500" dir="2400000" sy="-23000" kx="-800400" algn="bl" rotWithShape="0">
                  <a:srgbClr val="003300">
                    <a:alpha val="20000"/>
                  </a:srgbClr>
                </a:outerShdw>
              </a:effectLst>
            </p:spPr>
            <p:txBody>
              <a:bodyPr vert="horz" lIns="91440" tIns="45720" rIns="91440" bIns="45720" rtlCol="0">
                <a:normAutofit lnSpcReduction="10000"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ru-RU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Политова Светлана Викторовна</a:t>
                </a:r>
              </a:p>
            </p:txBody>
          </p:sp>
          <p:sp>
            <p:nvSpPr>
              <p:cNvPr id="43" name="Прямоугольник 42"/>
              <p:cNvSpPr/>
              <p:nvPr/>
            </p:nvSpPr>
            <p:spPr>
              <a:xfrm>
                <a:off x="500034" y="678637"/>
                <a:ext cx="1643074" cy="642942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cap="all" dirty="0" smtClean="0">
                    <a:ln w="9000" cmpd="sng">
                      <a:noFill/>
                      <a:prstDash val="solid"/>
                    </a:ln>
                    <a:solidFill>
                      <a:schemeClr val="accent2">
                        <a:lumMod val="50000"/>
                      </a:schemeClr>
                    </a:solidFill>
                    <a:effectLst>
                      <a:reflection blurRad="12700" stA="28000" endPos="45000" dist="1000" dir="5400000" sy="-100000" algn="bl" rotWithShape="0"/>
                    </a:effectLst>
                    <a:latin typeface="Arial" pitchFamily="34" charset="0"/>
                    <a:cs typeface="Arial" pitchFamily="34" charset="0"/>
                  </a:rPr>
                  <a:t>ФИО</a:t>
                </a:r>
                <a:endParaRPr lang="ru-RU" sz="2400" b="1" cap="all" dirty="0">
                  <a:ln w="9000" cmpd="sng">
                    <a:noFill/>
                    <a:prstDash val="solid"/>
                  </a:ln>
                  <a:solidFill>
                    <a:schemeClr val="accent2">
                      <a:lumMod val="50000"/>
                    </a:schemeClr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6" name="Группа 47"/>
            <p:cNvGrpSpPr/>
            <p:nvPr/>
          </p:nvGrpSpPr>
          <p:grpSpPr>
            <a:xfrm>
              <a:off x="571472" y="1669839"/>
              <a:ext cx="7414346" cy="642942"/>
              <a:chOff x="500034" y="1714488"/>
              <a:chExt cx="7414346" cy="642942"/>
            </a:xfrm>
          </p:grpSpPr>
          <p:sp>
            <p:nvSpPr>
              <p:cNvPr id="46" name="Подзаголовок 2"/>
              <p:cNvSpPr txBox="1">
                <a:spLocks/>
              </p:cNvSpPr>
              <p:nvPr/>
            </p:nvSpPr>
            <p:spPr>
              <a:xfrm flipH="1">
                <a:off x="500034" y="1714488"/>
                <a:ext cx="4788000" cy="642942"/>
              </a:xfrm>
              <a:prstGeom prst="rect">
                <a:avLst/>
              </a:prstGeom>
              <a:gradFill>
                <a:gsLst>
                  <a:gs pos="0">
                    <a:schemeClr val="bg1">
                      <a:lumMod val="65000"/>
                    </a:schemeClr>
                  </a:gs>
                  <a:gs pos="50000">
                    <a:schemeClr val="bg1">
                      <a:lumMod val="75000"/>
                    </a:schemeClr>
                  </a:gs>
                  <a:gs pos="0">
                    <a:schemeClr val="bg1">
                      <a:lumMod val="85000"/>
                      <a:alpha val="0"/>
                    </a:schemeClr>
                  </a:gs>
                </a:gsLst>
                <a:path path="circle">
                  <a:fillToRect l="100000" t="100000"/>
                </a:path>
              </a:gradFill>
              <a:ln w="57150">
                <a:noFill/>
              </a:ln>
              <a:effectLst>
                <a:outerShdw dist="63500" dir="2400000" sy="-23000" kx="-800400" algn="bl" rotWithShape="0">
                  <a:srgbClr val="003300">
                    <a:alpha val="20000"/>
                  </a:srgbClr>
                </a:outerShdw>
              </a:effectLst>
            </p:spPr>
            <p:txBody>
              <a:bodyPr vert="horz" lIns="91440" tIns="45720" rIns="91440" bIns="45720" rtlCol="0">
                <a:normAutofit lnSpcReduction="10000"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ru-RU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Высшее, закончила МОПИ им. Крупской</a:t>
                </a:r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 flipH="1">
                <a:off x="5286380" y="1714488"/>
                <a:ext cx="2628000" cy="642942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cap="all" dirty="0" smtClean="0">
                    <a:ln w="9000" cmpd="sng">
                      <a:noFill/>
                      <a:prstDash val="solid"/>
                    </a:ln>
                    <a:solidFill>
                      <a:schemeClr val="accent2">
                        <a:lumMod val="50000"/>
                      </a:schemeClr>
                    </a:solidFill>
                    <a:effectLst>
                      <a:reflection blurRad="12700" stA="28000" endPos="45000" dist="1000" dir="5400000" sy="-100000" algn="bl" rotWithShape="0"/>
                    </a:effectLst>
                    <a:latin typeface="Arial" pitchFamily="34" charset="0"/>
                    <a:cs typeface="Arial" pitchFamily="34" charset="0"/>
                  </a:rPr>
                  <a:t>Образование</a:t>
                </a:r>
                <a:endParaRPr lang="ru-RU" b="1" cap="all" dirty="0">
                  <a:ln w="9000" cmpd="sng">
                    <a:noFill/>
                    <a:prstDash val="solid"/>
                  </a:ln>
                  <a:solidFill>
                    <a:schemeClr val="accent2">
                      <a:lumMod val="50000"/>
                    </a:schemeClr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7" name="Группа 48"/>
            <p:cNvGrpSpPr/>
            <p:nvPr/>
          </p:nvGrpSpPr>
          <p:grpSpPr>
            <a:xfrm>
              <a:off x="571472" y="2661041"/>
              <a:ext cx="7858180" cy="642942"/>
              <a:chOff x="500034" y="678637"/>
              <a:chExt cx="5279074" cy="642942"/>
            </a:xfrm>
          </p:grpSpPr>
          <p:sp>
            <p:nvSpPr>
              <p:cNvPr id="50" name="Подзаголовок 2"/>
              <p:cNvSpPr txBox="1">
                <a:spLocks/>
              </p:cNvSpPr>
              <p:nvPr/>
            </p:nvSpPr>
            <p:spPr>
              <a:xfrm>
                <a:off x="2143108" y="678637"/>
                <a:ext cx="3636000" cy="642942"/>
              </a:xfrm>
              <a:prstGeom prst="rect">
                <a:avLst/>
              </a:prstGeom>
              <a:gradFill>
                <a:gsLst>
                  <a:gs pos="0">
                    <a:schemeClr val="bg1">
                      <a:lumMod val="65000"/>
                    </a:schemeClr>
                  </a:gs>
                  <a:gs pos="50000">
                    <a:schemeClr val="bg1">
                      <a:lumMod val="75000"/>
                    </a:schemeClr>
                  </a:gs>
                  <a:gs pos="0">
                    <a:schemeClr val="bg1">
                      <a:lumMod val="85000"/>
                      <a:alpha val="0"/>
                    </a:schemeClr>
                  </a:gs>
                </a:gsLst>
                <a:path path="circle">
                  <a:fillToRect l="100000" t="100000"/>
                </a:path>
              </a:gradFill>
              <a:ln w="57150">
                <a:noFill/>
              </a:ln>
              <a:effectLst>
                <a:outerShdw dist="63500" dir="2400000" sy="-23000" kx="-800400" algn="bl" rotWithShape="0">
                  <a:srgbClr val="003300">
                    <a:alpha val="20000"/>
                  </a:srgbClr>
                </a:outerShdw>
              </a:effectLst>
            </p:spPr>
            <p:txBody>
              <a:bodyPr vert="horz" lIns="91440" tIns="45720" rIns="91440" bIns="45720" rtlCol="0">
                <a:normAutofit/>
              </a:bodyPr>
              <a:lstStyle/>
              <a:p>
                <a:pPr marL="342900" marR="0" lvl="0" indent="-34290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lang="ru-RU" sz="2400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15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лет</a:t>
                </a:r>
                <a:endParaRPr kumimoji="0" lang="ru-RU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500034" y="678637"/>
                <a:ext cx="2783512" cy="642942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cap="all" dirty="0" smtClean="0">
                    <a:ln w="9000" cmpd="sng">
                      <a:noFill/>
                      <a:prstDash val="solid"/>
                    </a:ln>
                    <a:solidFill>
                      <a:schemeClr val="accent2">
                        <a:lumMod val="50000"/>
                      </a:schemeClr>
                    </a:solidFill>
                    <a:effectLst>
                      <a:reflection blurRad="12700" stA="28000" endPos="45000" dist="1000" dir="5400000" sy="-100000" algn="bl" rotWithShape="0"/>
                    </a:effectLst>
                    <a:latin typeface="Arial" pitchFamily="34" charset="0"/>
                    <a:cs typeface="Arial" pitchFamily="34" charset="0"/>
                  </a:rPr>
                  <a:t>Педагогический стаж</a:t>
                </a:r>
                <a:endParaRPr lang="ru-RU" b="1" cap="all" dirty="0">
                  <a:ln w="9000" cmpd="sng">
                    <a:noFill/>
                    <a:prstDash val="solid"/>
                  </a:ln>
                  <a:solidFill>
                    <a:schemeClr val="accent2">
                      <a:lumMod val="50000"/>
                    </a:schemeClr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8" name="Группа 51"/>
            <p:cNvGrpSpPr/>
            <p:nvPr/>
          </p:nvGrpSpPr>
          <p:grpSpPr>
            <a:xfrm flipH="1">
              <a:off x="571472" y="3652243"/>
              <a:ext cx="7000924" cy="642942"/>
              <a:chOff x="500034" y="678637"/>
              <a:chExt cx="7000924" cy="642942"/>
            </a:xfrm>
          </p:grpSpPr>
          <p:sp>
            <p:nvSpPr>
              <p:cNvPr id="53" name="Подзаголовок 2"/>
              <p:cNvSpPr txBox="1">
                <a:spLocks/>
              </p:cNvSpPr>
              <p:nvPr/>
            </p:nvSpPr>
            <p:spPr>
              <a:xfrm>
                <a:off x="2143108" y="678637"/>
                <a:ext cx="5357850" cy="642942"/>
              </a:xfrm>
              <a:prstGeom prst="rect">
                <a:avLst/>
              </a:prstGeom>
              <a:gradFill>
                <a:gsLst>
                  <a:gs pos="0">
                    <a:schemeClr val="bg1">
                      <a:lumMod val="65000"/>
                    </a:schemeClr>
                  </a:gs>
                  <a:gs pos="50000">
                    <a:schemeClr val="bg1">
                      <a:lumMod val="75000"/>
                    </a:schemeClr>
                  </a:gs>
                  <a:gs pos="0">
                    <a:schemeClr val="bg1">
                      <a:lumMod val="85000"/>
                      <a:alpha val="0"/>
                    </a:schemeClr>
                  </a:gs>
                </a:gsLst>
                <a:path path="circle">
                  <a:fillToRect l="100000" t="100000"/>
                </a:path>
              </a:gradFill>
              <a:ln w="57150">
                <a:noFill/>
              </a:ln>
              <a:effectLst>
                <a:outerShdw dist="63500" dir="2400000" sy="-23000" kx="-800400" algn="bl" rotWithShape="0">
                  <a:srgbClr val="003300">
                    <a:alpha val="20000"/>
                  </a:srgbClr>
                </a:outerShdw>
              </a:effectLst>
            </p:spPr>
            <p:txBody>
              <a:bodyPr vert="horz" lIns="91440" tIns="45720" rIns="91440" bIns="45720" rtlCol="0">
                <a:normAutofit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lang="en-US" sz="2400" dirty="0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  <a:hlinkClick r:id="rId5"/>
                  </a:rPr>
                  <a:t>politova11@yandex.ru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ru-RU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500034" y="678637"/>
                <a:ext cx="1643074" cy="642942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cap="all" dirty="0" smtClean="0">
                    <a:ln w="9000" cmpd="sng">
                      <a:noFill/>
                      <a:prstDash val="solid"/>
                    </a:ln>
                    <a:solidFill>
                      <a:schemeClr val="accent2">
                        <a:lumMod val="50000"/>
                      </a:schemeClr>
                    </a:solidFill>
                    <a:effectLst>
                      <a:reflection blurRad="12700" stA="28000" endPos="45000" dist="1000" dir="5400000" sy="-100000" algn="bl" rotWithShape="0"/>
                    </a:effectLst>
                    <a:latin typeface="Arial" pitchFamily="34" charset="0"/>
                    <a:cs typeface="Arial" pitchFamily="34" charset="0"/>
                  </a:rPr>
                  <a:t>e-mail</a:t>
                </a:r>
                <a:endParaRPr lang="ru-RU" b="1" cap="all" dirty="0">
                  <a:ln w="9000" cmpd="sng">
                    <a:noFill/>
                    <a:prstDash val="solid"/>
                  </a:ln>
                  <a:solidFill>
                    <a:schemeClr val="accent2">
                      <a:lumMod val="50000"/>
                    </a:schemeClr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9" name="Группа 54"/>
            <p:cNvGrpSpPr/>
            <p:nvPr/>
          </p:nvGrpSpPr>
          <p:grpSpPr>
            <a:xfrm>
              <a:off x="571472" y="4643446"/>
              <a:ext cx="7000924" cy="642942"/>
              <a:chOff x="500034" y="678637"/>
              <a:chExt cx="7000924" cy="642942"/>
            </a:xfrm>
          </p:grpSpPr>
          <p:sp>
            <p:nvSpPr>
              <p:cNvPr id="56" name="Подзаголовок 2"/>
              <p:cNvSpPr txBox="1">
                <a:spLocks/>
              </p:cNvSpPr>
              <p:nvPr/>
            </p:nvSpPr>
            <p:spPr>
              <a:xfrm>
                <a:off x="2143108" y="678637"/>
                <a:ext cx="5357850" cy="642942"/>
              </a:xfrm>
              <a:prstGeom prst="rect">
                <a:avLst/>
              </a:prstGeom>
              <a:gradFill>
                <a:gsLst>
                  <a:gs pos="0">
                    <a:schemeClr val="bg1">
                      <a:lumMod val="65000"/>
                    </a:schemeClr>
                  </a:gs>
                  <a:gs pos="50000">
                    <a:schemeClr val="bg1">
                      <a:lumMod val="75000"/>
                    </a:schemeClr>
                  </a:gs>
                  <a:gs pos="0">
                    <a:schemeClr val="bg1">
                      <a:lumMod val="85000"/>
                      <a:alpha val="0"/>
                    </a:schemeClr>
                  </a:gs>
                </a:gsLst>
                <a:path path="circle">
                  <a:fillToRect l="100000" t="100000"/>
                </a:path>
              </a:gradFill>
              <a:ln w="57150">
                <a:noFill/>
              </a:ln>
              <a:effectLst>
                <a:outerShdw dist="63500" dir="2400000" sy="-23000" kx="-800400" algn="bl" rotWithShape="0">
                  <a:srgbClr val="003300">
                    <a:alpha val="20000"/>
                  </a:srgbClr>
                </a:outerShdw>
              </a:effectLst>
            </p:spPr>
            <p:txBody>
              <a:bodyPr vert="horz" lIns="91440" tIns="45720" rIns="91440" bIns="45720" rtlCol="0">
                <a:normAutofit/>
              </a:bodyPr>
              <a:lstStyle/>
              <a:p>
                <a:pPr marL="342900" lvl="0" indent="-342900">
                  <a:spcBef>
                    <a:spcPct val="20000"/>
                  </a:spcBef>
                  <a:defRPr/>
                </a:pPr>
                <a:r>
                  <a:rPr lang="en-US" sz="2400" dirty="0" smtClean="0">
                    <a:hlinkClick r:id="rId6"/>
                  </a:rPr>
                  <a:t> 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  <a:hlinkClick r:id="rId6"/>
                  </a:rPr>
                  <a:t>http://spolitova.ucoz.ru/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ru-RU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7" name="Прямоугольник 56"/>
              <p:cNvSpPr/>
              <p:nvPr/>
            </p:nvSpPr>
            <p:spPr>
              <a:xfrm>
                <a:off x="500034" y="678637"/>
                <a:ext cx="1643074" cy="642942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cap="all" dirty="0" smtClean="0">
                    <a:ln w="9000" cmpd="sng">
                      <a:noFill/>
                      <a:prstDash val="solid"/>
                    </a:ln>
                    <a:solidFill>
                      <a:schemeClr val="accent2">
                        <a:lumMod val="50000"/>
                      </a:schemeClr>
                    </a:solidFill>
                    <a:effectLst>
                      <a:reflection blurRad="12700" stA="28000" endPos="45000" dist="1000" dir="5400000" sy="-100000" algn="bl" rotWithShape="0"/>
                    </a:effectLst>
                    <a:latin typeface="Arial" pitchFamily="34" charset="0"/>
                    <a:cs typeface="Arial" pitchFamily="34" charset="0"/>
                  </a:rPr>
                  <a:t>сайт</a:t>
                </a:r>
                <a:endParaRPr lang="ru-RU" b="1" cap="all" dirty="0">
                  <a:ln w="9000" cmpd="sng">
                    <a:noFill/>
                    <a:prstDash val="solid"/>
                  </a:ln>
                  <a:solidFill>
                    <a:schemeClr val="accent2">
                      <a:lumMod val="50000"/>
                    </a:schemeClr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pic>
        <p:nvPicPr>
          <p:cNvPr id="30" name="Picture 15" descr="D:\ФОТО\Nikon Coolpix S8000\Копия Фото xz2.jp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0" y="2657408"/>
            <a:ext cx="1857356" cy="263987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33" name="Управляющая кнопка: в начало 32">
            <a:hlinkClick r:id="" action="ppaction://hlinkshowjump?jump=firstslide" highlightClick="1"/>
          </p:cNvPr>
          <p:cNvSpPr/>
          <p:nvPr/>
        </p:nvSpPr>
        <p:spPr>
          <a:xfrm>
            <a:off x="8358214" y="6143644"/>
            <a:ext cx="500034" cy="470912"/>
          </a:xfrm>
          <a:prstGeom prst="actionButtonBeginning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tx1"/>
          </a:solidFill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</a:t>
            </a:r>
          </a:p>
          <a:p>
            <a:pPr>
              <a:buNone/>
            </a:pPr>
            <a:endParaRPr lang="ru-RU" dirty="0">
              <a:solidFill>
                <a:schemeClr val="bg1"/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 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Родина </a:t>
            </a: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полной мере оценила их заслуги. </a:t>
            </a:r>
            <a:r>
              <a:rPr lang="ru-RU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90 женщин заслужили звание Героя Советского Союза </a:t>
            </a: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 подвиги, совершенные в годы ВОВ, а еще четверо стали полными кавалерами ордена Слава. А женщин ― кавалеров других орденов и медалей сотни тысяч.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При копировании материалов ссылка на автора и сайт </a:t>
            </a:r>
            <a:r>
              <a:rPr lang="en-US" dirty="0" smtClean="0">
                <a:latin typeface="Arial" pitchFamily="34" charset="0"/>
                <a:cs typeface="Arial" pitchFamily="34" charset="0"/>
                <a:hlinkClick r:id="rId2"/>
              </a:rPr>
              <a:t>http://spolitova.ucoz.ru/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обязательна.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tx1"/>
          </a:solidFill>
        </p:spPr>
        <p:txBody>
          <a:bodyPr/>
          <a:lstStyle/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 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746648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Снайперы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4509120"/>
            <a:ext cx="835292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Кроме </a:t>
            </a:r>
            <a:r>
              <a:rPr lang="ru-RU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Павличенко высшей награды за искусство меткой стрельбы были удостоены еще пять ее боевых подруг, и три из них — посмертно. </a:t>
            </a:r>
          </a:p>
        </p:txBody>
      </p:sp>
      <p:pic>
        <p:nvPicPr>
          <p:cNvPr id="24580" name="Picture 4" descr="ÐÐµÐ½ÑÐ¸Ð½Ñ â Ð³ÐµÑÐ¾Ð¸ ÐÐµÐ»Ð¸ÐºÐ¾Ð¹ ÐÑÐµÑÐµÑÑÐ²ÐµÐ½Ð½Ð¾Ð¹ Ð²Ð¾Ð¹Ð½Ñ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692696"/>
            <a:ext cx="5715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Людмила 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Павличенко</a:t>
            </a:r>
            <a:r>
              <a:rPr lang="ru-RU" b="1" dirty="0">
                <a:latin typeface="Arial" pitchFamily="34" charset="0"/>
                <a:cs typeface="Arial" pitchFamily="34" charset="0"/>
              </a:rPr>
              <a:t/>
            </a:r>
            <a:br>
              <a:rPr lang="ru-RU" b="1" dirty="0">
                <a:latin typeface="Arial" pitchFamily="34" charset="0"/>
                <a:cs typeface="Arial" pitchFamily="34" charset="0"/>
              </a:rPr>
            </a:b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://www.pomnivoinu.ru/img/reports/1483/img/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492896"/>
            <a:ext cx="4476750" cy="296227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0" y="5534561"/>
            <a:ext cx="9144000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latin typeface="Arial" pitchFamily="34" charset="0"/>
                <a:cs typeface="Arial" pitchFamily="34" charset="0"/>
              </a:rPr>
              <a:t>12.07.1916 года [Белая Церковь]- 27.10.1974 года [Москва].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peoples.ru/military/hero/lyudmyla_pavlichenko/pavlichenko_2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90209"/>
            <a:ext cx="4896544" cy="6667791"/>
          </a:xfrm>
          <a:prstGeom prst="rect">
            <a:avLst/>
          </a:prstGeom>
          <a:noFill/>
          <a:effectLst>
            <a:outerShdw dist="139700" dir="2700000" algn="ctr" rotWithShape="0">
              <a:srgbClr val="C00000">
                <a:alpha val="5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Людмила 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Павличенко</a:t>
            </a:r>
            <a:r>
              <a:rPr lang="ru-RU" b="1" dirty="0">
                <a:latin typeface="Arial" pitchFamily="34" charset="0"/>
                <a:cs typeface="Arial" pitchFamily="34" charset="0"/>
              </a:rPr>
              <a:t/>
            </a:r>
            <a:br>
              <a:rPr lang="ru-RU" b="1" dirty="0">
                <a:latin typeface="Arial" pitchFamily="34" charset="0"/>
                <a:cs typeface="Arial" pitchFamily="34" charset="0"/>
              </a:rPr>
            </a:b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Людмила 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Павличенко</a:t>
            </a:r>
            <a:r>
              <a:rPr lang="ru-RU" b="1" dirty="0">
                <a:latin typeface="Arial" pitchFamily="34" charset="0"/>
                <a:cs typeface="Arial" pitchFamily="34" charset="0"/>
              </a:rPr>
              <a:t/>
            </a:r>
            <a:br>
              <a:rPr lang="ru-RU" b="1" dirty="0">
                <a:latin typeface="Arial" pitchFamily="34" charset="0"/>
                <a:cs typeface="Arial" pitchFamily="34" charset="0"/>
              </a:rPr>
            </a:b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196752"/>
            <a:ext cx="9145016" cy="5016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Награды: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3200" dirty="0">
                <a:latin typeface="Arial" pitchFamily="34" charset="0"/>
                <a:cs typeface="Arial" pitchFamily="34" charset="0"/>
              </a:rPr>
              <a:t>- Герой Советского Союза — Медаль «Золотая Звезда» номер 1218</a:t>
            </a:r>
          </a:p>
          <a:p>
            <a:r>
              <a:rPr lang="ru-RU" sz="3200" dirty="0">
                <a:latin typeface="Arial" pitchFamily="34" charset="0"/>
                <a:cs typeface="Arial" pitchFamily="34" charset="0"/>
              </a:rPr>
              <a:t>- Два Ордена Ленина</a:t>
            </a:r>
          </a:p>
          <a:p>
            <a:r>
              <a:rPr lang="ru-RU" sz="3200" dirty="0">
                <a:latin typeface="Arial" pitchFamily="34" charset="0"/>
                <a:cs typeface="Arial" pitchFamily="34" charset="0"/>
              </a:rPr>
              <a:t>- Медали</a:t>
            </a:r>
          </a:p>
          <a:p>
            <a:r>
              <a:rPr lang="ru-RU" sz="3200" dirty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ru-RU" sz="3200" dirty="0">
                <a:latin typeface="Arial" pitchFamily="34" charset="0"/>
                <a:cs typeface="Arial" pitchFamily="34" charset="0"/>
              </a:rPr>
              <a:t>* Именем Людмилы Павличенко названо судно Министерства рыбного хозяйства.</a:t>
            </a:r>
          </a:p>
          <a:p>
            <a:r>
              <a:rPr lang="ru-RU" sz="3200" dirty="0">
                <a:latin typeface="Arial" pitchFamily="34" charset="0"/>
                <a:cs typeface="Arial" pitchFamily="34" charset="0"/>
              </a:rPr>
              <a:t>* О поединке Павличенко с немецким снайпером Н. 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Атаров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написал рассказ "Дуэль"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tx1"/>
          </a:solidFill>
        </p:spPr>
        <p:txBody>
          <a:bodyPr/>
          <a:lstStyle/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 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050904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Летчицы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5288340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Из</a:t>
            </a:r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32 </a:t>
            </a:r>
            <a:r>
              <a:rPr lang="ru-RU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женщин-летчиц</a:t>
            </a:r>
            <a:r>
              <a:rPr lang="ru-RU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получивших звание Героя Советского Союза, 23 — «ночные ведьмы» </a:t>
            </a:r>
          </a:p>
        </p:txBody>
      </p:sp>
      <p:pic>
        <p:nvPicPr>
          <p:cNvPr id="28674" name="Picture 2" descr="ÐÐµÐ½ÑÐ¸Ð½Ñ â Ð³ÐµÑÐ¾Ð¸ ÐÐµÐ»Ð¸ÐºÐ¾Ð¹ ÐÑÐµÑÐµÑÑÐ²ÐµÐ½Ð½Ð¾Ð¹ Ð²Ð¾Ð¹Ð½Ñ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196752"/>
            <a:ext cx="5715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338936" cy="214625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Марина </a:t>
            </a:r>
            <a:b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Раскова</a:t>
            </a:r>
            <a:r>
              <a:rPr lang="ru-RU" b="1" dirty="0">
                <a:latin typeface="Arial" pitchFamily="34" charset="0"/>
                <a:cs typeface="Arial" pitchFamily="34" charset="0"/>
              </a:rPr>
              <a:t/>
            </a:r>
            <a:br>
              <a:rPr lang="ru-RU" b="1" dirty="0">
                <a:latin typeface="Arial" pitchFamily="34" charset="0"/>
                <a:cs typeface="Arial" pitchFamily="34" charset="0"/>
              </a:rPr>
            </a:b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4303455"/>
            <a:ext cx="9144000" cy="255454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Arial" pitchFamily="34" charset="0"/>
                <a:cs typeface="Arial" pitchFamily="34" charset="0"/>
              </a:rPr>
              <a:t>Пилот, Герой Советского союза, установила несколько женских рекордов по дальности перелетов. Создала женский боевой легкобомбардировочный полк, прозванный немцами "Ночные ведьмы".</a:t>
            </a:r>
          </a:p>
        </p:txBody>
      </p:sp>
      <p:pic>
        <p:nvPicPr>
          <p:cNvPr id="15362" name="Picture 2" descr="ÐÐ°ÑÐ¸Ð½Ð° ÐÐ¸ÑÐ°Ð¹Ð»Ð¾Ð²Ð½Ð° Ð Ð°ÑÐºÐ¾Ð²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0"/>
            <a:ext cx="3219450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338936" cy="214625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Марина </a:t>
            </a:r>
            <a:b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Раскова</a:t>
            </a:r>
            <a:r>
              <a:rPr lang="ru-RU" b="1" dirty="0">
                <a:latin typeface="Arial" pitchFamily="34" charset="0"/>
                <a:cs typeface="Arial" pitchFamily="34" charset="0"/>
              </a:rPr>
              <a:t/>
            </a:r>
            <a:br>
              <a:rPr lang="ru-RU" b="1" dirty="0">
                <a:latin typeface="Arial" pitchFamily="34" charset="0"/>
                <a:cs typeface="Arial" pitchFamily="34" charset="0"/>
              </a:rPr>
            </a:b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3318570"/>
            <a:ext cx="9144000" cy="35394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Arial" pitchFamily="34" charset="0"/>
                <a:cs typeface="Arial" pitchFamily="34" charset="0"/>
              </a:rPr>
              <a:t>2 ноября 1938 года Расковой Марине Михайловне присвоено звание Героя Советского Союза с вручением ордена Ленина, а после учреждения знака особого отличия ей была вручена медаль "Золотая Звезда" № 106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496</Words>
  <Application>Microsoft Office PowerPoint</Application>
  <PresentationFormat>Экран (4:3)</PresentationFormat>
  <Paragraphs>123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Женщины войны</vt:lpstr>
      <vt:lpstr>Слайд 2</vt:lpstr>
      <vt:lpstr>Снайперы</vt:lpstr>
      <vt:lpstr> Людмила Павличенко </vt:lpstr>
      <vt:lpstr> Людмила Павличенко </vt:lpstr>
      <vt:lpstr> Людмила Павличенко </vt:lpstr>
      <vt:lpstr>Летчицы</vt:lpstr>
      <vt:lpstr> Марина  Раскова </vt:lpstr>
      <vt:lpstr> Марина  Раскова </vt:lpstr>
      <vt:lpstr> Марина  Раскова </vt:lpstr>
      <vt:lpstr> Марина  Чечнева </vt:lpstr>
      <vt:lpstr> Марина  Чечнева </vt:lpstr>
      <vt:lpstr>Слайд 13</vt:lpstr>
      <vt:lpstr>Медики</vt:lpstr>
      <vt:lpstr>Пехотинцы</vt:lpstr>
      <vt:lpstr>Танкисты</vt:lpstr>
      <vt:lpstr>Танкисты</vt:lpstr>
      <vt:lpstr>Связистки</vt:lpstr>
      <vt:lpstr>Слайд 19</vt:lpstr>
      <vt:lpstr>Слайд 20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Женщины войны</dc:title>
  <dc:creator>Политова Светлана Викторовна</dc:creator>
  <cp:keywords>война, герои</cp:keywords>
  <cp:lastModifiedBy>Microsoft Office</cp:lastModifiedBy>
  <cp:revision>9</cp:revision>
  <dcterms:created xsi:type="dcterms:W3CDTF">2018-05-07T20:14:15Z</dcterms:created>
  <dcterms:modified xsi:type="dcterms:W3CDTF">2018-06-05T20:40:45Z</dcterms:modified>
</cp:coreProperties>
</file>