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68" r:id="rId12"/>
    <p:sldId id="27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1DF7C-B690-4548-BAE1-2A9D7B20A7DF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E38F9D-D62C-44BC-9B5A-C101AA63324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51189-EF56-482C-8CB4-3198493D6EAA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spolitova.ucoz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оли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17"/>
          <p:cNvSpPr txBox="1">
            <a:spLocks noChangeArrowheads="1"/>
          </p:cNvSpPr>
          <p:nvPr/>
        </p:nvSpPr>
        <p:spPr bwMode="gray">
          <a:xfrm>
            <a:off x="1679575" y="214313"/>
            <a:ext cx="5786438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dirty="0">
                <a:latin typeface="Arial" pitchFamily="34" charset="0"/>
                <a:cs typeface="Arial" pitchFamily="34" charset="0"/>
              </a:rPr>
              <a:t>ГБОУ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Ш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кола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№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1352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gray">
          <a:xfrm>
            <a:off x="233363" y="5715000"/>
            <a:ext cx="8677275" cy="769501"/>
          </a:xfrm>
          <a:prstGeom prst="snip1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Политова Светлана Викторовна,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учитель химии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высшей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квалификационной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категории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14348" y="371475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Урок 40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Распредели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вещества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5500702"/>
          <a:ext cx="842968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7"/>
                <a:gridCol w="1928827"/>
                <a:gridCol w="2464612"/>
                <a:gridCol w="2107422"/>
              </a:tblGrid>
              <a:tr h="385762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Оксиды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Кислоты 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Соли</a:t>
                      </a: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85762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кислотные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основные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6" y="1142984"/>
          <a:ext cx="8429688" cy="390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6322266"/>
              </a:tblGrid>
              <a:tr h="540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Вариант 1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88000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Даны</a:t>
                      </a: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вещества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Al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H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PO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CaCO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HCl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32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CaO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H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SiO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CO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32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NaOH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B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Вариант 2</a:t>
                      </a: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8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Даны</a:t>
                      </a: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вещества</a:t>
                      </a:r>
                      <a:endParaRPr lang="ru-RU" sz="3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HNO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CrO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Cr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HF,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Ba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(OH)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CrO, H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S, Al(NO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Cu(OH)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SO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Упражнения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2000" y="2146932"/>
          <a:ext cx="9000000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/>
                <a:gridCol w="1800000"/>
                <a:gridCol w="1080000"/>
                <a:gridCol w="1080000"/>
                <a:gridCol w="1080000"/>
                <a:gridCol w="1080000"/>
                <a:gridCol w="1080000"/>
              </a:tblGrid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Атомы металлов</a:t>
                      </a:r>
                    </a:p>
                    <a:p>
                      <a:pPr algn="ctr"/>
                      <a:r>
                        <a:rPr lang="ru-RU" sz="2400" b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Кислотные остатки</a:t>
                      </a:r>
                      <a:endParaRPr lang="ru-RU" sz="2400" b="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Li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Mg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Be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Fe(II)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Sr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«</a:t>
                      </a:r>
                      <a:r>
                        <a:rPr lang="en-US" sz="3200" b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PO</a:t>
                      </a:r>
                      <a:r>
                        <a:rPr lang="en-US" sz="3200" b="0" baseline="-25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3200" b="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»</a:t>
                      </a:r>
                      <a:endParaRPr lang="ru-RU" sz="3200" b="0" baseline="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«</a:t>
                      </a:r>
                      <a:r>
                        <a:rPr lang="en-US" sz="3200" b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SO</a:t>
                      </a:r>
                      <a:r>
                        <a:rPr lang="en-US" sz="3200" b="0" baseline="-25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3200" b="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»</a:t>
                      </a:r>
                      <a:endParaRPr lang="ru-RU" sz="3200" b="0" baseline="-250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«</a:t>
                      </a:r>
                      <a:r>
                        <a:rPr lang="en-US" sz="3200" b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ClO</a:t>
                      </a:r>
                      <a:r>
                        <a:rPr lang="en-US" sz="3200" b="0" baseline="-25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3200" b="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»</a:t>
                      </a:r>
                      <a:endParaRPr lang="ru-RU" sz="3200" b="0" baseline="-250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«</a:t>
                      </a:r>
                      <a:r>
                        <a:rPr lang="en-US" sz="3200" b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CO</a:t>
                      </a:r>
                      <a:r>
                        <a:rPr lang="en-US" sz="3200" b="0" baseline="-25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3200" b="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»</a:t>
                      </a:r>
                      <a:endParaRPr lang="ru-RU" sz="3200" b="0" baseline="-250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428596" y="1214422"/>
            <a:ext cx="8286808" cy="714380"/>
          </a:xfrm>
          <a:prstGeom prst="roundRect">
            <a:avLst>
              <a:gd name="adj" fmla="val 0"/>
            </a:avLst>
          </a:prstGeom>
          <a:noFill/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Составьте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формулы солей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500063" y="1357313"/>
            <a:ext cx="8229600" cy="507206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Вы можете использовать 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данный ресурс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в своей работе, 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но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Вы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должны указать 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источник: 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Политова Светлана Викторовна, учитель химии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ГБОУ школы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№ 1352 г. Москвы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43063" y="428625"/>
            <a:ext cx="6143625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>
            <a:outerShdw dist="101600" dir="13200000" algn="ctr" rotWithShape="0">
              <a:schemeClr val="accent3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правах автора</a:t>
            </a:r>
          </a:p>
        </p:txBody>
      </p:sp>
      <p:sp>
        <p:nvSpPr>
          <p:cNvPr id="9220" name="Прямоугольник 5"/>
          <p:cNvSpPr>
            <a:spLocks noChangeArrowheads="1"/>
          </p:cNvSpPr>
          <p:nvPr/>
        </p:nvSpPr>
        <p:spPr bwMode="auto">
          <a:xfrm>
            <a:off x="1463675" y="4572000"/>
            <a:ext cx="6216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>
                <a:latin typeface="Arial" pitchFamily="34" charset="0"/>
                <a:cs typeface="Arial" pitchFamily="34" charset="0"/>
                <a:hlinkClick r:id="rId2"/>
              </a:rPr>
              <a:t>http://spolitova.ucoz.ru/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21571" y="5500702"/>
            <a:ext cx="6500858" cy="92869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нарушаем авторские права! Бережем интеллектуальную собственность!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Кислоты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 соли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1535918"/>
                <a:gridCol w="1339463"/>
                <a:gridCol w="1339463"/>
                <a:gridCol w="1053711"/>
                <a:gridCol w="10537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Название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Металл 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Формула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Кислота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(кислотный остаток)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3200" baseline="0" dirty="0" smtClean="0">
                          <a:latin typeface="Arial" pitchFamily="34" charset="0"/>
                          <a:cs typeface="Arial" pitchFamily="34" charset="0"/>
                        </a:rPr>
                        <a:t>Сульфат </a:t>
                      </a:r>
                      <a:r>
                        <a:rPr lang="ru-RU" sz="320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калия</a:t>
                      </a:r>
                      <a:endParaRPr lang="ru-RU" sz="3200" baseline="-250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endParaRPr lang="ru-RU" sz="44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4400" baseline="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440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4400" baseline="0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32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r>
                        <a:rPr lang="en-US" sz="4400" baseline="-25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4400" baseline="-250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SO</a:t>
                      </a:r>
                      <a:r>
                        <a:rPr lang="en-US" sz="4400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4400" baseline="-250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4400" b="1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SO</a:t>
                      </a:r>
                      <a:r>
                        <a:rPr lang="en-US" sz="4400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4400" baseline="-25000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3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Карбонат калия</a:t>
                      </a:r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Прямая со стрелкой 11"/>
          <p:cNvCxnSpPr/>
          <p:nvPr/>
        </p:nvCxnSpPr>
        <p:spPr>
          <a:xfrm rot="5400000" flipH="1" flipV="1">
            <a:off x="7250925" y="3321843"/>
            <a:ext cx="1071570" cy="571504"/>
          </a:xfrm>
          <a:prstGeom prst="straightConnector1">
            <a:avLst/>
          </a:prstGeom>
          <a:ln w="38100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Кислоты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 соли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5114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2107422"/>
                <a:gridCol w="2107422"/>
                <a:gridCol w="21074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Название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Металл 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Формула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Кислота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(кислотный остаток)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Хлорид алюминия</a:t>
                      </a:r>
                      <a:endParaRPr lang="ru-RU" sz="3200" b="1" cap="none" baseline="0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Сульфит лития</a:t>
                      </a:r>
                      <a:endParaRPr lang="ru-RU" sz="3200" b="1" cap="none" baseline="0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Сульфат железа (</a:t>
                      </a:r>
                      <a:r>
                        <a:rPr lang="en-US" sz="32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III</a:t>
                      </a:r>
                      <a:r>
                        <a:rPr lang="ru-RU" sz="32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</a:t>
                      </a:r>
                      <a:endParaRPr lang="ru-RU" sz="3200" b="1" cap="none" baseline="0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Кислоты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 соли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4553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2107422"/>
                <a:gridCol w="2107422"/>
                <a:gridCol w="21074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Название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Металл 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Формула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Кислота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(кислотный остаток)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cap="none" baseline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Нитрат калия</a:t>
                      </a:r>
                      <a:endParaRPr lang="ru-RU" sz="3200" b="1" cap="none" baseline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cap="none" baseline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Нитрит натрия</a:t>
                      </a:r>
                      <a:endParaRPr lang="ru-RU" sz="3200" b="1" cap="none" baseline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Фосфат алюминия</a:t>
                      </a:r>
                      <a:endParaRPr lang="ru-RU" sz="3200" b="1" cap="none" baseline="0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Кислоты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 соли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4407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2107422"/>
                <a:gridCol w="2107422"/>
                <a:gridCol w="21074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Название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Металл 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Формула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Кислота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(кислотный остаток)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cap="none" baseline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Силикат натрия</a:t>
                      </a:r>
                      <a:endParaRPr lang="ru-RU" sz="3200" b="1" cap="none" baseline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Карбонат кальция</a:t>
                      </a:r>
                      <a:endParaRPr lang="ru-RU" sz="3200" b="1" cap="none" baseline="0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Бромид</a:t>
                      </a:r>
                      <a:r>
                        <a:rPr lang="ru-RU" sz="3200" baseline="0" dirty="0" smtClean="0">
                          <a:latin typeface="Arial" pitchFamily="34" charset="0"/>
                          <a:cs typeface="Arial" pitchFamily="34" charset="0"/>
                        </a:rPr>
                        <a:t> магния</a:t>
                      </a:r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Кислоты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 соли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475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1750232"/>
                <a:gridCol w="2464612"/>
                <a:gridCol w="21074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Название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Металл 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Формула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Кислота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(кислотный остаток)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1880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CaCO</a:t>
                      </a:r>
                      <a:r>
                        <a:rPr lang="en-US" sz="4400" b="0" cap="none" baseline="-25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4400" b="1" cap="none" baseline="-25000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880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Na</a:t>
                      </a:r>
                      <a:r>
                        <a:rPr lang="en-US" sz="4400" b="0" cap="none" baseline="-25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r>
                        <a:rPr lang="en-US" sz="44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SiO</a:t>
                      </a:r>
                      <a:r>
                        <a:rPr lang="en-US" sz="4400" b="0" cap="none" baseline="-25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4400" b="1" cap="none" baseline="-25000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88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AlPO</a:t>
                      </a:r>
                      <a:r>
                        <a:rPr lang="en-US" sz="4400" b="0" cap="none" baseline="-25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4400" b="1" cap="none" baseline="-25000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Кислоты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 соли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475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1750232"/>
                <a:gridCol w="2464612"/>
                <a:gridCol w="21074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Название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Металл 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Формула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Кислота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(кислотный остаток)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188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NaNO</a:t>
                      </a:r>
                      <a:r>
                        <a:rPr lang="en-US" sz="4400" b="0" cap="none" baseline="-25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4400" b="1" cap="none" baseline="-25000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880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KNO</a:t>
                      </a:r>
                      <a:r>
                        <a:rPr lang="en-US" sz="4400" b="0" cap="none" baseline="-25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4400" b="1" cap="none" baseline="-25000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88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Fe</a:t>
                      </a:r>
                      <a:r>
                        <a:rPr lang="en-US" sz="4000" b="0" cap="none" baseline="-25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r>
                        <a:rPr lang="en-US" sz="40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(SO</a:t>
                      </a:r>
                      <a:r>
                        <a:rPr lang="en-US" sz="4000" b="0" cap="none" baseline="-25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r>
                        <a:rPr lang="en-US" sz="40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</a:t>
                      </a:r>
                      <a:r>
                        <a:rPr lang="en-US" sz="4000" b="0" cap="none" baseline="-25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4000" b="1" cap="none" baseline="-25000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Кислоты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 соли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475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1750232"/>
                <a:gridCol w="2464612"/>
                <a:gridCol w="21074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Название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Металл 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Формула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Кислота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(кислотный остаток)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1880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Li</a:t>
                      </a:r>
                      <a:r>
                        <a:rPr lang="en-US" sz="4400" b="0" cap="none" baseline="-25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r>
                        <a:rPr lang="en-US" sz="44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SO</a:t>
                      </a:r>
                      <a:r>
                        <a:rPr lang="en-US" sz="4400" b="0" cap="none" baseline="-25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4400" b="1" cap="none" baseline="-25000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880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AlCl</a:t>
                      </a:r>
                      <a:r>
                        <a:rPr lang="en-US" sz="4400" b="0" cap="none" baseline="-25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4400" b="1" cap="none" baseline="-25000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88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</a:t>
                      </a:r>
                      <a:r>
                        <a:rPr lang="en-US" sz="4400" b="0" cap="none" baseline="-25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r>
                        <a:rPr lang="en-US" sz="44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</a:t>
                      </a:r>
                      <a:r>
                        <a:rPr lang="en-US" sz="4400" b="0" cap="none" baseline="-25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4400" b="1" cap="none" baseline="-25000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Кислоты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 соли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475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1750232"/>
                <a:gridCol w="2464612"/>
                <a:gridCol w="21074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Название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Металл 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Формула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Кислота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(кислотный остаток)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188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</a:t>
                      </a:r>
                      <a:r>
                        <a:rPr lang="en-US" sz="4400" kern="1200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en-US" sz="4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SO</a:t>
                      </a:r>
                      <a:r>
                        <a:rPr lang="en-US" sz="4400" kern="1200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ru-RU" sz="4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880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baseline="0" dirty="0" smtClean="0"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r(NO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4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88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FeCl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4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290</Words>
  <Application>Microsoft Office PowerPoint</Application>
  <PresentationFormat>Экран (4:3)</PresentationFormat>
  <Paragraphs>109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Cоли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Составление формул солей. Названия кислот и солей</dc:title>
  <dc:creator>Политова Светлана Викторовна</dc:creator>
  <cp:lastModifiedBy>Microsoft Office</cp:lastModifiedBy>
  <cp:revision>18</cp:revision>
  <dcterms:created xsi:type="dcterms:W3CDTF">2014-03-18T17:47:22Z</dcterms:created>
  <dcterms:modified xsi:type="dcterms:W3CDTF">2018-02-28T19:15:15Z</dcterms:modified>
</cp:coreProperties>
</file>