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6" r:id="rId9"/>
    <p:sldId id="265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6428-CBFF-4FA3-A2F9-7C428760B087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82A2-8F91-481A-A833-2851A33D0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6428-CBFF-4FA3-A2F9-7C428760B087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82A2-8F91-481A-A833-2851A33D0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6428-CBFF-4FA3-A2F9-7C428760B087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82A2-8F91-481A-A833-2851A33D0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6428-CBFF-4FA3-A2F9-7C428760B087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82A2-8F91-481A-A833-2851A33D0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6428-CBFF-4FA3-A2F9-7C428760B087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82A2-8F91-481A-A833-2851A33D0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6428-CBFF-4FA3-A2F9-7C428760B087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82A2-8F91-481A-A833-2851A33D0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6428-CBFF-4FA3-A2F9-7C428760B087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82A2-8F91-481A-A833-2851A33D0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6428-CBFF-4FA3-A2F9-7C428760B087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82A2-8F91-481A-A833-2851A33D0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6428-CBFF-4FA3-A2F9-7C428760B087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82A2-8F91-481A-A833-2851A33D0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6428-CBFF-4FA3-A2F9-7C428760B087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82A2-8F91-481A-A833-2851A33D0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6428-CBFF-4FA3-A2F9-7C428760B087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82A2-8F91-481A-A833-2851A33D0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86428-CBFF-4FA3-A2F9-7C428760B087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82A2-8F91-481A-A833-2851A33D0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oxford.ru/wiki/himiya/stroenie-i-svoystva-alyuminiya-i-ego-soedineniy" TargetMode="External"/><Relationship Id="rId2" Type="http://schemas.openxmlformats.org/officeDocument/2006/relationships/hyperlink" Target="http://www.periodictable.ru/013Al/slides/Al3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Алюминий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2292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9 класс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71600" y="5786454"/>
            <a:ext cx="6400800" cy="923916"/>
          </a:xfrm>
          <a:prstGeom prst="doubleWave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Политова Светлана Викторовна,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учитель химии высшей квалификационной категории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71600" y="428604"/>
            <a:ext cx="6400800" cy="923916"/>
          </a:xfrm>
          <a:prstGeom prst="doubleWave">
            <a:avLst>
              <a:gd name="adj1" fmla="val 5431"/>
              <a:gd name="adj2" fmla="val 0"/>
            </a:avLst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ГБОУ Школа № </a:t>
            </a:r>
            <a:r>
              <a:rPr lang="ru-RU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1352 г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Москвы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Бокситы — 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⋅H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O 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 примесями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SiO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Fe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20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Нахождение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в природе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4584" name="Picture 8" descr="http://steinbockminerals.net/images/bauxit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1484" y="2932466"/>
            <a:ext cx="5241032" cy="3925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Корунд —</a:t>
            </a:r>
          </a:p>
          <a:p>
            <a:pPr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20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Нахождение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в природе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6626" name="Picture 2" descr="http://webmineral.ru/upload/4f22f305f23de51e5a7c41df796feb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72816"/>
            <a:ext cx="5112568" cy="4831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Нефелины —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KNa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[AlSiO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4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20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Нахождение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в природе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5602" name="Picture 2" descr="http://www.aluminiumleader.ru/upload/iblock/tilda/3c64a1ec-ec3c-4e64-9575-821e7ef151bc__04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780328"/>
            <a:ext cx="5904656" cy="3961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Берилл — 3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BeO⋅Al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⋅6SiO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20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Нахождение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в природе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7650" name="Picture 2" descr="http://angelissimo.ru/imageModul/stone/30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9876" y="1916832"/>
            <a:ext cx="6804248" cy="5103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Алюминий – химически  активный металл, но прочная оксидная пленка состава Al</a:t>
            </a:r>
            <a:r>
              <a:rPr lang="ru-RU" sz="35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35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 определяет его стойкость при обычных условиях. Практически во всех химических реакциях алюминий проявляет восстановительные свойства.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20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Химические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свойства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4Al+3O</a:t>
            </a:r>
            <a:r>
              <a:rPr lang="ru-RU" sz="1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=2Al</a:t>
            </a:r>
            <a:r>
              <a:rPr lang="ru-RU" sz="1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12800" b="1" baseline="-25000" dirty="0" smtClean="0">
                <a:latin typeface="Arial" pitchFamily="34" charset="0"/>
                <a:cs typeface="Arial" pitchFamily="34" charset="0"/>
              </a:rPr>
              <a:t>3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6700" dirty="0" smtClean="0">
                <a:latin typeface="Arial" pitchFamily="34" charset="0"/>
                <a:cs typeface="Arial" pitchFamily="34" charset="0"/>
              </a:rPr>
              <a:t>реакция сопровождается большим выделением тепла (1676 кДж).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6700" dirty="0" smtClean="0">
                <a:latin typeface="Arial" pitchFamily="34" charset="0"/>
                <a:cs typeface="Arial" pitchFamily="34" charset="0"/>
              </a:rPr>
              <a:t>С галогенами (кроме фтора) алюминий реагирует при комнатной температуре, с образованием галогенидов: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2Al+3Cl</a:t>
            </a:r>
            <a:r>
              <a:rPr lang="ru-RU" sz="1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=2AlCl</a:t>
            </a:r>
            <a:r>
              <a:rPr lang="ru-RU" sz="12800" b="1" baseline="-25000" dirty="0" smtClean="0">
                <a:latin typeface="Arial" pitchFamily="34" charset="0"/>
                <a:cs typeface="Arial" pitchFamily="34" charset="0"/>
              </a:rPr>
              <a:t>3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6700" dirty="0" smtClean="0">
                <a:latin typeface="Arial" pitchFamily="34" charset="0"/>
                <a:cs typeface="Arial" pitchFamily="34" charset="0"/>
              </a:rPr>
              <a:t>С водородом непосредственно не взаимодействует.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20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неметаллами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08720"/>
            <a:ext cx="8064896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 кислородом взаимодействует только в мелкораздробленном состоянии при высокой температуре.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 другими неметаллами алюминий реагирует при нагревании, образуя бинарные соединения: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Al+3F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=2AlF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 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фторид алюминия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t=600°C)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2Al+3S=Al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сульфида алюминия 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t=200°C)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Al+P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AlP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фосфид алюминия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t=500°C)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2Al+N</a:t>
            </a:r>
            <a:r>
              <a:rPr lang="en-US" sz="35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=2AlN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нитрид алюминия 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t=800°C)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4Al+3C=Al</a:t>
            </a:r>
            <a:r>
              <a:rPr lang="en-US" sz="35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35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 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карбид алюминия 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t=2000°C)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20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неметаллами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Очищенный от оксидной пленки алюминий энергично взаимодействует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с водой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2Al+6H</a:t>
            </a:r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O=2Al(OH)</a:t>
            </a:r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↓+3H</a:t>
            </a:r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↑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20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</a:t>
            </a:r>
            <a:r>
              <a:rPr lang="ru-RU" sz="4000" dirty="0" smtClean="0">
                <a:latin typeface="Arial" pitchFamily="34" charset="0"/>
                <a:ea typeface="+mj-ea"/>
                <a:cs typeface="Arial" pitchFamily="34" charset="0"/>
              </a:rPr>
              <a:t>о сложными веществами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 оксидами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менее активных металлов: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Cr</a:t>
            </a:r>
            <a:r>
              <a:rPr lang="ru-RU" sz="35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35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+2Al=Al</a:t>
            </a:r>
            <a:r>
              <a:rPr lang="ru-RU" sz="35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35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+2Cr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Такая реакция – алюмотермия – используется для получения чистых редких металлов, например таких, как вольфрам, ваннадий и др.     </a:t>
            </a:r>
            <a:r>
              <a:rPr lang="ru-RU" dirty="0" smtClean="0"/>
              <a:t>    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20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оксидами неактивных металлов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Arial" pitchFamily="34" charset="0"/>
                <a:cs typeface="Arial" pitchFamily="34" charset="0"/>
              </a:rPr>
              <a:t>Алюминий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легко взаимодействует 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с разбавленными кислотами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, образуя соли: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67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6700" b="1" dirty="0" smtClean="0">
                <a:latin typeface="Arial" pitchFamily="34" charset="0"/>
                <a:cs typeface="Arial" pitchFamily="34" charset="0"/>
              </a:rPr>
              <a:t>Al+6HCl=2AlCl</a:t>
            </a:r>
            <a:r>
              <a:rPr lang="en-US" sz="67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6700" b="1" dirty="0" smtClean="0">
                <a:latin typeface="Arial" pitchFamily="34" charset="0"/>
                <a:cs typeface="Arial" pitchFamily="34" charset="0"/>
              </a:rPr>
              <a:t>+3H</a:t>
            </a:r>
            <a:r>
              <a:rPr lang="en-US" sz="67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6700" b="1" dirty="0" smtClean="0">
                <a:latin typeface="Arial" pitchFamily="34" charset="0"/>
                <a:cs typeface="Arial" pitchFamily="34" charset="0"/>
              </a:rPr>
              <a:t>↑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6700" b="1" dirty="0" smtClean="0">
                <a:latin typeface="Arial" pitchFamily="34" charset="0"/>
                <a:cs typeface="Arial" pitchFamily="34" charset="0"/>
              </a:rPr>
              <a:t>2Al+3H</a:t>
            </a:r>
            <a:r>
              <a:rPr lang="en-US" sz="67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6700" b="1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67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6700" b="1" dirty="0" err="1" smtClean="0">
                <a:latin typeface="Arial" pitchFamily="34" charset="0"/>
                <a:cs typeface="Arial" pitchFamily="34" charset="0"/>
              </a:rPr>
              <a:t>разб.=</a:t>
            </a:r>
            <a:r>
              <a:rPr lang="en-US" sz="6700" b="1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en-US" sz="67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6700" b="1" dirty="0" smtClean="0">
                <a:latin typeface="Arial" pitchFamily="34" charset="0"/>
                <a:cs typeface="Arial" pitchFamily="34" charset="0"/>
              </a:rPr>
              <a:t>(SO</a:t>
            </a:r>
            <a:r>
              <a:rPr lang="en-US" sz="67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67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67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6700" b="1" dirty="0" smtClean="0">
                <a:latin typeface="Arial" pitchFamily="34" charset="0"/>
                <a:cs typeface="Arial" pitchFamily="34" charset="0"/>
              </a:rPr>
              <a:t>+3H</a:t>
            </a:r>
            <a:r>
              <a:rPr lang="en-US" sz="67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6700" b="1" dirty="0" smtClean="0">
                <a:latin typeface="Arial" pitchFamily="34" charset="0"/>
                <a:cs typeface="Arial" pitchFamily="34" charset="0"/>
              </a:rPr>
              <a:t>↑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6700" b="1" dirty="0" smtClean="0">
                <a:latin typeface="Arial" pitchFamily="34" charset="0"/>
                <a:cs typeface="Arial" pitchFamily="34" charset="0"/>
              </a:rPr>
              <a:t>Al+4HNO</a:t>
            </a:r>
            <a:r>
              <a:rPr lang="en-US" sz="67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6700" b="1" dirty="0" smtClean="0">
                <a:latin typeface="Arial" pitchFamily="34" charset="0"/>
                <a:cs typeface="Arial" pitchFamily="34" charset="0"/>
              </a:rPr>
              <a:t>=Al(NO</a:t>
            </a:r>
            <a:r>
              <a:rPr lang="en-US" sz="67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67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67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6700" b="1" dirty="0" smtClean="0">
                <a:latin typeface="Arial" pitchFamily="34" charset="0"/>
                <a:cs typeface="Arial" pitchFamily="34" charset="0"/>
              </a:rPr>
              <a:t>+NO↑+2H</a:t>
            </a:r>
            <a:r>
              <a:rPr lang="en-US" sz="67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6700" b="1" dirty="0" smtClean="0">
                <a:latin typeface="Arial" pitchFamily="34" charset="0"/>
                <a:cs typeface="Arial" pitchFamily="34" charset="0"/>
              </a:rPr>
              <a:t>O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Arial" pitchFamily="34" charset="0"/>
                <a:cs typeface="Arial" pitchFamily="34" charset="0"/>
              </a:rPr>
              <a:t>в качестве продукта восстановления азотной кислоты также может быть азот и нитрат аммония.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ru-RU" dirty="0" smtClean="0"/>
              <a:t>    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20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 кислотами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 153"/>
          <p:cNvSpPr/>
          <p:nvPr/>
        </p:nvSpPr>
        <p:spPr>
          <a:xfrm>
            <a:off x="0" y="142853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Периодическая система химических элементов Д.И.Менделеева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323528" y="1340768"/>
            <a:ext cx="3429024" cy="3495098"/>
            <a:chOff x="928662" y="1928802"/>
            <a:chExt cx="3429024" cy="3495098"/>
          </a:xfrm>
          <a:noFill/>
        </p:grpSpPr>
        <p:sp>
          <p:nvSpPr>
            <p:cNvPr id="210" name="TextBox 209"/>
            <p:cNvSpPr txBox="1"/>
            <p:nvPr/>
          </p:nvSpPr>
          <p:spPr>
            <a:xfrm>
              <a:off x="1857356" y="1928802"/>
              <a:ext cx="2500330" cy="30162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9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4200000" algn="tl" rotWithShape="0">
                      <a:schemeClr val="tx1">
                        <a:alpha val="95000"/>
                      </a:schemeClr>
                    </a:outerShdw>
                  </a:effectLst>
                </a:rPr>
                <a:t>Al</a:t>
              </a:r>
              <a:endParaRPr lang="ru-RU" sz="19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4200000" algn="tl" rotWithShape="0">
                    <a:schemeClr val="tx1">
                      <a:alpha val="95000"/>
                    </a:schemeClr>
                  </a:outerShdw>
                </a:effectLst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1214414" y="2000240"/>
              <a:ext cx="1071570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Arial" pitchFamily="34" charset="0"/>
                  <a:cs typeface="Arial" pitchFamily="34" charset="0"/>
                </a:rPr>
                <a:t>27</a:t>
              </a:r>
              <a:endParaRPr lang="ru-RU" sz="5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928662" y="4500570"/>
              <a:ext cx="1051050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ru-RU" sz="5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3643306" y="2000240"/>
              <a:ext cx="428628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ru-RU" sz="54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27" name="Таблица 226"/>
          <p:cNvGraphicFramePr>
            <a:graphicFrameLocks noGrp="1"/>
          </p:cNvGraphicFramePr>
          <p:nvPr/>
        </p:nvGraphicFramePr>
        <p:xfrm>
          <a:off x="3635896" y="1772816"/>
          <a:ext cx="5220104" cy="385343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48270"/>
                <a:gridCol w="3071834"/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Характеристика химического</a:t>
                      </a:r>
                      <a:r>
                        <a:rPr lang="ru-RU" b="1" baseline="0" dirty="0" smtClean="0">
                          <a:latin typeface="Arial" pitchFamily="34" charset="0"/>
                          <a:cs typeface="Arial" pitchFamily="34" charset="0"/>
                        </a:rPr>
                        <a:t> элемента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От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лат. . . .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18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Открытие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1825 г.,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X.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К. Эрстед 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4838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Электронное</a:t>
                      </a:r>
                    </a:p>
                    <a:p>
                      <a:pPr algn="l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строение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2000" b="0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2S</a:t>
                      </a:r>
                      <a:r>
                        <a:rPr lang="en-US" sz="2000" b="0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2P</a:t>
                      </a:r>
                      <a:r>
                        <a:rPr lang="en-US" sz="2000" b="0" baseline="300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3S</a:t>
                      </a:r>
                      <a:r>
                        <a:rPr lang="en-US" sz="2000" b="0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3P</a:t>
                      </a:r>
                      <a:r>
                        <a:rPr lang="en-US" sz="2000" b="0" baseline="30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3386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ЭО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1.61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(по </a:t>
                      </a:r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Полингу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74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СО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-0; +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861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2000" b="1" baseline="-25000" dirty="0" smtClean="0">
                          <a:latin typeface="Arial" pitchFamily="34" charset="0"/>
                          <a:cs typeface="Arial" pitchFamily="34" charset="0"/>
                        </a:rPr>
                        <a:t>a 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(нм)</a:t>
                      </a:r>
                      <a:endParaRPr lang="ru-RU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118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· 10</a:t>
                      </a:r>
                      <a:r>
                        <a:rPr lang="ru-RU" sz="1800" b="0" i="0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− 12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(Метр)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4799">
                <a:tc>
                  <a:txBody>
                    <a:bodyPr/>
                    <a:lstStyle/>
                    <a:p>
                      <a:pPr algn="l"/>
                      <a:r>
                        <a:rPr lang="ru-RU" sz="28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Нахождение в природе</a:t>
                      </a:r>
                      <a:endParaRPr lang="ru-RU" sz="280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по распространенности на Земле.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Arial" pitchFamily="34" charset="0"/>
                <a:cs typeface="Arial" pitchFamily="34" charset="0"/>
              </a:rPr>
              <a:t>С концентрированной азотной и серной кислотами при комнатной температуре алюминий не взаимодействует 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(пассивация</a:t>
            </a:r>
            <a:r>
              <a:rPr lang="ru-RU" sz="3800" dirty="0" smtClean="0">
                <a:latin typeface="Arial" pitchFamily="34" charset="0"/>
                <a:cs typeface="Arial" pitchFamily="34" charset="0"/>
              </a:rPr>
              <a:t>); при 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нагревании</a:t>
            </a:r>
            <a:r>
              <a:rPr lang="ru-RU" sz="3800" dirty="0" smtClean="0">
                <a:latin typeface="Arial" pitchFamily="34" charset="0"/>
                <a:cs typeface="Arial" pitchFamily="34" charset="0"/>
              </a:rPr>
              <a:t> реагирует с образованием соли и продукта восстановления кислоты:</a:t>
            </a:r>
          </a:p>
          <a:p>
            <a:pPr>
              <a:buNone/>
            </a:pPr>
            <a:endParaRPr lang="ru-RU" sz="3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51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5100" b="1" dirty="0" smtClean="0">
                <a:latin typeface="Arial" pitchFamily="34" charset="0"/>
                <a:cs typeface="Arial" pitchFamily="34" charset="0"/>
              </a:rPr>
              <a:t>Al+6H</a:t>
            </a:r>
            <a:r>
              <a:rPr lang="en-US" sz="51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5100" b="1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51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51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5100" b="1" dirty="0" err="1" smtClean="0">
                <a:latin typeface="Arial" pitchFamily="34" charset="0"/>
                <a:cs typeface="Arial" pitchFamily="34" charset="0"/>
              </a:rPr>
              <a:t>конц</a:t>
            </a:r>
            <a:r>
              <a:rPr lang="ru-RU" sz="5100" b="1" dirty="0" smtClean="0">
                <a:latin typeface="Arial" pitchFamily="34" charset="0"/>
                <a:cs typeface="Arial" pitchFamily="34" charset="0"/>
              </a:rPr>
              <a:t>.)</a:t>
            </a:r>
            <a:r>
              <a:rPr lang="en-US" sz="5100" b="1" dirty="0" smtClean="0">
                <a:latin typeface="Arial" pitchFamily="34" charset="0"/>
                <a:cs typeface="Arial" pitchFamily="34" charset="0"/>
              </a:rPr>
              <a:t>→Al</a:t>
            </a:r>
            <a:r>
              <a:rPr lang="en-US" sz="51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5100" b="1" dirty="0" smtClean="0">
                <a:latin typeface="Arial" pitchFamily="34" charset="0"/>
                <a:cs typeface="Arial" pitchFamily="34" charset="0"/>
              </a:rPr>
              <a:t>(SO</a:t>
            </a:r>
            <a:r>
              <a:rPr lang="en-US" sz="51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51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51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5100" b="1" dirty="0" smtClean="0">
                <a:latin typeface="Arial" pitchFamily="34" charset="0"/>
                <a:cs typeface="Arial" pitchFamily="34" charset="0"/>
              </a:rPr>
              <a:t>+3SO</a:t>
            </a:r>
            <a:r>
              <a:rPr lang="en-US" sz="51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5100" b="1" dirty="0" smtClean="0">
                <a:latin typeface="Arial" pitchFamily="34" charset="0"/>
                <a:cs typeface="Arial" pitchFamily="34" charset="0"/>
              </a:rPr>
              <a:t>↑</a:t>
            </a:r>
            <a:r>
              <a:rPr lang="ru-RU" sz="5100" b="1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5100" b="1" dirty="0" smtClean="0">
                <a:latin typeface="Arial" pitchFamily="34" charset="0"/>
                <a:cs typeface="Arial" pitchFamily="34" charset="0"/>
              </a:rPr>
              <a:t>6H</a:t>
            </a:r>
            <a:r>
              <a:rPr lang="en-US" sz="51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5100" b="1" dirty="0" smtClean="0">
                <a:latin typeface="Arial" pitchFamily="34" charset="0"/>
                <a:cs typeface="Arial" pitchFamily="34" charset="0"/>
              </a:rPr>
              <a:t>O</a:t>
            </a:r>
          </a:p>
          <a:p>
            <a:pPr>
              <a:buNone/>
            </a:pPr>
            <a:endParaRPr lang="ru-RU" sz="51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5100" b="1" dirty="0" smtClean="0">
                <a:latin typeface="Arial" pitchFamily="34" charset="0"/>
                <a:cs typeface="Arial" pitchFamily="34" charset="0"/>
              </a:rPr>
              <a:t>Al+6HNO</a:t>
            </a:r>
            <a:r>
              <a:rPr lang="en-US" sz="51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51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5100" b="1" dirty="0" err="1" smtClean="0">
                <a:latin typeface="Arial" pitchFamily="34" charset="0"/>
                <a:cs typeface="Arial" pitchFamily="34" charset="0"/>
              </a:rPr>
              <a:t>конц</a:t>
            </a:r>
            <a:r>
              <a:rPr lang="ru-RU" sz="5100" b="1" dirty="0" smtClean="0">
                <a:latin typeface="Arial" pitchFamily="34" charset="0"/>
                <a:cs typeface="Arial" pitchFamily="34" charset="0"/>
              </a:rPr>
              <a:t>.)→</a:t>
            </a:r>
            <a:r>
              <a:rPr lang="en-US" sz="5100" b="1" dirty="0" smtClean="0">
                <a:latin typeface="Arial" pitchFamily="34" charset="0"/>
                <a:cs typeface="Arial" pitchFamily="34" charset="0"/>
              </a:rPr>
              <a:t>Al(NO</a:t>
            </a:r>
            <a:r>
              <a:rPr lang="en-US" sz="51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51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51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5100" b="1" dirty="0" smtClean="0">
                <a:latin typeface="Arial" pitchFamily="34" charset="0"/>
                <a:cs typeface="Arial" pitchFamily="34" charset="0"/>
              </a:rPr>
              <a:t>+3NO</a:t>
            </a:r>
            <a:r>
              <a:rPr lang="en-US" sz="51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5100" b="1" dirty="0" smtClean="0">
                <a:latin typeface="Arial" pitchFamily="34" charset="0"/>
                <a:cs typeface="Arial" pitchFamily="34" charset="0"/>
              </a:rPr>
              <a:t>↑+3H</a:t>
            </a:r>
            <a:r>
              <a:rPr lang="en-US" sz="51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5100" b="1" dirty="0" smtClean="0">
                <a:latin typeface="Arial" pitchFamily="34" charset="0"/>
                <a:cs typeface="Arial" pitchFamily="34" charset="0"/>
              </a:rPr>
              <a:t>O</a:t>
            </a:r>
          </a:p>
          <a:p>
            <a:pP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ru-RU" dirty="0" smtClean="0"/>
              <a:t>    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20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конц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кислотами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Алюминий – </a:t>
            </a:r>
            <a:r>
              <a:rPr lang="ru-RU" sz="3500" dirty="0" err="1" smtClean="0">
                <a:latin typeface="Arial" pitchFamily="34" charset="0"/>
                <a:cs typeface="Arial" pitchFamily="34" charset="0"/>
              </a:rPr>
              <a:t>амфотерный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 металл, он легко реагирует 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со щелочами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в растворе с образованием </a:t>
            </a:r>
            <a:r>
              <a:rPr lang="ru-RU" sz="3500" dirty="0" err="1" smtClean="0">
                <a:latin typeface="Arial" pitchFamily="34" charset="0"/>
                <a:cs typeface="Arial" pitchFamily="34" charset="0"/>
              </a:rPr>
              <a:t>тетрагидроксоаалюмината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 натрия:</a:t>
            </a:r>
          </a:p>
          <a:p>
            <a:pPr marL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58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5800" b="1" dirty="0" smtClean="0">
                <a:latin typeface="Arial" pitchFamily="34" charset="0"/>
                <a:cs typeface="Arial" pitchFamily="34" charset="0"/>
              </a:rPr>
              <a:t>Al+2NaOH+6H</a:t>
            </a:r>
            <a:r>
              <a:rPr lang="en-US" sz="5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5800" b="1" dirty="0" smtClean="0">
                <a:latin typeface="Arial" pitchFamily="34" charset="0"/>
                <a:cs typeface="Arial" pitchFamily="34" charset="0"/>
              </a:rPr>
              <a:t>O=2Na[Al(OH)</a:t>
            </a:r>
            <a:r>
              <a:rPr lang="en-US" sz="58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5800" b="1" dirty="0" smtClean="0">
                <a:latin typeface="Arial" pitchFamily="34" charset="0"/>
                <a:cs typeface="Arial" pitchFamily="34" charset="0"/>
              </a:rPr>
              <a:t>]+3H</a:t>
            </a:r>
            <a:r>
              <a:rPr lang="en-US" sz="5800" b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marL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при сплавлении с образованием алюминатов:</a:t>
            </a:r>
          </a:p>
          <a:p>
            <a:pPr marL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58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5800" b="1" dirty="0" smtClean="0">
                <a:latin typeface="Arial" pitchFamily="34" charset="0"/>
                <a:cs typeface="Arial" pitchFamily="34" charset="0"/>
              </a:rPr>
              <a:t>Al+6KOH=2KAlO</a:t>
            </a:r>
            <a:r>
              <a:rPr lang="en-US" sz="5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5800" b="1" dirty="0" smtClean="0">
                <a:latin typeface="Arial" pitchFamily="34" charset="0"/>
                <a:cs typeface="Arial" pitchFamily="34" charset="0"/>
              </a:rPr>
              <a:t>+2K</a:t>
            </a:r>
            <a:r>
              <a:rPr lang="en-US" sz="5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5800" b="1" dirty="0" smtClean="0">
                <a:latin typeface="Arial" pitchFamily="34" charset="0"/>
                <a:cs typeface="Arial" pitchFamily="34" charset="0"/>
              </a:rPr>
              <a:t>O+3H</a:t>
            </a:r>
            <a:r>
              <a:rPr lang="en-US" sz="5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5800" b="1" dirty="0" smtClean="0">
                <a:latin typeface="Arial" pitchFamily="34" charset="0"/>
                <a:cs typeface="Arial" pitchFamily="34" charset="0"/>
              </a:rPr>
              <a:t>↑</a:t>
            </a:r>
          </a:p>
          <a:p>
            <a:pP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ru-RU" dirty="0" smtClean="0"/>
              <a:t>    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20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щелоч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ами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 солями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менее активных металлов (стоящих в ряду напряжения правее алюминия):</a:t>
            </a:r>
          </a:p>
          <a:p>
            <a:pPr marL="0" indent="0">
              <a:spcBef>
                <a:spcPts val="0"/>
              </a:spcBef>
              <a:buNone/>
            </a:pPr>
            <a:endParaRPr lang="ru-RU" sz="35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2Al+3NiSO</a:t>
            </a:r>
            <a:r>
              <a:rPr lang="ru-RU" sz="35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=3Ni+Al</a:t>
            </a:r>
            <a:r>
              <a:rPr lang="ru-RU" sz="35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(SO</a:t>
            </a:r>
            <a:r>
              <a:rPr lang="ru-RU" sz="35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3500" b="1" baseline="-25000" dirty="0" smtClean="0">
                <a:latin typeface="Arial" pitchFamily="34" charset="0"/>
                <a:cs typeface="Arial" pitchFamily="34" charset="0"/>
              </a:rPr>
              <a:t>3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ru-RU" dirty="0" smtClean="0"/>
              <a:t>    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20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 солями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Информационные ссылки: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алюминий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  <a:hlinkClick r:id="rId3"/>
                        </a:rPr>
                        <a:t>Лекция </a:t>
                      </a:r>
                      <a:r>
                        <a:rPr lang="ru-RU" sz="2400" dirty="0" err="1" smtClean="0">
                          <a:latin typeface="Arial" pitchFamily="34" charset="0"/>
                          <a:cs typeface="Arial" pitchFamily="34" charset="0"/>
                          <a:hlinkClick r:id="rId3"/>
                        </a:rPr>
                        <a:t>Фоксфорда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Происхождение названия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Его открыл физик и химик X.К. Эрстед в 1825 году. Название происходит от латинского 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alumen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(род</a:t>
            </a:r>
            <a:r>
              <a:rPr lang="ru-RU" dirty="0">
                <a:latin typeface="Arial" pitchFamily="34" charset="0"/>
                <a:cs typeface="Arial" pitchFamily="34" charset="0"/>
              </a:rPr>
              <a:t>. падеж 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aluminis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dirty="0">
                <a:latin typeface="Arial" pitchFamily="34" charset="0"/>
                <a:cs typeface="Arial" pitchFamily="34" charset="0"/>
              </a:rPr>
              <a:t> — так называли квасцы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(двойной</a:t>
            </a:r>
            <a:r>
              <a:rPr lang="ru-RU" dirty="0">
                <a:latin typeface="Arial" pitchFamily="34" charset="0"/>
                <a:cs typeface="Arial" pitchFamily="34" charset="0"/>
              </a:rPr>
              <a:t> сульфат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калия-алюминия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KAl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(SO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·12H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O)</a:t>
            </a:r>
            <a:r>
              <a:rPr lang="ru-RU" dirty="0">
                <a:latin typeface="Arial" pitchFamily="34" charset="0"/>
                <a:cs typeface="Arial" pitchFamily="34" charset="0"/>
              </a:rPr>
              <a:t>, их использовали как протраву при крашении тканей.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Латинское название, вероятно, восходит к греческому „</a:t>
            </a:r>
            <a:r>
              <a:rPr lang="ru-RU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халмэ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 — рассол, соляной раствор</a:t>
            </a:r>
            <a:r>
              <a:rPr lang="ru-RU" dirty="0">
                <a:latin typeface="Arial" pitchFamily="34" charset="0"/>
                <a:cs typeface="Arial" pitchFamily="34" charset="0"/>
              </a:rPr>
              <a:t>. Любопытно, что в Англии алюминий — это 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aluminium</a:t>
            </a:r>
            <a:r>
              <a:rPr lang="ru-RU" dirty="0">
                <a:latin typeface="Arial" pitchFamily="34" charset="0"/>
                <a:cs typeface="Arial" pitchFamily="34" charset="0"/>
              </a:rPr>
              <a:t>, а в США — 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aluminum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428868"/>
            <a:ext cx="128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50030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27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429000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250030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Дуга 8"/>
          <p:cNvSpPr/>
          <p:nvPr/>
        </p:nvSpPr>
        <p:spPr>
          <a:xfrm rot="2493283">
            <a:off x="-74753" y="2274310"/>
            <a:ext cx="2071702" cy="2714644"/>
          </a:xfrm>
          <a:prstGeom prst="arc">
            <a:avLst>
              <a:gd name="adj1" fmla="val 16349744"/>
              <a:gd name="adj2" fmla="val 20940539"/>
            </a:avLst>
          </a:prstGeom>
          <a:ln w="38100">
            <a:solidFill>
              <a:srgbClr val="006B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Дуга 9"/>
          <p:cNvSpPr/>
          <p:nvPr/>
        </p:nvSpPr>
        <p:spPr>
          <a:xfrm rot="2493283">
            <a:off x="282438" y="2274312"/>
            <a:ext cx="2071702" cy="2714644"/>
          </a:xfrm>
          <a:prstGeom prst="arc">
            <a:avLst>
              <a:gd name="adj1" fmla="val 16349744"/>
              <a:gd name="adj2" fmla="val 20940539"/>
            </a:avLst>
          </a:prstGeom>
          <a:ln w="38100">
            <a:solidFill>
              <a:srgbClr val="006B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Дуга 10"/>
          <p:cNvSpPr/>
          <p:nvPr/>
        </p:nvSpPr>
        <p:spPr>
          <a:xfrm rot="2493283">
            <a:off x="639658" y="2274311"/>
            <a:ext cx="2071702" cy="2714644"/>
          </a:xfrm>
          <a:prstGeom prst="arc">
            <a:avLst>
              <a:gd name="adj1" fmla="val 16349744"/>
              <a:gd name="adj2" fmla="val 2094053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643042" y="414338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1670" y="414338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8860" y="414338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85852" y="5572140"/>
            <a:ext cx="428628" cy="428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2428860" y="4786322"/>
            <a:ext cx="1285884" cy="428628"/>
            <a:chOff x="2428860" y="5143512"/>
            <a:chExt cx="1285884" cy="42862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428860" y="5143512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857488" y="5143512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86116" y="5143512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Группа 27"/>
          <p:cNvGrpSpPr/>
          <p:nvPr/>
        </p:nvGrpSpPr>
        <p:grpSpPr>
          <a:xfrm>
            <a:off x="4429124" y="4000504"/>
            <a:ext cx="1296000" cy="432000"/>
            <a:chOff x="4357686" y="4572008"/>
            <a:chExt cx="1285884" cy="42862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357686" y="4572008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786314" y="4572008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214942" y="4572008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Группа 28"/>
          <p:cNvGrpSpPr/>
          <p:nvPr/>
        </p:nvGrpSpPr>
        <p:grpSpPr>
          <a:xfrm>
            <a:off x="5715008" y="3643314"/>
            <a:ext cx="2143140" cy="428628"/>
            <a:chOff x="5643570" y="3786190"/>
            <a:chExt cx="2143140" cy="42862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643570" y="3786190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072198" y="3786190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500826" y="3786190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929454" y="3786190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358082" y="3786190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2000232" y="5143512"/>
            <a:ext cx="428628" cy="428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00496" y="4357694"/>
            <a:ext cx="428628" cy="428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5400000" flipH="1" flipV="1">
            <a:off x="2429654" y="4999842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2001026" y="5357032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1286646" y="5785660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 flipH="1" flipV="1">
            <a:off x="2858282" y="4999842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3286910" y="4999842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 flipH="1" flipV="1">
            <a:off x="4001290" y="4571214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4429918" y="4214024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1429522" y="5785660"/>
            <a:ext cx="284958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2143902" y="5357032"/>
            <a:ext cx="284958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2572530" y="4999842"/>
            <a:ext cx="284958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3001158" y="4999842"/>
            <a:ext cx="284958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3429786" y="4999842"/>
            <a:ext cx="284958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4144166" y="4571214"/>
            <a:ext cx="284958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85852" y="521495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28794" y="478632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57488" y="442913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2P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6</a:t>
            </a:r>
            <a:endParaRPr lang="ru-RU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29058" y="400050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3S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86314" y="371475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3P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1</a:t>
            </a:r>
            <a:endParaRPr lang="ru-RU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00826" y="328612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3d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0</a:t>
            </a:r>
            <a:endParaRPr lang="ru-RU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85852" y="521495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28794" y="478632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57488" y="442913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2P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6</a:t>
            </a:r>
            <a:endParaRPr lang="ru-RU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29058" y="400050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3S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86314" y="371475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3P</a:t>
            </a:r>
            <a:endParaRPr lang="ru-RU" b="1" baseline="30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rot="5400000" flipH="1" flipV="1">
            <a:off x="4072728" y="4571214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572000" y="46434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Валентность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III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457200" y="274638"/>
            <a:ext cx="8229600" cy="720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atin typeface="Arial" pitchFamily="34" charset="0"/>
                <a:ea typeface="+mj-ea"/>
                <a:cs typeface="Arial" pitchFamily="34" charset="0"/>
              </a:rPr>
              <a:t>Строение атома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42257 0.1326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39166 0.1951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500"/>
                            </p:stCondLst>
                            <p:childTnLst>
                              <p:par>
                                <p:cTn id="9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33733 0.2472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5955 0.3097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20521 0.3513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3425 C -0.00017 -0.02499 -0.00017 -0.01643 -0.00017 -0.00625 L 0.08837 -0.00625 L 0.08837 -0.06155 " pathEditMode="relative" rAng="0" ptsTypes="fAAA">
                                      <p:cBhvr>
                                        <p:cTn id="1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7" grpId="0"/>
      <p:bldP spid="48" grpId="0"/>
      <p:bldP spid="48" grpId="1"/>
      <p:bldP spid="49" grpId="0"/>
      <p:bldP spid="49" grpId="1"/>
      <p:bldP spid="50" grpId="0"/>
      <p:bldP spid="50" grpId="1"/>
      <p:bldP spid="51" grpId="0"/>
      <p:bldP spid="61" grpId="0"/>
      <p:bldP spid="59" grpId="0"/>
      <p:bldP spid="62" grpId="0"/>
      <p:bldP spid="63" grpId="0"/>
      <p:bldP spid="64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Электронное строение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980728"/>
          <a:ext cx="849694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Электронное строение</a:t>
                      </a:r>
                      <a:endParaRPr lang="ru-RU" sz="32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Основное состояние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Возбужденное состояние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3200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2s</a:t>
                      </a:r>
                      <a:r>
                        <a:rPr lang="en-US" sz="3200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2p</a:t>
                      </a:r>
                      <a:r>
                        <a:rPr lang="en-US" sz="3200" baseline="300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3s</a:t>
                      </a:r>
                      <a:r>
                        <a:rPr lang="en-US" sz="3200" b="1" baseline="3000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3p</a:t>
                      </a:r>
                      <a:r>
                        <a:rPr lang="en-US" sz="3200" b="1" baseline="3000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3200" b="1" baseline="300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3200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2s</a:t>
                      </a:r>
                      <a:r>
                        <a:rPr lang="en-US" sz="3200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2p</a:t>
                      </a:r>
                      <a:r>
                        <a:rPr lang="en-US" sz="3200" baseline="300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3s</a:t>
                      </a:r>
                      <a:r>
                        <a:rPr lang="en-US" sz="3200" b="1" baseline="30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3p</a:t>
                      </a:r>
                      <a:r>
                        <a:rPr lang="en-US" sz="3200" b="1" baseline="30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baseline="30000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44008" y="3573016"/>
          <a:ext cx="4212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3d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3p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3s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↑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↑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↑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3573016"/>
          <a:ext cx="4212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3d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3p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3s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↑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↑↓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Алюминий в свободном виде — серебристо-белый металл, обладающий высокой тепло- и электропроводностью. Температура плавления  650 °C. Алюминий имеет невысокую плотность (2,7 г/см</a:t>
            </a:r>
            <a:r>
              <a:rPr lang="ru-RU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— примерно втрое меньше, чем у железа или меди, и одновременно — это прочный металл.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20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Физические свойства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20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Физические свойства</a:t>
            </a:r>
          </a:p>
        </p:txBody>
      </p:sp>
      <p:pic>
        <p:nvPicPr>
          <p:cNvPr id="1026" name="Picture 2" descr="http://www.periodictable.ru/013Al/slides/Al3.jpg"/>
          <p:cNvPicPr>
            <a:picLocks noChangeAspect="1" noChangeArrowheads="1"/>
          </p:cNvPicPr>
          <p:nvPr/>
        </p:nvPicPr>
        <p:blipFill>
          <a:blip r:embed="rId2" cstate="print"/>
          <a:srcRect b="8703"/>
          <a:stretch>
            <a:fillRect/>
          </a:stretch>
        </p:blipFill>
        <p:spPr bwMode="auto">
          <a:xfrm>
            <a:off x="1443737" y="1287000"/>
            <a:ext cx="6256526" cy="42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20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Физические свойства</a:t>
            </a:r>
          </a:p>
        </p:txBody>
      </p:sp>
      <p:pic>
        <p:nvPicPr>
          <p:cNvPr id="22530" name="Picture 2" descr="http://www.nevasm.ru/wp-content/uploads/2014/02/%D0%B0%D0%BB%D1%8E%D0%BC%D0%B8%D0%BD%D0%B8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638" y="1052736"/>
            <a:ext cx="7324725" cy="545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" y="3068960"/>
            <a:ext cx="4104000" cy="3384000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Алуниты — 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KAl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(SO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⋅2Al(OH)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</a:p>
          <a:p>
            <a:pPr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Глинозёмы (смеси каолинов с песком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SiO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известняком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CaCO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магнезитом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MgCO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20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Нахождение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в природе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8424936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природе занимает 1-е среди металлов и 3-е место среди элементов, уступая только кислороду и кремнию.  В природе алюминий встречается только в соединениях (минералах).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068960"/>
            <a:ext cx="4104000" cy="338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Полевой шпат (ортоклаз) —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O⋅Al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⋅6SiO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Каолинит —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⋅2SiO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⋅2H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</a:t>
            </a:r>
          </a:p>
          <a:p>
            <a:pPr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Алунит —(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Na,K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⋅Al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(SO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⋅4Al(OH)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322</Words>
  <Application>Microsoft Office PowerPoint</Application>
  <PresentationFormat>Экран (4:3)</PresentationFormat>
  <Paragraphs>156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Алюминий</vt:lpstr>
      <vt:lpstr>Слайд 2</vt:lpstr>
      <vt:lpstr>Происхождение названия</vt:lpstr>
      <vt:lpstr>Слайд 4</vt:lpstr>
      <vt:lpstr>Электронное строение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Информационные ссылки: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Алюминий</dc:title>
  <dc:creator>Admin</dc:creator>
  <cp:lastModifiedBy>Microsoft Office</cp:lastModifiedBy>
  <cp:revision>18</cp:revision>
  <dcterms:created xsi:type="dcterms:W3CDTF">2017-04-02T17:10:35Z</dcterms:created>
  <dcterms:modified xsi:type="dcterms:W3CDTF">2020-04-20T08:11:34Z</dcterms:modified>
</cp:coreProperties>
</file>