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81" r:id="rId3"/>
    <p:sldId id="263" r:id="rId4"/>
    <p:sldId id="268" r:id="rId5"/>
    <p:sldId id="269" r:id="rId6"/>
    <p:sldId id="274" r:id="rId7"/>
    <p:sldId id="276" r:id="rId8"/>
    <p:sldId id="277" r:id="rId9"/>
    <p:sldId id="283" r:id="rId10"/>
    <p:sldId id="282" r:id="rId11"/>
    <p:sldId id="279" r:id="rId12"/>
    <p:sldId id="280" r:id="rId13"/>
    <p:sldId id="264" r:id="rId14"/>
  </p:sldIdLst>
  <p:sldSz cx="9144000" cy="6858000" type="screen4x3"/>
  <p:notesSz cx="6858000" cy="9144000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EFD75B-C9C4-41E6-9187-F1327439B23A}" type="datetimeFigureOut">
              <a:rPr lang="ru-RU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20F06-78CD-4AE3-B7A4-E7A87A1CF8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AF9BBE-2CC6-43C2-BBCC-D1BC84E55CA3}" type="datetimeFigureOut">
              <a:rPr lang="ru-RU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022D4-D276-4B1B-87A9-1296C6F346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F8C0FD-7567-4841-B3E9-C9C2CB5446EE}" type="datetimeFigureOut">
              <a:rPr lang="ru-RU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6C924-8D8F-43FD-BB60-9DE94528CF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49631-39FE-41FD-8C83-E2E24B0D62AA}" type="datetimeFigureOut">
              <a:rPr lang="ru-RU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2745F-D024-41C4-A98B-6791020D62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AE678A-B491-4344-B0CA-B0AE14A0B73B}" type="datetimeFigureOut">
              <a:rPr lang="ru-RU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DA915-173C-48FB-9F23-683EAEC882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52FD6A-4D2D-4979-8CA6-888A067B2E86}" type="datetimeFigureOut">
              <a:rPr lang="ru-RU"/>
              <a:pPr/>
              <a:t>05.11.2017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A7449-9137-452F-A14E-C2570BAABB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79A6A2-29D7-4CB1-AD9B-2255C224387E}" type="datetimeFigureOut">
              <a:rPr lang="ru-RU"/>
              <a:pPr/>
              <a:t>05.11.2017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0FAD5-E854-4E2A-8280-CCFEC26932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DC4BAB-4BD8-4940-BC2A-21626E748F34}" type="datetimeFigureOut">
              <a:rPr lang="ru-RU"/>
              <a:pPr/>
              <a:t>05.11.2017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A3DEA-A563-4BB5-8B48-A53463BA78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6AF07-287C-4419-9B4D-2DFB5C68F4D2}" type="datetimeFigureOut">
              <a:rPr lang="ru-RU"/>
              <a:pPr/>
              <a:t>05.11.2017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0271D-2469-4F30-9057-7321E3DAC5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F2DE24-E25E-4FBA-B460-F03DD43854C0}" type="datetimeFigureOut">
              <a:rPr lang="ru-RU"/>
              <a:pPr/>
              <a:t>05.11.2017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BB436-F019-4FBC-AE55-7C4C897BE7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48D225-094C-4FC2-9D60-718C1B1A8F79}" type="datetimeFigureOut">
              <a:rPr lang="ru-RU"/>
              <a:pPr/>
              <a:t>05.11.2017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CD7A1-627D-44A3-A4F1-CD0EAEE8EC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72338650-CC62-45B2-A54E-1D8356862AAE}" type="datetimeFigureOut">
              <a:rPr lang="ru-RU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F98DB6A-17D8-4CCC-97C3-7D8853BCF75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politova.ucoz.ru/index/khimicheskie_veshhestva_v_domashnej_aptechke/0-348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v-chem.narod.ru/opyt.files/drags.htm" TargetMode="External"/><Relationship Id="rId2" Type="http://schemas.openxmlformats.org/officeDocument/2006/relationships/hyperlink" Target="http://khimex.ru/wp-content/uploads/2016/04/%D0%B2%D0%BE%D0%B4%D0%BE%D1%80%D0%BE%D0%B4-1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&#1080;&#1085;&#1089;&#1090;&#1088;&#1091;&#1082;&#1094;&#1080;&#1103;-&#1086;&#1090;-&#1090;&#1072;&#1073;&#1083;&#1077;&#1090;&#1082;&#1080;.&#1088;&#1092;/%D0%B2%D0%BE%D0%B4%D0%BE%D1%80%D0%BE%D0%B4%D0%B0_%D0%BF%D0%B5%D1%80%D0%BE%D0%BA%D1%81%D0%B8%D0%B4" TargetMode="External"/><Relationship Id="rId5" Type="http://schemas.openxmlformats.org/officeDocument/2006/relationships/hyperlink" Target="http://healthabc.net/wp-content/uploads/2016/05/perekis.jpg" TargetMode="External"/><Relationship Id="rId4" Type="http://schemas.openxmlformats.org/officeDocument/2006/relationships/hyperlink" Target="https://studopedia.ru/17_133327_infuzionnaya-terapiya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politova.ucoz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88251"/>
            <a:ext cx="8229600" cy="44815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Проектная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работа</a:t>
            </a:r>
            <a:b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</a:b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hlinkClick r:id="rId2"/>
              </a:rPr>
              <a:t>ссылка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83043"/>
            <a:ext cx="8229600" cy="10027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Arial" pitchFamily="34" charset="0"/>
              </a:rPr>
              <a:t>Галка Евгения, 6А; Лебедева Анна, 5Б.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Arial" pitchFamily="34" charset="0"/>
              </a:rPr>
              <a:t>Руководитель проекта: Политова Светлана Викторовна, учитель химии</a:t>
            </a:r>
          </a:p>
          <a:p>
            <a:pPr algn="r">
              <a:buNone/>
            </a:pPr>
            <a:endParaRPr lang="ru-RU" sz="2000" dirty="0" smtClean="0">
              <a:latin typeface="Arial" pitchFamily="34" charset="0"/>
            </a:endParaRPr>
          </a:p>
          <a:p>
            <a:pPr algn="r">
              <a:buNone/>
            </a:pPr>
            <a:endParaRPr lang="ru-RU" sz="2000" dirty="0">
              <a:latin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3033176"/>
            <a:ext cx="8229600" cy="108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</a:rPr>
              <a:t>Химические вещества в домашней</a:t>
            </a:r>
            <a:r>
              <a:rPr kumimoji="1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аптечке</a:t>
            </a:r>
            <a:endParaRPr kumimoji="1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885542" y="6185769"/>
            <a:ext cx="2107893" cy="4481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Категория</a:t>
            </a:r>
            <a:r>
              <a:rPr kumimoji="1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10+</a:t>
            </a:r>
            <a:endParaRPr kumimoji="1" lang="ru-RU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127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kern="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ДЕПАРТАМЕНТ ОБРАЗОВАНИЯ ГОРОДА МОСКВЫ</a:t>
            </a:r>
            <a:endParaRPr kumimoji="0" lang="ru-RU" i="0" u="none" strike="noStrike" kern="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kern="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Государственное бюджетное</a:t>
            </a:r>
            <a:endParaRPr kumimoji="0" lang="ru-RU" i="0" u="none" strike="noStrike" kern="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kern="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общеобразовательное учреждение города Москвы</a:t>
            </a:r>
            <a:endParaRPr kumimoji="0" lang="ru-RU" i="0" u="none" strike="noStrike" kern="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kern="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«Школа № 1352»</a:t>
            </a:r>
            <a:endParaRPr kumimoji="0" lang="ru-RU" i="0" u="none" strike="noStrike" kern="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1462489" y="1002534"/>
            <a:ext cx="6219022" cy="4975492"/>
            <a:chOff x="457200" y="1575411"/>
            <a:chExt cx="6219022" cy="4975492"/>
          </a:xfrm>
        </p:grpSpPr>
        <p:pic>
          <p:nvPicPr>
            <p:cNvPr id="1027" name="Picture 3" descr="C:\Users\Светлана\Desktop\JuniorSkills\Хим_эксперимент\IMG_357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5138" y="1575411"/>
              <a:ext cx="2341084" cy="3511626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</p:pic>
        <p:grpSp>
          <p:nvGrpSpPr>
            <p:cNvPr id="3" name="Группа 8"/>
            <p:cNvGrpSpPr/>
            <p:nvPr/>
          </p:nvGrpSpPr>
          <p:grpSpPr>
            <a:xfrm>
              <a:off x="457200" y="1575411"/>
              <a:ext cx="3650714" cy="4975492"/>
              <a:chOff x="457200" y="1575411"/>
              <a:chExt cx="3650714" cy="497549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7200" y="1575411"/>
                <a:ext cx="3340865" cy="2227243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7200" y="4117094"/>
                <a:ext cx="3650714" cy="2433809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</p:spPr>
          </p:pic>
        </p:grpSp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78"/>
          </a:xfrm>
          <a:gradFill flip="none" rotWithShape="1">
            <a:gsLst>
              <a:gs pos="70000">
                <a:srgbClr val="0070C0">
                  <a:alpha val="21000"/>
                </a:srgbClr>
              </a:gs>
              <a:gs pos="50000">
                <a:schemeClr val="accent5">
                  <a:lumMod val="60000"/>
                  <a:lumOff val="40000"/>
                  <a:alpha val="46000"/>
                </a:schemeClr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ru-RU" sz="3200" dirty="0" smtClean="0">
                <a:latin typeface="Arial" pitchFamily="34" charset="0"/>
              </a:rPr>
              <a:t>Качественная реакция на марганцовку</a:t>
            </a:r>
            <a:endParaRPr lang="ru-RU" sz="3200" dirty="0">
              <a:latin typeface="Arial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3591154" y="5251078"/>
            <a:ext cx="3044097" cy="484632"/>
          </a:xfrm>
          <a:prstGeom prst="homePlat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Нажать для увеличения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6549" y="307097"/>
            <a:ext cx="6550902" cy="6550903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78"/>
          </a:xfrm>
          <a:gradFill flip="none" rotWithShape="1">
            <a:gsLst>
              <a:gs pos="70000">
                <a:srgbClr val="0070C0">
                  <a:alpha val="21000"/>
                </a:srgbClr>
              </a:gs>
              <a:gs pos="50000">
                <a:schemeClr val="accent5">
                  <a:lumMod val="60000"/>
                  <a:lumOff val="40000"/>
                  <a:alpha val="46000"/>
                </a:schemeClr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ru-RU" sz="3200" dirty="0" smtClean="0">
                <a:latin typeface="Arial" pitchFamily="34" charset="0"/>
              </a:rPr>
              <a:t>Качественная реакция на спирт</a:t>
            </a:r>
            <a:endParaRPr lang="ru-RU" sz="3200" dirty="0">
              <a:latin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57200" y="1168704"/>
            <a:ext cx="6395292" cy="3048919"/>
            <a:chOff x="457200" y="893283"/>
            <a:chExt cx="6395292" cy="3048919"/>
          </a:xfrm>
        </p:grpSpPr>
        <p:pic>
          <p:nvPicPr>
            <p:cNvPr id="2050" name="Picture 2" descr="C:\Users\Светлана\Desktop\JuniorSkills\Хим_эксперимент\IMG_357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893283"/>
              <a:ext cx="2032612" cy="3048919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50086" y="893283"/>
              <a:ext cx="4102406" cy="2734938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3388" y="3570383"/>
            <a:ext cx="3975712" cy="2650474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9" name="Пятиугольник 8"/>
          <p:cNvSpPr/>
          <p:nvPr/>
        </p:nvSpPr>
        <p:spPr>
          <a:xfrm flipH="1">
            <a:off x="6099902" y="5736225"/>
            <a:ext cx="2988000" cy="8298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Появление специфического запаха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зеленых яблок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5330443" y="2445745"/>
            <a:ext cx="3044097" cy="94836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Раскаленная медная проволочка опущена в пробирку со спиртом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 rot="10800000" flipH="1" flipV="1">
            <a:off x="18340" y="4187663"/>
            <a:ext cx="3044097" cy="880096"/>
          </a:xfrm>
          <a:prstGeom prst="homePlat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Нагревание медной проволочки в пламени спиртовки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20500" y="1062000"/>
            <a:ext cx="8703000" cy="1836000"/>
            <a:chOff x="220500" y="1062000"/>
            <a:chExt cx="8703000" cy="18360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500" y="1062000"/>
              <a:ext cx="2754000" cy="1836000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5000" y="1062000"/>
              <a:ext cx="2754000" cy="1836000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69500" y="1062000"/>
              <a:ext cx="2754000" cy="1836000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</p:spPr>
        </p:pic>
      </p:grpSp>
      <p:grpSp>
        <p:nvGrpSpPr>
          <p:cNvPr id="11" name="Группа 10"/>
          <p:cNvGrpSpPr/>
          <p:nvPr/>
        </p:nvGrpSpPr>
        <p:grpSpPr>
          <a:xfrm>
            <a:off x="220500" y="3960000"/>
            <a:ext cx="8703000" cy="1836000"/>
            <a:chOff x="220500" y="3960000"/>
            <a:chExt cx="8703000" cy="1836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0500" y="3960000"/>
              <a:ext cx="2754000" cy="1836000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95000" y="3960000"/>
              <a:ext cx="2754000" cy="1836000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69500" y="3960000"/>
              <a:ext cx="2754000" cy="1836000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</p:spPr>
        </p:pic>
      </p:grp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78"/>
          </a:xfrm>
          <a:gradFill flip="none" rotWithShape="1">
            <a:gsLst>
              <a:gs pos="70000">
                <a:srgbClr val="0070C0">
                  <a:alpha val="21000"/>
                </a:srgbClr>
              </a:gs>
              <a:gs pos="50000">
                <a:schemeClr val="accent5">
                  <a:lumMod val="60000"/>
                  <a:lumOff val="40000"/>
                  <a:alpha val="46000"/>
                </a:schemeClr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ru-RU" sz="3200" dirty="0" smtClean="0">
                <a:latin typeface="Arial" pitchFamily="34" charset="0"/>
              </a:rPr>
              <a:t>Качественная реакция на аспирин</a:t>
            </a:r>
            <a:endParaRPr lang="ru-RU" sz="32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5695"/>
          </a:xfrm>
        </p:spPr>
        <p:txBody>
          <a:bodyPr/>
          <a:lstStyle/>
          <a:p>
            <a:r>
              <a:rPr lang="ru-RU" sz="3200" dirty="0" smtClean="0">
                <a:latin typeface="Arial" pitchFamily="34" charset="0"/>
              </a:rPr>
              <a:t>Информационные источники:</a:t>
            </a:r>
            <a:endParaRPr lang="ru-RU" sz="3200" dirty="0">
              <a:latin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33412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706"/>
                <a:gridCol w="421670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Модель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H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2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O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2</a:t>
                      </a:r>
                      <a:endParaRPr lang="ru-RU" sz="2000" b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3"/>
                        </a:rPr>
                        <a:t>Опыт с зеленкой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4"/>
                        </a:rPr>
                        <a:t>Хим. свойства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5"/>
                        </a:rPr>
                        <a:t>Перекись водорода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6"/>
                        </a:rPr>
                        <a:t>Действие лекарственных средств (для медработников)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7620"/>
            <a:ext cx="8229600" cy="5068544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Arial" pitchFamily="34" charset="0"/>
              </a:rPr>
              <a:t>Цель проекта: </a:t>
            </a:r>
            <a:r>
              <a:rPr lang="ru-RU" sz="2000" dirty="0" smtClean="0">
                <a:latin typeface="Arial" pitchFamily="34" charset="0"/>
              </a:rPr>
              <a:t>обосновать необходимость создания аптечки для использования в домашних условиях из веществ, которые являются химическими реактивами.</a:t>
            </a:r>
          </a:p>
          <a:p>
            <a:pPr>
              <a:buNone/>
            </a:pPr>
            <a:endParaRPr lang="ru-RU" sz="2000" dirty="0" smtClean="0">
              <a:latin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latin typeface="Arial" pitchFamily="34" charset="0"/>
              </a:rPr>
              <a:t>Задачи исследования: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</a:rPr>
              <a:t>1. Изучить классификацию и  формы, применение  лекарственных средств. 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</a:rPr>
              <a:t>2. Провести качественные реакции с целью идентификации (обнаружения) веществ.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</a:rPr>
              <a:t>3. Разработать материал «Химические вещества в домашней аптечке», разместить его на сайте руководителя проекта Политовой Светланы Викторовна, учителя химии.</a:t>
            </a:r>
          </a:p>
          <a:p>
            <a:pPr>
              <a:buNone/>
            </a:pPr>
            <a:endParaRPr lang="ru-RU" sz="2000" dirty="0">
              <a:latin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78"/>
          </a:xfrm>
          <a:gradFill flip="none" rotWithShape="1">
            <a:gsLst>
              <a:gs pos="70000">
                <a:srgbClr val="0070C0">
                  <a:alpha val="21000"/>
                </a:srgbClr>
              </a:gs>
              <a:gs pos="50000">
                <a:schemeClr val="accent5">
                  <a:lumMod val="60000"/>
                  <a:lumOff val="40000"/>
                  <a:alpha val="46000"/>
                </a:schemeClr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ru-RU" sz="3200" dirty="0" smtClean="0">
                <a:latin typeface="Arial" pitchFamily="34" charset="0"/>
              </a:rPr>
              <a:t>Цель и задачи проекта</a:t>
            </a:r>
            <a:endParaRPr lang="ru-RU" sz="3200" dirty="0">
              <a:latin typeface="Arial" pitchFamily="34" charset="0"/>
            </a:endParaRPr>
          </a:p>
        </p:txBody>
      </p:sp>
      <p:sp>
        <p:nvSpPr>
          <p:cNvPr id="6" name="Прямоугольник 5">
            <a:hlinkClick r:id="rId2"/>
          </p:cNvPr>
          <p:cNvSpPr/>
          <p:nvPr/>
        </p:nvSpPr>
        <p:spPr>
          <a:xfrm>
            <a:off x="5188944" y="5938092"/>
            <a:ext cx="2919469" cy="5177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Сайт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Chemistry51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78"/>
          </a:xfrm>
          <a:gradFill flip="none" rotWithShape="1">
            <a:gsLst>
              <a:gs pos="70000">
                <a:srgbClr val="0070C0">
                  <a:alpha val="21000"/>
                </a:srgbClr>
              </a:gs>
              <a:gs pos="50000">
                <a:schemeClr val="accent5">
                  <a:lumMod val="60000"/>
                  <a:lumOff val="40000"/>
                  <a:alpha val="46000"/>
                </a:schemeClr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ru-RU" sz="3200" dirty="0" smtClean="0">
                <a:latin typeface="Arial" pitchFamily="34" charset="0"/>
              </a:rPr>
              <a:t>Пероксид водорода</a:t>
            </a:r>
            <a:endParaRPr lang="ru-RU" sz="3200" dirty="0">
              <a:latin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00629" y="1600198"/>
          <a:ext cx="7342742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671"/>
                <a:gridCol w="6689071"/>
              </a:tblGrid>
              <a:tr h="54000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Физические свойства.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Химические свойства.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Применение вещества как лекарственного средства.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Описание видов и форм лекарственных средств.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218" name="Picture 2" descr="http://khimex.ru/wp-content/uploads/2016/04/%D0%B2%D0%BE%D0%B4%D0%BE%D1%80%D0%BE%D0%B4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95733"/>
            <a:ext cx="3659212" cy="2228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78"/>
          </a:xfrm>
          <a:gradFill flip="none" rotWithShape="1">
            <a:gsLst>
              <a:gs pos="70000">
                <a:srgbClr val="0070C0">
                  <a:alpha val="21000"/>
                </a:srgbClr>
              </a:gs>
              <a:gs pos="50000">
                <a:schemeClr val="accent5">
                  <a:lumMod val="60000"/>
                  <a:lumOff val="40000"/>
                  <a:alpha val="46000"/>
                </a:schemeClr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en-US" sz="3200" dirty="0" smtClean="0">
                <a:latin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</a:rPr>
            </a:br>
            <a:r>
              <a:rPr lang="ru-RU" sz="3200" dirty="0" smtClean="0">
                <a:latin typeface="Arial" pitchFamily="34" charset="0"/>
              </a:rPr>
              <a:t>Применение как лекарственного средства</a:t>
            </a:r>
            <a:br>
              <a:rPr lang="ru-RU" sz="3200" dirty="0" smtClean="0">
                <a:latin typeface="Arial" pitchFamily="34" charset="0"/>
              </a:rPr>
            </a:br>
            <a:endParaRPr lang="ru-RU" sz="3200" dirty="0">
              <a:latin typeface="Arial" pitchFamily="34" charset="0"/>
            </a:endParaRP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</p:nvPr>
        </p:nvGraphicFramePr>
        <p:xfrm>
          <a:off x="900629" y="1112704"/>
          <a:ext cx="7342742" cy="335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671"/>
                <a:gridCol w="6689071"/>
              </a:tblGrid>
              <a:tr h="54000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Антисептическое средство.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Кровоостанавливающее средство.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Дезодорирующее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средство, </a:t>
                      </a:r>
                      <a:r>
                        <a:rPr lang="ru-RU" sz="1800" b="0" i="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депигментирующее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Назначают для промываний, полосканий, предварительно разбавляя 3%-ный раствор водорода перекиси водой до 0,25%-ного. Одна таблетка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гидроперита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(1,5 г) соответствует 15 мл 3%-ного раствора водорода перекиси. Магния перекись применяют при желудочно-кишечных заболеваниях по 0,25-0,5 г 3-4 раза в день.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42" name="Picture 2" descr="http://healthabc.net/wp-content/uploads/2016/05/perek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6750" y="4265961"/>
            <a:ext cx="2010050" cy="2151364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ffectLst>
            <a:outerShdw dist="127000" dir="2400000" algn="ctr" rotWithShape="0">
              <a:schemeClr val="accent2">
                <a:lumMod val="75000"/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00629" y="1600198"/>
          <a:ext cx="7342742" cy="296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671"/>
                <a:gridCol w="6689071"/>
              </a:tblGrid>
              <a:tr h="68400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Раствор водорода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пероксида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концентрированный,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пергидроль (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Solutio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Hydrogenii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peroxydi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concentrata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содержание водорода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пероксода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30%.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Раствор водорода </a:t>
                      </a:r>
                      <a:r>
                        <a:rPr lang="ru-RU" sz="1800" b="0" dirty="0" err="1" smtClean="0">
                          <a:latin typeface="Arial" pitchFamily="34" charset="0"/>
                          <a:cs typeface="Arial" pitchFamily="34" charset="0"/>
                        </a:rPr>
                        <a:t>пероксида</a:t>
                      </a:r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800" b="0" dirty="0" err="1" smtClean="0">
                          <a:latin typeface="Arial" pitchFamily="34" charset="0"/>
                          <a:cs typeface="Arial" pitchFamily="34" charset="0"/>
                        </a:rPr>
                        <a:t>Solutio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itchFamily="34" charset="0"/>
                          <a:cs typeface="Arial" pitchFamily="34" charset="0"/>
                        </a:rPr>
                        <a:t>Hydrogenii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itchFamily="34" charset="0"/>
                          <a:cs typeface="Arial" pitchFamily="34" charset="0"/>
                        </a:rPr>
                        <a:t>peroxydi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itchFamily="34" charset="0"/>
                          <a:cs typeface="Arial" pitchFamily="34" charset="0"/>
                        </a:rPr>
                        <a:t>diluta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содержание водорода </a:t>
                      </a:r>
                      <a:r>
                        <a:rPr lang="ru-RU" sz="1800" b="0" dirty="0" err="1" smtClean="0">
                          <a:latin typeface="Arial" pitchFamily="34" charset="0"/>
                          <a:cs typeface="Arial" pitchFamily="34" charset="0"/>
                        </a:rPr>
                        <a:t>пероксида</a:t>
                      </a:r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 3%.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Магния </a:t>
                      </a:r>
                      <a:r>
                        <a:rPr lang="ru-RU" sz="1800" b="0" dirty="0" err="1" smtClean="0">
                          <a:latin typeface="Arial" pitchFamily="34" charset="0"/>
                          <a:cs typeface="Arial" pitchFamily="34" charset="0"/>
                        </a:rPr>
                        <a:t>пероксид</a:t>
                      </a:r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800" b="0" dirty="0" err="1" smtClean="0">
                          <a:latin typeface="Arial" pitchFamily="34" charset="0"/>
                          <a:cs typeface="Arial" pitchFamily="34" charset="0"/>
                        </a:rPr>
                        <a:t>Magnesii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itchFamily="34" charset="0"/>
                          <a:cs typeface="Arial" pitchFamily="34" charset="0"/>
                        </a:rPr>
                        <a:t>peroxydum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смесь </a:t>
                      </a:r>
                      <a:r>
                        <a:rPr lang="ru-RU" sz="1800" b="0" dirty="0" err="1" smtClean="0">
                          <a:latin typeface="Arial" pitchFamily="34" charset="0"/>
                          <a:cs typeface="Arial" pitchFamily="34" charset="0"/>
                        </a:rPr>
                        <a:t>пероксида</a:t>
                      </a:r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 и оксида магния;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latin typeface="Arial" pitchFamily="34" charset="0"/>
                          <a:cs typeface="Arial" pitchFamily="34" charset="0"/>
                        </a:rPr>
                        <a:t>Гидроперит</a:t>
                      </a:r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800" b="0" dirty="0" err="1" smtClean="0">
                          <a:latin typeface="Arial" pitchFamily="34" charset="0"/>
                          <a:cs typeface="Arial" pitchFamily="34" charset="0"/>
                        </a:rPr>
                        <a:t>Hydroperitum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), </a:t>
                      </a:r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комплексное соединение водорода </a:t>
                      </a:r>
                      <a:r>
                        <a:rPr lang="ru-RU" sz="1800" b="0" dirty="0" err="1" smtClean="0">
                          <a:latin typeface="Arial" pitchFamily="34" charset="0"/>
                          <a:cs typeface="Arial" pitchFamily="34" charset="0"/>
                        </a:rPr>
                        <a:t>пероксида</a:t>
                      </a:r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 с мочевиной.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http://adfave.ru/wp-content/uploads/2017/09/3-33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270" y="4537113"/>
            <a:ext cx="2320887" cy="2320887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78"/>
          </a:xfrm>
          <a:gradFill flip="none" rotWithShape="1">
            <a:gsLst>
              <a:gs pos="70000">
                <a:srgbClr val="0070C0">
                  <a:alpha val="21000"/>
                </a:srgbClr>
              </a:gs>
              <a:gs pos="50000">
                <a:schemeClr val="accent5">
                  <a:lumMod val="60000"/>
                  <a:lumOff val="40000"/>
                  <a:alpha val="46000"/>
                </a:schemeClr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ru-RU" sz="3200" dirty="0" smtClean="0">
                <a:latin typeface="Arial" pitchFamily="34" charset="0"/>
              </a:rPr>
              <a:t>Виды и формы лекарственных средств</a:t>
            </a:r>
            <a:endParaRPr lang="ru-RU" sz="3200" dirty="0"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7157" y="494866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kumimoji="0" lang="ru-RU" sz="2000" dirty="0" smtClean="0">
                <a:latin typeface="Arial" pitchFamily="34" charset="0"/>
              </a:rPr>
              <a:t>Выпускается как в форме водных растворов с концентрацией от 1% до 98%, так и в </a:t>
            </a:r>
            <a:r>
              <a:rPr kumimoji="0" lang="ru-RU" sz="2000" dirty="0" err="1" smtClean="0">
                <a:latin typeface="Arial" pitchFamily="34" charset="0"/>
              </a:rPr>
              <a:t>таблетированном</a:t>
            </a:r>
            <a:r>
              <a:rPr kumimoji="0" lang="ru-RU" sz="2000" dirty="0" smtClean="0">
                <a:latin typeface="Arial" pitchFamily="34" charset="0"/>
              </a:rPr>
              <a:t> виде.</a:t>
            </a:r>
          </a:p>
        </p:txBody>
      </p:sp>
      <p:pic>
        <p:nvPicPr>
          <p:cNvPr id="8194" name="Picture 2" descr="https://media.366.ru/sys_master/product/h47/h37/8815417950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5135" y="4020671"/>
            <a:ext cx="1512065" cy="2539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Изображение 4" descr="s428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1983" y="2811224"/>
            <a:ext cx="4284817" cy="324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779"/>
          </a:xfrm>
          <a:gradFill flip="none" rotWithShape="1">
            <a:gsLst>
              <a:gs pos="65000">
                <a:srgbClr val="6600FF">
                  <a:tint val="66000"/>
                  <a:satMod val="160000"/>
                  <a:alpha val="19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pPr eaLnBrk="1" hangingPunct="1">
              <a:defRPr/>
            </a:pPr>
            <a:r>
              <a:rPr kumimoji="0" lang="ru-RU" sz="3600" dirty="0" smtClean="0">
                <a:latin typeface="Arial" pitchFamily="34" charset="0"/>
              </a:rPr>
              <a:t>Применение в медицине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22046" y="1397000"/>
          <a:ext cx="782679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069"/>
                <a:gridCol w="6289727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Препараты (содержащие йод)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833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Применение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для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обеззараживания ран;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для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подготовки операционного поля;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противовоспалительные;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отвлекающие;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pSp>
        <p:nvGrpSpPr>
          <p:cNvPr id="27" name="Group 15"/>
          <p:cNvGrpSpPr>
            <a:grpSpLocks/>
          </p:cNvGrpSpPr>
          <p:nvPr/>
        </p:nvGrpSpPr>
        <p:grpSpPr bwMode="auto">
          <a:xfrm>
            <a:off x="722047" y="3579839"/>
            <a:ext cx="2362676" cy="2731787"/>
            <a:chOff x="576" y="1852"/>
            <a:chExt cx="1446" cy="2078"/>
          </a:xfrm>
        </p:grpSpPr>
        <p:sp>
          <p:nvSpPr>
            <p:cNvPr id="28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624" y="2106"/>
              <a:ext cx="1344" cy="16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5782" tIns="47891" rIns="95782" bIns="47891">
              <a:spAutoFit/>
            </a:bodyPr>
            <a:lstStyle/>
            <a:p>
              <a:pPr defTabSz="957263" eaLnBrk="0" hangingPunct="0"/>
              <a:r>
                <a:rPr lang="ru-RU" b="1" dirty="0" smtClean="0">
                  <a:solidFill>
                    <a:srgbClr val="000000"/>
                  </a:solidFill>
                  <a:latin typeface="Arial" pitchFamily="34" charset="0"/>
                </a:rPr>
                <a:t>Йодная сеточка. </a:t>
              </a:r>
            </a:p>
            <a:p>
              <a:pPr defTabSz="957263" eaLnBrk="0" hangingPunct="0"/>
              <a:r>
                <a:rPr lang="ru-RU" dirty="0" smtClean="0">
                  <a:solidFill>
                    <a:srgbClr val="000000"/>
                  </a:solidFill>
                  <a:latin typeface="Arial" pitchFamily="34" charset="0"/>
                </a:rPr>
                <a:t>Болезни дыхательных путей. Синяки и ушибы. Растяжение связок и травмы. Боли в спине.</a:t>
              </a:r>
            </a:p>
            <a:p>
              <a:pPr marL="342900" indent="-342900" defTabSz="957263" eaLnBrk="0" hangingPunct="0">
                <a:buAutoNum type="arabicPeriod"/>
              </a:pPr>
              <a:endParaRPr lang="en-US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Изображение 5" descr="jod.jpg"/>
          <p:cNvPicPr>
            <a:picLocks noChangeAspect="1"/>
          </p:cNvPicPr>
          <p:nvPr/>
        </p:nvPicPr>
        <p:blipFill>
          <a:blip r:embed="rId2" cstate="print"/>
          <a:srcRect r="29401"/>
          <a:stretch>
            <a:fillRect/>
          </a:stretch>
        </p:blipFill>
        <p:spPr bwMode="auto">
          <a:xfrm>
            <a:off x="0" y="3003550"/>
            <a:ext cx="35687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Изображение 6" descr="_-_80_1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8700" y="2566988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085138" cy="1403350"/>
          </a:xfrm>
        </p:spPr>
        <p:txBody>
          <a:bodyPr/>
          <a:lstStyle/>
          <a:p>
            <a:pPr indent="0"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</a:rPr>
              <a:t>Йод кристаллический; спиртовой 5% раствор во флаконах и ампулах по 1 мл в упаковке по 10 штук.</a:t>
            </a:r>
            <a:r>
              <a:rPr lang="ru-RU" sz="2400" b="1" dirty="0" smtClean="0">
                <a:latin typeface="Arial" pitchFamily="34" charset="0"/>
              </a:rPr>
              <a:t> </a:t>
            </a:r>
            <a:endParaRPr lang="ru-RU" sz="2400" dirty="0">
              <a:latin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78"/>
          </a:xfrm>
          <a:gradFill flip="none" rotWithShape="1">
            <a:gsLst>
              <a:gs pos="70000">
                <a:srgbClr val="0070C0">
                  <a:alpha val="21000"/>
                </a:srgbClr>
              </a:gs>
              <a:gs pos="50000">
                <a:schemeClr val="accent5">
                  <a:lumMod val="60000"/>
                  <a:lumOff val="40000"/>
                  <a:alpha val="46000"/>
                </a:schemeClr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ru-RU" sz="3200" dirty="0" smtClean="0">
                <a:latin typeface="Arial" pitchFamily="34" charset="0"/>
              </a:rPr>
              <a:t>Виды и формы лекарственных средств</a:t>
            </a:r>
            <a:endParaRPr lang="ru-RU" sz="32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78"/>
          </a:xfrm>
          <a:gradFill flip="none" rotWithShape="1">
            <a:gsLst>
              <a:gs pos="70000">
                <a:srgbClr val="0070C0">
                  <a:alpha val="21000"/>
                </a:srgbClr>
              </a:gs>
              <a:gs pos="50000">
                <a:schemeClr val="accent5">
                  <a:lumMod val="60000"/>
                  <a:lumOff val="40000"/>
                  <a:alpha val="46000"/>
                </a:schemeClr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ru-RU" sz="3200" dirty="0" smtClean="0">
                <a:latin typeface="Arial" pitchFamily="34" charset="0"/>
              </a:rPr>
              <a:t>Качественная реакция</a:t>
            </a:r>
            <a:endParaRPr lang="ru-RU" sz="3200" dirty="0">
              <a:latin typeface="Arial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blackWhite">
          <a:xfrm>
            <a:off x="4924535" y="561952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5782" tIns="47891" rIns="95782" bIns="47891" anchor="ctr"/>
          <a:lstStyle/>
          <a:p>
            <a:pPr algn="ctr" defTabSz="957263" eaLnBrk="0" hangingPunct="0"/>
            <a:r>
              <a:rPr lang="ru-RU" sz="2000" b="1" kern="0" dirty="0" smtClean="0">
                <a:latin typeface="Arial" pitchFamily="34" charset="0"/>
              </a:rPr>
              <a:t>Пероксид водорода</a:t>
            </a:r>
            <a:endParaRPr lang="en-US" sz="2000" b="1" kern="0" dirty="0">
              <a:latin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52000" y="1022990"/>
            <a:ext cx="7440000" cy="2196001"/>
            <a:chOff x="852000" y="1431273"/>
            <a:chExt cx="7440000" cy="2196001"/>
          </a:xfrm>
        </p:grpSpPr>
        <p:pic>
          <p:nvPicPr>
            <p:cNvPr id="1228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2000" y="1431274"/>
              <a:ext cx="3294000" cy="2196000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</p:spPr>
        </p:pic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8000" y="1431273"/>
              <a:ext cx="3294000" cy="2196000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</p:spPr>
        </p:pic>
      </p:grp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2000" y="3406277"/>
            <a:ext cx="2135895" cy="3203843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2785" y="3406277"/>
            <a:ext cx="3283500" cy="21890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406277"/>
            <a:ext cx="1905000" cy="2496472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678"/>
          </a:xfrm>
          <a:gradFill flip="none" rotWithShape="1">
            <a:gsLst>
              <a:gs pos="70000">
                <a:srgbClr val="0070C0">
                  <a:alpha val="21000"/>
                </a:srgbClr>
              </a:gs>
              <a:gs pos="50000">
                <a:schemeClr val="accent5">
                  <a:lumMod val="60000"/>
                  <a:lumOff val="40000"/>
                  <a:alpha val="46000"/>
                </a:schemeClr>
              </a:gs>
              <a:gs pos="100000">
                <a:schemeClr val="accent1">
                  <a:tint val="23500"/>
                  <a:satMod val="160000"/>
                  <a:alpha val="46000"/>
                </a:schemeClr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</p:spPr>
        <p:txBody>
          <a:bodyPr/>
          <a:lstStyle/>
          <a:p>
            <a:r>
              <a:rPr lang="ru-RU" sz="3200" dirty="0" smtClean="0">
                <a:latin typeface="Arial" pitchFamily="34" charset="0"/>
              </a:rPr>
              <a:t>Качественные реакции</a:t>
            </a:r>
            <a:endParaRPr lang="ru-RU" sz="3200" dirty="0">
              <a:latin typeface="Arial" pitchFamily="34" charset="0"/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457200" y="1032755"/>
            <a:ext cx="6486635" cy="5390082"/>
            <a:chOff x="0" y="1032755"/>
            <a:chExt cx="6486635" cy="5390082"/>
          </a:xfrm>
        </p:grpSpPr>
        <p:grpSp>
          <p:nvGrpSpPr>
            <p:cNvPr id="3" name="Группа 9"/>
            <p:cNvGrpSpPr/>
            <p:nvPr/>
          </p:nvGrpSpPr>
          <p:grpSpPr>
            <a:xfrm>
              <a:off x="0" y="1032755"/>
              <a:ext cx="6486635" cy="2088000"/>
              <a:chOff x="457200" y="1032755"/>
              <a:chExt cx="6486635" cy="2088000"/>
            </a:xfrm>
          </p:grpSpPr>
          <p:pic>
            <p:nvPicPr>
              <p:cNvPr id="1026" name="Picture 2" descr="C:\Users\Светлана\Desktop\JuniorSkills\10+\IMG_3556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7200" y="1032755"/>
                <a:ext cx="3132000" cy="2088000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  <a:effectLst>
                <a:outerShdw dist="127000" dir="2400000" algn="ctr" rotWithShape="0">
                  <a:schemeClr val="accent6">
                    <a:lumMod val="75000"/>
                    <a:alpha val="50000"/>
                  </a:schemeClr>
                </a:outerShdw>
              </a:effec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11835" y="1032755"/>
                <a:ext cx="3132000" cy="2088000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>
                <a:outerShdw dist="127000" dir="2400000" algn="ctr" rotWithShape="0">
                  <a:schemeClr val="accent6">
                    <a:lumMod val="75000"/>
                    <a:alpha val="50000"/>
                  </a:schemeClr>
                </a:outerShdw>
              </a:effectLst>
            </p:spPr>
          </p:pic>
        </p:grpSp>
        <p:grpSp>
          <p:nvGrpSpPr>
            <p:cNvPr id="5" name="Группа 10"/>
            <p:cNvGrpSpPr/>
            <p:nvPr/>
          </p:nvGrpSpPr>
          <p:grpSpPr>
            <a:xfrm>
              <a:off x="0" y="3283026"/>
              <a:ext cx="5447841" cy="3139811"/>
              <a:chOff x="457200" y="0"/>
              <a:chExt cx="5447841" cy="3139811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7200" y="0"/>
                <a:ext cx="3132000" cy="2088000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  <a:effectLst>
                <a:outerShdw dist="127000" dir="2400000" algn="ctr" rotWithShape="0">
                  <a:schemeClr val="accent6">
                    <a:lumMod val="75000"/>
                    <a:alpha val="50000"/>
                  </a:schemeClr>
                </a:outerShdw>
              </a:effectLst>
            </p:spPr>
          </p:pic>
          <p:pic>
            <p:nvPicPr>
              <p:cNvPr id="1030" name="Picture 6" descr="C:\Users\Светлана\Desktop\JuniorSkills\Хим_эксперимент\IMG_3555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11834" y="0"/>
                <a:ext cx="2093207" cy="3139811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  <a:effectLst>
                <a:outerShdw dist="127000" dir="2400000" algn="ctr" rotWithShape="0">
                  <a:schemeClr val="accent6">
                    <a:lumMod val="75000"/>
                    <a:alpha val="50000"/>
                  </a:schemeClr>
                </a:outerShdw>
              </a:effectLst>
            </p:spPr>
          </p:pic>
        </p:grpSp>
      </p:grpSp>
      <p:sp>
        <p:nvSpPr>
          <p:cNvPr id="13" name="AutoShape 4"/>
          <p:cNvSpPr>
            <a:spLocks noChangeArrowheads="1"/>
          </p:cNvSpPr>
          <p:nvPr/>
        </p:nvSpPr>
        <p:spPr bwMode="blackWhite">
          <a:xfrm>
            <a:off x="4924535" y="561952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5782" tIns="47891" rIns="95782" bIns="47891" anchor="ctr"/>
          <a:lstStyle/>
          <a:p>
            <a:pPr algn="ctr" defTabSz="957263" eaLnBrk="0" hangingPunct="0"/>
            <a:r>
              <a:rPr lang="ru-RU" sz="2000" b="1" dirty="0" smtClean="0">
                <a:latin typeface="Arial" pitchFamily="34" charset="0"/>
              </a:rPr>
              <a:t>Спиртовые растворы йода</a:t>
            </a:r>
            <a:endParaRPr lang="en-US" sz="2000" b="1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436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Проектная работа ссылка</vt:lpstr>
      <vt:lpstr>Цель и задачи проекта</vt:lpstr>
      <vt:lpstr>Пероксид водорода</vt:lpstr>
      <vt:lpstr> Применение как лекарственного средства </vt:lpstr>
      <vt:lpstr>Виды и формы лекарственных средств</vt:lpstr>
      <vt:lpstr>Применение в медицине</vt:lpstr>
      <vt:lpstr>Виды и формы лекарственных средств</vt:lpstr>
      <vt:lpstr>Качественная реакция</vt:lpstr>
      <vt:lpstr>Качественные реакции</vt:lpstr>
      <vt:lpstr>Качественная реакция на марганцовку</vt:lpstr>
      <vt:lpstr>Качественная реакция на спирт</vt:lpstr>
      <vt:lpstr>Качественная реакция на аспирин</vt:lpstr>
      <vt:lpstr>Информационные источники:</vt:lpstr>
    </vt:vector>
  </TitlesOfParts>
  <Company>Home iMac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Химические вещества в домашней аптечке</dc:title>
  <dc:creator>1352</dc:creator>
  <cp:lastModifiedBy>Microsoft Office</cp:lastModifiedBy>
  <cp:revision>65</cp:revision>
  <dcterms:created xsi:type="dcterms:W3CDTF">2017-10-29T16:55:37Z</dcterms:created>
  <dcterms:modified xsi:type="dcterms:W3CDTF">2017-11-05T20:29:44Z</dcterms:modified>
  <cp:contentType>10+</cp:contentType>
  <cp:contentStatus>Химический анализ</cp:contentStatus>
</cp:coreProperties>
</file>