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Old Standard TT" charset="0"/>
      <p:regular r:id="rId20"/>
      <p:bold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288"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accent1"/>
                </a:solidFill>
              </a:rPr>
              <a:pPr lvl="0">
                <a:spcBef>
                  <a:spcPts val="0"/>
                </a:spcBef>
                <a:buNone/>
              </a:pPr>
              <a:t>‹#›</a:t>
            </a:fld>
            <a:endParaRPr lang="ru">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accent1"/>
                </a:solidFill>
              </a:rPr>
              <a:pPr lvl="0">
                <a:spcBef>
                  <a:spcPts val="0"/>
                </a:spcBef>
                <a:buNone/>
              </a:pPr>
              <a:t>‹#›</a:t>
            </a:fld>
            <a:endParaRPr lang="ru">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accent1"/>
                </a:solidFill>
              </a:rPr>
              <a:pPr lvl="0">
                <a:spcBef>
                  <a:spcPts val="0"/>
                </a:spcBef>
                <a:buNone/>
              </a:pPr>
              <a:t>‹#›</a:t>
            </a:fld>
            <a:endParaRPr lang="ru">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accent1"/>
                </a:solidFill>
              </a:rPr>
              <a:pPr lvl="0">
                <a:spcBef>
                  <a:spcPts val="0"/>
                </a:spcBef>
                <a:buNone/>
              </a:pPr>
              <a:t>‹#›</a:t>
            </a:fld>
            <a:endParaRPr lang="ru">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pPr lvl="0">
                <a:spcBef>
                  <a:spcPts val="0"/>
                </a:spcBef>
                <a:buNone/>
              </a:pPr>
              <a:t>‹#›</a:t>
            </a:fld>
            <a:endParaRPr lang="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ru" sz="1000">
                <a:solidFill>
                  <a:schemeClr val="dk1"/>
                </a:solidFill>
                <a:latin typeface="Old Standard TT"/>
                <a:ea typeface="Old Standard TT"/>
                <a:cs typeface="Old Standard TT"/>
                <a:sym typeface="Old Standard TT"/>
              </a:rPr>
              <a:pPr lvl="0" algn="r">
                <a:spcBef>
                  <a:spcPts val="0"/>
                </a:spcBef>
                <a:buNone/>
              </a:pPr>
              <a:t>‹#›</a:t>
            </a:fld>
            <a:endParaRPr lang="ru"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ru" sz="2400"/>
              <a:t>Природные источники углеводородов: нефть, природный и попутные газы, каменный уголь.</a:t>
            </a:r>
          </a:p>
          <a:p>
            <a:pPr lvl="0">
              <a:spcBef>
                <a:spcPts val="0"/>
              </a:spcBef>
              <a:buNone/>
            </a:pPr>
            <a:endParaRPr sz="2400"/>
          </a:p>
        </p:txBody>
      </p:sp>
      <p:sp>
        <p:nvSpPr>
          <p:cNvPr id="60" name="Shape 60"/>
          <p:cNvSpPr txBox="1">
            <a:spLocks noGrp="1"/>
          </p:cNvSpPr>
          <p:nvPr>
            <p:ph type="subTitle" idx="1"/>
          </p:nvPr>
        </p:nvSpPr>
        <p:spPr>
          <a:xfrm>
            <a:off x="2770625" y="4746050"/>
            <a:ext cx="6248700" cy="143100"/>
          </a:xfrm>
          <a:prstGeom prst="rect">
            <a:avLst/>
          </a:prstGeom>
        </p:spPr>
        <p:txBody>
          <a:bodyPr lIns="91425" tIns="91425" rIns="91425" bIns="91425" anchor="t" anchorCtr="0">
            <a:noAutofit/>
          </a:bodyPr>
          <a:lstStyle/>
          <a:p>
            <a:pPr lvl="0">
              <a:spcBef>
                <a:spcPts val="0"/>
              </a:spcBef>
              <a:buNone/>
            </a:pPr>
            <a:r>
              <a:rPr lang="ru" sz="1200"/>
              <a:t>Подготовила ученица 10Б Моруженко Полина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24050" y="642950"/>
            <a:ext cx="8895900" cy="3528600"/>
          </a:xfrm>
          <a:prstGeom prst="rect">
            <a:avLst/>
          </a:prstGeom>
          <a:noFill/>
          <a:ln>
            <a:noFill/>
          </a:ln>
        </p:spPr>
        <p:txBody>
          <a:bodyPr lIns="91425" tIns="91425" rIns="91425" bIns="91425" anchor="ctr" anchorCtr="0">
            <a:noAutofit/>
          </a:bodyPr>
          <a:lstStyle/>
          <a:p>
            <a:pPr lvl="0" algn="just" rtl="0">
              <a:lnSpc>
                <a:spcPct val="115000"/>
              </a:lnSpc>
              <a:spcBef>
                <a:spcPts val="0"/>
              </a:spcBef>
              <a:spcAft>
                <a:spcPts val="1500"/>
              </a:spcAft>
              <a:buNone/>
            </a:pPr>
            <a:r>
              <a:rPr lang="ru">
                <a:solidFill>
                  <a:srgbClr val="222222"/>
                </a:solidFill>
              </a:rPr>
              <a:t>Основным способом переработки нефти являются различные виды крекинга, т.е. термокаталитического превращения составных частей нефти. Различают следующие основные виды крекинга.</a:t>
            </a:r>
          </a:p>
          <a:p>
            <a:pPr lvl="0" algn="just" rtl="0">
              <a:lnSpc>
                <a:spcPct val="115000"/>
              </a:lnSpc>
              <a:spcBef>
                <a:spcPts val="0"/>
              </a:spcBef>
              <a:spcAft>
                <a:spcPts val="1500"/>
              </a:spcAft>
              <a:buNone/>
            </a:pPr>
            <a:r>
              <a:rPr lang="ru">
                <a:solidFill>
                  <a:srgbClr val="222222"/>
                </a:solidFill>
              </a:rPr>
              <a:t>Термический крекинг – расщепление углеводородов происходит под воздействием высоких температур (500-700 </a:t>
            </a:r>
            <a:r>
              <a:rPr lang="ru" baseline="30000">
                <a:solidFill>
                  <a:srgbClr val="222222"/>
                </a:solidFill>
              </a:rPr>
              <a:t>о</a:t>
            </a:r>
            <a:r>
              <a:rPr lang="ru">
                <a:solidFill>
                  <a:srgbClr val="222222"/>
                </a:solidFill>
              </a:rPr>
              <a:t>С). Например, из молекулы предельного углеводорода декана С</a:t>
            </a:r>
            <a:r>
              <a:rPr lang="ru" baseline="-25000">
                <a:solidFill>
                  <a:srgbClr val="222222"/>
                </a:solidFill>
              </a:rPr>
              <a:t>10</a:t>
            </a:r>
            <a:r>
              <a:rPr lang="ru">
                <a:solidFill>
                  <a:srgbClr val="222222"/>
                </a:solidFill>
              </a:rPr>
              <a:t>Н</a:t>
            </a:r>
            <a:r>
              <a:rPr lang="ru" baseline="-25000">
                <a:solidFill>
                  <a:srgbClr val="222222"/>
                </a:solidFill>
              </a:rPr>
              <a:t>22</a:t>
            </a:r>
            <a:r>
              <a:rPr lang="ru">
                <a:solidFill>
                  <a:srgbClr val="222222"/>
                </a:solidFill>
              </a:rPr>
              <a:t>образуются молекулы пентана и пентена:</a:t>
            </a:r>
          </a:p>
          <a:p>
            <a:pPr lvl="0" algn="just" rtl="0">
              <a:lnSpc>
                <a:spcPct val="115000"/>
              </a:lnSpc>
              <a:spcBef>
                <a:spcPts val="0"/>
              </a:spcBef>
              <a:spcAft>
                <a:spcPts val="1500"/>
              </a:spcAft>
              <a:buNone/>
            </a:pPr>
            <a:r>
              <a:rPr lang="ru">
                <a:solidFill>
                  <a:srgbClr val="222222"/>
                </a:solidFill>
              </a:rPr>
              <a:t>С</a:t>
            </a:r>
            <a:r>
              <a:rPr lang="ru" baseline="-25000">
                <a:solidFill>
                  <a:srgbClr val="222222"/>
                </a:solidFill>
              </a:rPr>
              <a:t>10</a:t>
            </a:r>
            <a:r>
              <a:rPr lang="ru">
                <a:solidFill>
                  <a:srgbClr val="222222"/>
                </a:solidFill>
              </a:rPr>
              <a:t>Н</a:t>
            </a:r>
            <a:r>
              <a:rPr lang="ru" baseline="-25000">
                <a:solidFill>
                  <a:srgbClr val="222222"/>
                </a:solidFill>
              </a:rPr>
              <a:t>22</a:t>
            </a:r>
            <a:r>
              <a:rPr lang="ru">
                <a:solidFill>
                  <a:srgbClr val="222222"/>
                </a:solidFill>
              </a:rPr>
              <a:t> →С</a:t>
            </a:r>
            <a:r>
              <a:rPr lang="ru" baseline="-25000">
                <a:solidFill>
                  <a:srgbClr val="222222"/>
                </a:solidFill>
              </a:rPr>
              <a:t>5</a:t>
            </a:r>
            <a:r>
              <a:rPr lang="ru">
                <a:solidFill>
                  <a:srgbClr val="222222"/>
                </a:solidFill>
              </a:rPr>
              <a:t>Н</a:t>
            </a:r>
            <a:r>
              <a:rPr lang="ru" baseline="-25000">
                <a:solidFill>
                  <a:srgbClr val="222222"/>
                </a:solidFill>
              </a:rPr>
              <a:t>12 </a:t>
            </a:r>
            <a:r>
              <a:rPr lang="ru">
                <a:solidFill>
                  <a:srgbClr val="222222"/>
                </a:solidFill>
              </a:rPr>
              <a:t>+ С</a:t>
            </a:r>
            <a:r>
              <a:rPr lang="ru" baseline="-25000">
                <a:solidFill>
                  <a:srgbClr val="222222"/>
                </a:solidFill>
              </a:rPr>
              <a:t>5</a:t>
            </a:r>
            <a:r>
              <a:rPr lang="ru">
                <a:solidFill>
                  <a:srgbClr val="222222"/>
                </a:solidFill>
              </a:rPr>
              <a:t>Н</a:t>
            </a:r>
            <a:r>
              <a:rPr lang="ru" baseline="-25000">
                <a:solidFill>
                  <a:srgbClr val="222222"/>
                </a:solidFill>
              </a:rPr>
              <a:t>10</a:t>
            </a:r>
          </a:p>
          <a:p>
            <a:pPr lvl="0" algn="just" rtl="0">
              <a:lnSpc>
                <a:spcPct val="115000"/>
              </a:lnSpc>
              <a:spcBef>
                <a:spcPts val="0"/>
              </a:spcBef>
              <a:spcAft>
                <a:spcPts val="1500"/>
              </a:spcAft>
              <a:buNone/>
            </a:pPr>
            <a:r>
              <a:rPr lang="ru">
                <a:solidFill>
                  <a:srgbClr val="222222"/>
                </a:solidFill>
              </a:rPr>
              <a:t>          	пентан   пентен</a:t>
            </a:r>
          </a:p>
          <a:p>
            <a:pPr lvl="0" algn="just" rtl="0">
              <a:lnSpc>
                <a:spcPct val="115000"/>
              </a:lnSpc>
              <a:spcBef>
                <a:spcPts val="0"/>
              </a:spcBef>
              <a:spcAft>
                <a:spcPts val="1500"/>
              </a:spcAft>
              <a:buNone/>
            </a:pPr>
            <a:r>
              <a:rPr lang="ru">
                <a:solidFill>
                  <a:srgbClr val="222222"/>
                </a:solidFill>
              </a:rPr>
              <a:t>Каталитический крекинг  проводят также при высоких температурах, но в присутствии катализатора, что позволяет управлять процессом и вести его в нужном направлении.</a:t>
            </a:r>
          </a:p>
          <a:p>
            <a:pPr lvl="0" algn="just" rtl="0">
              <a:lnSpc>
                <a:spcPct val="115000"/>
              </a:lnSpc>
              <a:spcBef>
                <a:spcPts val="0"/>
              </a:spcBef>
              <a:spcAft>
                <a:spcPts val="1500"/>
              </a:spcAft>
              <a:buNone/>
            </a:pPr>
            <a:r>
              <a:rPr lang="ru">
                <a:solidFill>
                  <a:srgbClr val="222222"/>
                </a:solidFill>
              </a:rPr>
              <a:t>При крекинге нефти образуются непредельные углеводороды, которые находят широкое применение в промышленном органическом синтезе.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descr="3e83a3ec.jpg"/>
          <p:cNvPicPr preferRelativeResize="0"/>
          <p:nvPr/>
        </p:nvPicPr>
        <p:blipFill>
          <a:blip r:embed="rId3">
            <a:alphaModFix/>
          </a:blip>
          <a:stretch>
            <a:fillRect/>
          </a:stretch>
        </p:blipFill>
        <p:spPr>
          <a:xfrm>
            <a:off x="1754975" y="735525"/>
            <a:ext cx="5634050" cy="3672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ru"/>
              <a:t>Каменный уголь.</a:t>
            </a:r>
          </a:p>
        </p:txBody>
      </p:sp>
      <p:sp>
        <p:nvSpPr>
          <p:cNvPr id="119" name="Shape 119"/>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ru" sz="1400">
                <a:solidFill>
                  <a:srgbClr val="222222"/>
                </a:solidFill>
                <a:latin typeface="Arial"/>
                <a:ea typeface="Arial"/>
                <a:cs typeface="Arial"/>
                <a:sym typeface="Arial"/>
              </a:rPr>
              <a:t>Переработка каменного угля идет по трем основным направлениям: коксование, гидрирование и неполное сгорание. Коксование происходит в коксовых печах при температуре 1000–1200 °С. При этой температуре без доступа кислорода каменный уголь подвергается сложнейшим химическим превращениям, в результате которых образуется кокс и летучие продукты. Остывший кокс отправляют на металлургические заводы. При охлаждении летучих продуктов (коксовый газ) конденсируются каменноугольная смола и аммиачная вода. Несконденсированными остаются аммиак, бензол, водород, метан, СО</a:t>
            </a:r>
            <a:r>
              <a:rPr lang="ru" sz="1400" baseline="-25000">
                <a:solidFill>
                  <a:srgbClr val="222222"/>
                </a:solidFill>
                <a:latin typeface="Arial"/>
                <a:ea typeface="Arial"/>
                <a:cs typeface="Arial"/>
                <a:sym typeface="Arial"/>
              </a:rPr>
              <a:t>2</a:t>
            </a:r>
            <a:r>
              <a:rPr lang="ru" sz="1400">
                <a:solidFill>
                  <a:srgbClr val="222222"/>
                </a:solidFill>
                <a:latin typeface="Arial"/>
                <a:ea typeface="Arial"/>
                <a:cs typeface="Arial"/>
                <a:sym typeface="Arial"/>
              </a:rPr>
              <a:t>, азот, этилен и др. Пропуская эти продукты через раствор серной кислоты выделяют сульфат аммония, который используется в качестве минерального удобрения. Бензол поглощают растворителем и отгоняют из раствора. После этого коксовый газ используется как топливо или как химическое сырье.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descr="908104996a10d1f4552489133095ce02.jpg"/>
          <p:cNvPicPr preferRelativeResize="0"/>
          <p:nvPr/>
        </p:nvPicPr>
        <p:blipFill>
          <a:blip r:embed="rId3">
            <a:alphaModFix/>
          </a:blip>
          <a:stretch>
            <a:fillRect/>
          </a:stretch>
        </p:blipFill>
        <p:spPr>
          <a:xfrm>
            <a:off x="473437" y="266312"/>
            <a:ext cx="8197124" cy="4610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311700" y="84450"/>
            <a:ext cx="8520600" cy="3397200"/>
          </a:xfrm>
          <a:prstGeom prst="rect">
            <a:avLst/>
          </a:prstGeom>
        </p:spPr>
        <p:txBody>
          <a:bodyPr lIns="91425" tIns="91425" rIns="91425" bIns="91425" anchor="t" anchorCtr="0">
            <a:noAutofit/>
          </a:bodyPr>
          <a:lstStyle/>
          <a:p>
            <a:pPr lvl="0">
              <a:spcBef>
                <a:spcPts val="0"/>
              </a:spcBef>
              <a:buNone/>
            </a:pPr>
            <a:r>
              <a:rPr lang="ru" sz="1400">
                <a:solidFill>
                  <a:srgbClr val="222222"/>
                </a:solidFill>
                <a:latin typeface="Arial"/>
                <a:ea typeface="Arial"/>
                <a:cs typeface="Arial"/>
                <a:sym typeface="Arial"/>
              </a:rPr>
              <a:t>Каменноугольная смола получается в незначительных количествах (3%). Но, учитывая масштабы производства, каменноугольная смола рассматривается как  сырье для получения ряда органических веществ. Если от смолы отогнать продукты, кипящие до 350 °С, то остается твердая масса – пек. Его применяют для изготовления лаков. Гидрирование угля осуществляется при температуре 400–600 °С под давлением водорода до 25 МПа  в присутствии катализатора. При этом образуется смесь жидких углеводородов, которая может быть использована как моторное топливо. Достоинством этого метода является возможность гидрирования низкосортного бурого угля. Неполное сгорание угля дает оксид углерода (II).На катализаторе (никель, кобальт) при обычном или повышенном давлении из водорода и СО можно получить бензин, содержащий предельные и непредельные углеводороды:</a:t>
            </a:r>
          </a:p>
          <a:p>
            <a:pPr lvl="0" algn="just">
              <a:spcBef>
                <a:spcPts val="0"/>
              </a:spcBef>
              <a:spcAft>
                <a:spcPts val="1500"/>
              </a:spcAft>
              <a:buClr>
                <a:schemeClr val="dk1"/>
              </a:buClr>
              <a:buSzPct val="78571"/>
              <a:buFont typeface="Arial"/>
              <a:buNone/>
            </a:pPr>
            <a:r>
              <a:rPr lang="ru" sz="1400">
                <a:solidFill>
                  <a:srgbClr val="222222"/>
                </a:solidFill>
                <a:latin typeface="Arial"/>
                <a:ea typeface="Arial"/>
                <a:cs typeface="Arial"/>
                <a:sym typeface="Arial"/>
              </a:rPr>
              <a:t>nCO + (2n+1)H</a:t>
            </a:r>
            <a:r>
              <a:rPr lang="ru" sz="1400" baseline="-25000">
                <a:solidFill>
                  <a:srgbClr val="222222"/>
                </a:solidFill>
                <a:latin typeface="Arial"/>
                <a:ea typeface="Arial"/>
                <a:cs typeface="Arial"/>
                <a:sym typeface="Arial"/>
              </a:rPr>
              <a:t>2</a:t>
            </a:r>
            <a:r>
              <a:rPr lang="ru" sz="1400">
                <a:solidFill>
                  <a:srgbClr val="222222"/>
                </a:solidFill>
                <a:latin typeface="Arial"/>
                <a:ea typeface="Arial"/>
                <a:cs typeface="Arial"/>
                <a:sym typeface="Arial"/>
              </a:rPr>
              <a:t> → C</a:t>
            </a:r>
            <a:r>
              <a:rPr lang="ru" sz="1400" baseline="-25000">
                <a:solidFill>
                  <a:srgbClr val="222222"/>
                </a:solidFill>
                <a:latin typeface="Arial"/>
                <a:ea typeface="Arial"/>
                <a:cs typeface="Arial"/>
                <a:sym typeface="Arial"/>
              </a:rPr>
              <a:t>n</a:t>
            </a:r>
            <a:r>
              <a:rPr lang="ru" sz="1400">
                <a:solidFill>
                  <a:srgbClr val="222222"/>
                </a:solidFill>
                <a:latin typeface="Arial"/>
                <a:ea typeface="Arial"/>
                <a:cs typeface="Arial"/>
                <a:sym typeface="Arial"/>
              </a:rPr>
              <a:t>H</a:t>
            </a:r>
            <a:r>
              <a:rPr lang="ru" sz="1400" baseline="-25000">
                <a:solidFill>
                  <a:srgbClr val="222222"/>
                </a:solidFill>
                <a:latin typeface="Arial"/>
                <a:ea typeface="Arial"/>
                <a:cs typeface="Arial"/>
                <a:sym typeface="Arial"/>
              </a:rPr>
              <a:t>2n+2</a:t>
            </a:r>
            <a:r>
              <a:rPr lang="ru" sz="1400">
                <a:solidFill>
                  <a:srgbClr val="222222"/>
                </a:solidFill>
                <a:latin typeface="Arial"/>
                <a:ea typeface="Arial"/>
                <a:cs typeface="Arial"/>
                <a:sym typeface="Arial"/>
              </a:rPr>
              <a:t> + nH</a:t>
            </a:r>
            <a:r>
              <a:rPr lang="ru" sz="1400" baseline="-25000">
                <a:solidFill>
                  <a:srgbClr val="222222"/>
                </a:solidFill>
                <a:latin typeface="Arial"/>
                <a:ea typeface="Arial"/>
                <a:cs typeface="Arial"/>
                <a:sym typeface="Arial"/>
              </a:rPr>
              <a:t>2</a:t>
            </a:r>
            <a:r>
              <a:rPr lang="ru" sz="1400">
                <a:solidFill>
                  <a:srgbClr val="222222"/>
                </a:solidFill>
                <a:latin typeface="Arial"/>
                <a:ea typeface="Arial"/>
                <a:cs typeface="Arial"/>
                <a:sym typeface="Arial"/>
              </a:rPr>
              <a:t>O;</a:t>
            </a:r>
          </a:p>
          <a:p>
            <a:pPr lvl="0" algn="just">
              <a:spcBef>
                <a:spcPts val="0"/>
              </a:spcBef>
              <a:spcAft>
                <a:spcPts val="1500"/>
              </a:spcAft>
              <a:buClr>
                <a:schemeClr val="dk1"/>
              </a:buClr>
              <a:buSzPct val="78571"/>
              <a:buFont typeface="Arial"/>
              <a:buNone/>
            </a:pPr>
            <a:r>
              <a:rPr lang="ru" sz="1400">
                <a:solidFill>
                  <a:srgbClr val="222222"/>
                </a:solidFill>
                <a:latin typeface="Arial"/>
                <a:ea typeface="Arial"/>
                <a:cs typeface="Arial"/>
                <a:sym typeface="Arial"/>
              </a:rPr>
              <a:t>nCO + 2nH</a:t>
            </a:r>
            <a:r>
              <a:rPr lang="ru" sz="1400" baseline="-25000">
                <a:solidFill>
                  <a:srgbClr val="222222"/>
                </a:solidFill>
                <a:latin typeface="Arial"/>
                <a:ea typeface="Arial"/>
                <a:cs typeface="Arial"/>
                <a:sym typeface="Arial"/>
              </a:rPr>
              <a:t>2</a:t>
            </a:r>
            <a:r>
              <a:rPr lang="ru" sz="1400">
                <a:solidFill>
                  <a:srgbClr val="222222"/>
                </a:solidFill>
                <a:latin typeface="Arial"/>
                <a:ea typeface="Arial"/>
                <a:cs typeface="Arial"/>
                <a:sym typeface="Arial"/>
              </a:rPr>
              <a:t> → C</a:t>
            </a:r>
            <a:r>
              <a:rPr lang="ru" sz="1400" baseline="-25000">
                <a:solidFill>
                  <a:srgbClr val="222222"/>
                </a:solidFill>
                <a:latin typeface="Arial"/>
                <a:ea typeface="Arial"/>
                <a:cs typeface="Arial"/>
                <a:sym typeface="Arial"/>
              </a:rPr>
              <a:t>n</a:t>
            </a:r>
            <a:r>
              <a:rPr lang="ru" sz="1400">
                <a:solidFill>
                  <a:srgbClr val="222222"/>
                </a:solidFill>
                <a:latin typeface="Arial"/>
                <a:ea typeface="Arial"/>
                <a:cs typeface="Arial"/>
                <a:sym typeface="Arial"/>
              </a:rPr>
              <a:t>H</a:t>
            </a:r>
            <a:r>
              <a:rPr lang="ru" sz="1400" baseline="-25000">
                <a:solidFill>
                  <a:srgbClr val="222222"/>
                </a:solidFill>
                <a:latin typeface="Arial"/>
                <a:ea typeface="Arial"/>
                <a:cs typeface="Arial"/>
                <a:sym typeface="Arial"/>
              </a:rPr>
              <a:t>2n</a:t>
            </a:r>
            <a:r>
              <a:rPr lang="ru" sz="1400">
                <a:solidFill>
                  <a:srgbClr val="222222"/>
                </a:solidFill>
                <a:latin typeface="Arial"/>
                <a:ea typeface="Arial"/>
                <a:cs typeface="Arial"/>
                <a:sym typeface="Arial"/>
              </a:rPr>
              <a:t> + nH</a:t>
            </a:r>
            <a:r>
              <a:rPr lang="ru" sz="1400" baseline="-25000">
                <a:solidFill>
                  <a:srgbClr val="222222"/>
                </a:solidFill>
                <a:latin typeface="Arial"/>
                <a:ea typeface="Arial"/>
                <a:cs typeface="Arial"/>
                <a:sym typeface="Arial"/>
              </a:rPr>
              <a:t>2</a:t>
            </a:r>
            <a:r>
              <a:rPr lang="ru" sz="1400">
                <a:solidFill>
                  <a:srgbClr val="222222"/>
                </a:solidFill>
                <a:latin typeface="Arial"/>
                <a:ea typeface="Arial"/>
                <a:cs typeface="Arial"/>
                <a:sym typeface="Arial"/>
              </a:rPr>
              <a:t>O.</a:t>
            </a:r>
          </a:p>
          <a:p>
            <a:pPr lvl="0" algn="just">
              <a:spcBef>
                <a:spcPts val="0"/>
              </a:spcBef>
              <a:spcAft>
                <a:spcPts val="1500"/>
              </a:spcAft>
              <a:buClr>
                <a:schemeClr val="dk1"/>
              </a:buClr>
              <a:buSzPct val="78571"/>
              <a:buFont typeface="Arial"/>
              <a:buNone/>
            </a:pPr>
            <a:r>
              <a:rPr lang="ru" sz="1400">
                <a:solidFill>
                  <a:srgbClr val="222222"/>
                </a:solidFill>
                <a:latin typeface="Arial"/>
                <a:ea typeface="Arial"/>
                <a:cs typeface="Arial"/>
                <a:sym typeface="Arial"/>
              </a:rPr>
              <a:t>Если сухую перегонку угля проводить при 500–550 °С, то получают деготь, который наряду с битумом используется в строительном деле как связующий материал при изготовлении кровельных, гидроизоляционных покрытий (рубероид, толь и др.).</a:t>
            </a:r>
          </a:p>
          <a:p>
            <a:pPr lvl="0">
              <a:spcBef>
                <a:spcPts val="0"/>
              </a:spcBef>
              <a:buNone/>
            </a:pPr>
            <a:endParaRPr sz="1400">
              <a:solidFill>
                <a:srgbClr val="22222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descr="575e9eef3a40c.png"/>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ru"/>
              <a:t>Опасность.</a:t>
            </a:r>
          </a:p>
        </p:txBody>
      </p:sp>
      <p:sp>
        <p:nvSpPr>
          <p:cNvPr id="140" name="Shape 140"/>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ru" sz="1400">
                <a:solidFill>
                  <a:srgbClr val="222222"/>
                </a:solidFill>
                <a:latin typeface="Arial"/>
                <a:ea typeface="Arial"/>
                <a:cs typeface="Arial"/>
                <a:sym typeface="Arial"/>
              </a:rPr>
              <a:t>На сегодняшний день существует серьезная опасность экологической катастрофы. На земле практически нет места, где природа не потерпела бы от деятельности промышленных предприятий и жизнедеятельности человека. При  работе с продуктами перегонки нефти нужно следить, чтобы они не попадали в почву и водоемы. Почва, пропитанная нефтепродуктами, теряет плодородие на многие десятки лет, и его очень трудно восстановить. Только за 1988 г. при повреждении нефтепроводов в одно из крупнейших озер попало около 110000 т нефти. Известны трагические случаи слива мазута и нефти в реки, в которых происходит нерест ценных пород рыб. Серьезную опасность загрязнения воздуха представляют ТЭС, работающие на угле, — они являются основным источником загрязнения. Отрицательно воздействуют на водоемы ГЭС, работающие в равнинах рек. Хорошо известно, что автомобильный транспорт сильно загрязняет атмосферу продуктами неполного сгорания бензина. Перед учеными стоит задача к минимуму сократить степень загрязнения окружающей среды.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descr="8df306f03979a23a8224bfd208a5fccb.jpg"/>
          <p:cNvPicPr preferRelativeResize="0"/>
          <p:nvPr/>
        </p:nvPicPr>
        <p:blipFill>
          <a:blip r:embed="rId3">
            <a:alphaModFix/>
          </a:blip>
          <a:stretch>
            <a:fillRect/>
          </a:stretch>
        </p:blipFill>
        <p:spPr>
          <a:xfrm>
            <a:off x="938850" y="152400"/>
            <a:ext cx="7266307"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ru">
                <a:latin typeface="Times New Roman"/>
                <a:ea typeface="Times New Roman"/>
                <a:cs typeface="Times New Roman"/>
                <a:sym typeface="Times New Roman"/>
              </a:rPr>
              <a:t>Природный газ.</a:t>
            </a:r>
          </a:p>
        </p:txBody>
      </p:sp>
      <p:sp>
        <p:nvSpPr>
          <p:cNvPr id="66" name="Shape 66"/>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ru" sz="1400">
                <a:solidFill>
                  <a:srgbClr val="222222"/>
                </a:solidFill>
                <a:latin typeface="Arial"/>
                <a:ea typeface="Arial"/>
                <a:cs typeface="Arial"/>
                <a:sym typeface="Arial"/>
              </a:rPr>
              <a:t>В состав природного газа входит в основном метан (около 93%). Кроме метана, природный газ содержит еще и другие углеводороды, а также азот, СО</a:t>
            </a:r>
            <a:r>
              <a:rPr lang="ru" sz="1400" baseline="-25000">
                <a:solidFill>
                  <a:srgbClr val="222222"/>
                </a:solidFill>
                <a:latin typeface="Arial"/>
                <a:ea typeface="Arial"/>
                <a:cs typeface="Arial"/>
                <a:sym typeface="Arial"/>
              </a:rPr>
              <a:t>2</a:t>
            </a:r>
            <a:r>
              <a:rPr lang="ru" sz="1400">
                <a:solidFill>
                  <a:srgbClr val="222222"/>
                </a:solidFill>
                <a:latin typeface="Arial"/>
                <a:ea typeface="Arial"/>
                <a:cs typeface="Arial"/>
                <a:sym typeface="Arial"/>
              </a:rPr>
              <a:t>, и часто – сероводород. Природный газ при сгорании выделяет много тепла. В этом отношении он значительно превосходит другие виды топлива. Поэтому 90% всего количества природного газа расходуется в качестве топлива на местных электростанциях, промышленных предприятиях и в быту. Остальные 10% используют как ценное сырье для химической промышленности. С этой целью из природного газа выделяют метан, этан и другие алканы. Продукты, которые можно получить из метана имеют важное промышленное значение.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descr="photo.jpg"/>
          <p:cNvPicPr preferRelativeResize="0"/>
          <p:nvPr/>
        </p:nvPicPr>
        <p:blipFill>
          <a:blip r:embed="rId3">
            <a:alphaModFix/>
          </a:blip>
          <a:stretch>
            <a:fillRect/>
          </a:stretch>
        </p:blipFill>
        <p:spPr>
          <a:xfrm>
            <a:off x="2107850" y="152400"/>
            <a:ext cx="4928305" cy="483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ru">
                <a:solidFill>
                  <a:srgbClr val="222222"/>
                </a:solidFill>
                <a:latin typeface="Times New Roman"/>
                <a:ea typeface="Times New Roman"/>
                <a:cs typeface="Times New Roman"/>
                <a:sym typeface="Times New Roman"/>
              </a:rPr>
              <a:t>Попутные нефтяные газы.</a:t>
            </a:r>
          </a:p>
        </p:txBody>
      </p:sp>
      <p:sp>
        <p:nvSpPr>
          <p:cNvPr id="77" name="Shape 77"/>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ru" sz="1400">
                <a:solidFill>
                  <a:srgbClr val="222222"/>
                </a:solidFill>
                <a:latin typeface="Arial"/>
                <a:ea typeface="Arial"/>
                <a:cs typeface="Arial"/>
                <a:sym typeface="Arial"/>
              </a:rPr>
              <a:t>Они растворены под давлением в нефти. При ее извлечении на поверхность давление падает, и растворимость уменьшается, в результате чего газы выделяются из нефти. Попутные газы содержат метан и его гомологи, а также негорючие газы – азот, аргон и СО</a:t>
            </a:r>
            <a:r>
              <a:rPr lang="ru" sz="1400" baseline="-25000">
                <a:solidFill>
                  <a:srgbClr val="222222"/>
                </a:solidFill>
                <a:latin typeface="Arial"/>
                <a:ea typeface="Arial"/>
                <a:cs typeface="Arial"/>
                <a:sym typeface="Arial"/>
              </a:rPr>
              <a:t>2</a:t>
            </a:r>
            <a:r>
              <a:rPr lang="ru" sz="1400">
                <a:solidFill>
                  <a:srgbClr val="222222"/>
                </a:solidFill>
                <a:latin typeface="Arial"/>
                <a:ea typeface="Arial"/>
                <a:cs typeface="Arial"/>
                <a:sym typeface="Arial"/>
              </a:rPr>
              <a:t>. Попутные газы перерабатывают на газоперерабатывающих заводах. Из них получают метан, этан, пропан, бутан и газовый бензин, содержащий углеводороды с числом атомов углерода 5 и более. Этан и пропан подвергают дегидрированию и получают непредельные углеводороды –этилен и пропилен. Смесь пропана и бутана (сжиженный газ) применяют как бытовое топливо. Газовый бензин добавляют к обычному бензину для ускорения его воспламенения при запуске ДВС.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descr="poputnyy-gaz-1024x597-mk81kly8suxsu16t0k3bzbrhy8qkv0he4i5myg132m.png"/>
          <p:cNvPicPr preferRelativeResize="0"/>
          <p:nvPr/>
        </p:nvPicPr>
        <p:blipFill>
          <a:blip r:embed="rId3">
            <a:alphaModFix/>
          </a:blip>
          <a:stretch>
            <a:fillRect/>
          </a:stretch>
        </p:blipFill>
        <p:spPr>
          <a:xfrm>
            <a:off x="0" y="514800"/>
            <a:ext cx="9144000" cy="3788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ru"/>
              <a:t>Нефть.</a:t>
            </a:r>
          </a:p>
        </p:txBody>
      </p:sp>
      <p:sp>
        <p:nvSpPr>
          <p:cNvPr id="88" name="Shape 88"/>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ru" sz="1400">
                <a:solidFill>
                  <a:srgbClr val="222222"/>
                </a:solidFill>
                <a:latin typeface="Arial"/>
                <a:ea typeface="Arial"/>
                <a:cs typeface="Arial"/>
                <a:sym typeface="Arial"/>
              </a:rPr>
              <a:t>Нефть – жидкое горючее ископаемое темно-бурого цвета с плотностью 0,70 – 1,04 г/см³. Нефть представляет собой сложную смесь веществ – преимущественно жидких углеводородов. По составу нефти бывают парафиновыми, нафтеновыми и ароматическими. Однако наиболее часто встречается нефть смешанного типа. Кроме углеводородов, в состав нефти входят примеси органических кислородных и сернистых соединений, а также вода и растворенные в ней кальциевые и магниевые соли. Содержатся в нефти и механические примеси – песок и глина. Нефть – ценное сырье для получения высококачественных видов моторного топлива. После очистки от воды и других нежелательных примесей нефть подвергают переработке. Основной способ переработки нефти – перегонка. Она основана на разнице температур кипения углеводородов, входящих в состав нефти.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descr="neft.jpg"/>
          <p:cNvPicPr preferRelativeResize="0"/>
          <p:nvPr/>
        </p:nvPicPr>
        <p:blipFill>
          <a:blip r:embed="rId3">
            <a:alphaModFix/>
          </a:blip>
          <a:stretch>
            <a:fillRect/>
          </a:stretch>
        </p:blipFill>
        <p:spPr>
          <a:xfrm>
            <a:off x="270937" y="152400"/>
            <a:ext cx="8602132"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6225" y="49375"/>
            <a:ext cx="8520600" cy="33972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ru" sz="1400">
                <a:solidFill>
                  <a:srgbClr val="222222"/>
                </a:solidFill>
                <a:latin typeface="Arial"/>
                <a:ea typeface="Arial"/>
                <a:cs typeface="Arial"/>
                <a:sym typeface="Arial"/>
              </a:rPr>
              <a:t> Поскольку нефть содержит сотни различных веществ, многие из которых имеют близкие температуры кипения, выделение индивидуальных углеводородов практически невозможно. Поэтому перегонкой нефть разделяют на фракции, кипящие в довольно широком интервале температур. Перегонкой при обычном давлении нефть разделяют на четыре фракции: бензиновую (30–180 °С), керосиновую (120–315 °С), дизельную (180–350 °С) и мазут (остаток после перегонки). При более тщательной перегонке каждую из этих фракций можно разделить еще на несколько более узких фракций. Так, из бензиновой фракции (смесь углеводородов С</a:t>
            </a:r>
            <a:r>
              <a:rPr lang="ru" sz="1400" baseline="-25000">
                <a:solidFill>
                  <a:srgbClr val="222222"/>
                </a:solidFill>
                <a:latin typeface="Arial"/>
                <a:ea typeface="Arial"/>
                <a:cs typeface="Arial"/>
                <a:sym typeface="Arial"/>
              </a:rPr>
              <a:t>5</a:t>
            </a:r>
            <a:r>
              <a:rPr lang="ru" sz="1400">
                <a:solidFill>
                  <a:srgbClr val="222222"/>
                </a:solidFill>
                <a:latin typeface="Arial"/>
                <a:ea typeface="Arial"/>
                <a:cs typeface="Arial"/>
                <a:sym typeface="Arial"/>
              </a:rPr>
              <a:t> – С</a:t>
            </a:r>
            <a:r>
              <a:rPr lang="ru" sz="1400" baseline="-25000">
                <a:solidFill>
                  <a:srgbClr val="222222"/>
                </a:solidFill>
                <a:latin typeface="Arial"/>
                <a:ea typeface="Arial"/>
                <a:cs typeface="Arial"/>
                <a:sym typeface="Arial"/>
              </a:rPr>
              <a:t>12</a:t>
            </a:r>
            <a:r>
              <a:rPr lang="ru" sz="1400">
                <a:solidFill>
                  <a:srgbClr val="222222"/>
                </a:solidFill>
                <a:latin typeface="Arial"/>
                <a:ea typeface="Arial"/>
                <a:cs typeface="Arial"/>
                <a:sym typeface="Arial"/>
              </a:rPr>
              <a:t>) можно выделить петролейный эфир (40–70 °С), собственно бензин (70–120 °С) и лигроин (120–180 °С). В состав петролейного эфира входят пентан и гексан. Он является прекрасным растворителем жиров и смол. Бензин содержит неразветвленные предельные углеводороды от пентанов до деканов, циклоалканы (циклопентан и циклогексан) и бензол. Бензин после соответствующей переработки применяется в качестве горючего для авиационных и автомобильных ДВС. Лигроин, содержащий в своем составе углеводороды С</a:t>
            </a:r>
            <a:r>
              <a:rPr lang="ru" sz="1400" baseline="-25000">
                <a:solidFill>
                  <a:srgbClr val="222222"/>
                </a:solidFill>
                <a:latin typeface="Arial"/>
                <a:ea typeface="Arial"/>
                <a:cs typeface="Arial"/>
                <a:sym typeface="Arial"/>
              </a:rPr>
              <a:t>8</a:t>
            </a:r>
            <a:r>
              <a:rPr lang="ru" sz="1400">
                <a:solidFill>
                  <a:srgbClr val="222222"/>
                </a:solidFill>
                <a:latin typeface="Arial"/>
                <a:ea typeface="Arial"/>
                <a:cs typeface="Arial"/>
                <a:sym typeface="Arial"/>
              </a:rPr>
              <a:t> – С</a:t>
            </a:r>
            <a:r>
              <a:rPr lang="ru" sz="1400" baseline="-25000">
                <a:solidFill>
                  <a:srgbClr val="222222"/>
                </a:solidFill>
                <a:latin typeface="Arial"/>
                <a:ea typeface="Arial"/>
                <a:cs typeface="Arial"/>
                <a:sym typeface="Arial"/>
              </a:rPr>
              <a:t>14</a:t>
            </a:r>
            <a:r>
              <a:rPr lang="ru" sz="1400">
                <a:solidFill>
                  <a:srgbClr val="222222"/>
                </a:solidFill>
                <a:latin typeface="Arial"/>
                <a:ea typeface="Arial"/>
                <a:cs typeface="Arial"/>
                <a:sym typeface="Arial"/>
              </a:rPr>
              <a:t> и керосин (смесь углеводородов С</a:t>
            </a:r>
            <a:r>
              <a:rPr lang="ru" sz="1400" baseline="-25000">
                <a:solidFill>
                  <a:srgbClr val="222222"/>
                </a:solidFill>
                <a:latin typeface="Arial"/>
                <a:ea typeface="Arial"/>
                <a:cs typeface="Arial"/>
                <a:sym typeface="Arial"/>
              </a:rPr>
              <a:t>12</a:t>
            </a:r>
            <a:r>
              <a:rPr lang="ru" sz="1400">
                <a:solidFill>
                  <a:srgbClr val="222222"/>
                </a:solidFill>
                <a:latin typeface="Arial"/>
                <a:ea typeface="Arial"/>
                <a:cs typeface="Arial"/>
                <a:sym typeface="Arial"/>
              </a:rPr>
              <a:t> – С</a:t>
            </a:r>
            <a:r>
              <a:rPr lang="ru" sz="1400" baseline="-25000">
                <a:solidFill>
                  <a:srgbClr val="222222"/>
                </a:solidFill>
                <a:latin typeface="Arial"/>
                <a:ea typeface="Arial"/>
                <a:cs typeface="Arial"/>
                <a:sym typeface="Arial"/>
              </a:rPr>
              <a:t>18</a:t>
            </a:r>
            <a:r>
              <a:rPr lang="ru" sz="1400">
                <a:solidFill>
                  <a:srgbClr val="222222"/>
                </a:solidFill>
                <a:latin typeface="Arial"/>
                <a:ea typeface="Arial"/>
                <a:cs typeface="Arial"/>
                <a:sym typeface="Arial"/>
              </a:rPr>
              <a:t>) используют как горючее для бытовых нагревательных и осветительных приборов. Керосин в больших количествах (после тщательной очистки) применяют в качестве горючего для реактивных самолетов и ракет. Дизельная фракция нефтеперегонки – горючее для дизельных двигателей. Мазут представляет собой  смесь высококипящих углеводородов. Из мазута путем перегонки под уменьшенным давлением получают смазочные масла. Остаток от перегонки мазута называется гудроном. Из него получают битум. Эти продукты используются в дорожном строительстве. Мазут применяют и как котельное топливо.</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descr="28187-7_4.jpg"/>
          <p:cNvPicPr preferRelativeResize="0"/>
          <p:nvPr/>
        </p:nvPicPr>
        <p:blipFill>
          <a:blip r:embed="rId3">
            <a:alphaModFix/>
          </a:blip>
          <a:stretch>
            <a:fillRect/>
          </a:stretch>
        </p:blipFill>
        <p:spPr>
          <a:xfrm>
            <a:off x="1108709" y="479712"/>
            <a:ext cx="6926577" cy="4184074"/>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Экран (16:9)</PresentationFormat>
  <Paragraphs>23</Paragraphs>
  <Slides>17</Slides>
  <Notes>17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Old Standard TT</vt:lpstr>
      <vt:lpstr>Times New Roman</vt:lpstr>
      <vt:lpstr>paperback</vt:lpstr>
      <vt:lpstr>Природные источники углеводородов: нефть, природный и попутные газы, каменный уголь. </vt:lpstr>
      <vt:lpstr>Природный газ.</vt:lpstr>
      <vt:lpstr>Слайд 3</vt:lpstr>
      <vt:lpstr>Попутные нефтяные газы.</vt:lpstr>
      <vt:lpstr>Слайд 5</vt:lpstr>
      <vt:lpstr>Нефть.</vt:lpstr>
      <vt:lpstr>Слайд 7</vt:lpstr>
      <vt:lpstr>Слайд 8</vt:lpstr>
      <vt:lpstr>Слайд 9</vt:lpstr>
      <vt:lpstr>Слайд 10</vt:lpstr>
      <vt:lpstr>Слайд 11</vt:lpstr>
      <vt:lpstr>Каменный уголь.</vt:lpstr>
      <vt:lpstr>Слайд 13</vt:lpstr>
      <vt:lpstr>Слайд 14</vt:lpstr>
      <vt:lpstr>Слайд 15</vt:lpstr>
      <vt:lpstr>Опасность.</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Природные источники углеводородов: нефть, природный и попутные газы, каменный уголь. </dc:title>
  <cp:lastModifiedBy>Admin</cp:lastModifiedBy>
  <cp:revision>1</cp:revision>
  <dcterms:modified xsi:type="dcterms:W3CDTF">2016-12-27T18:18:40Z</dcterms:modified>
</cp:coreProperties>
</file>