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7"/>
  </p:notes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4" r:id="rId9"/>
    <p:sldId id="266" r:id="rId10"/>
    <p:sldId id="267" r:id="rId11"/>
    <p:sldId id="268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78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50169-FFAB-4FFB-8CB1-C6B248E2D175}" type="datetimeFigureOut">
              <a:rPr lang="ru-RU"/>
              <a:pPr/>
              <a:t>27.12.2016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49188-3D9E-45CC-A4A7-B4866F87D22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1327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9188-3D9E-45CC-A4A7-B4866F87D224}" type="slidenum">
              <a:rPr lang="ru-RU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76186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9188-3D9E-45CC-A4A7-B4866F87D224}" type="slidenum">
              <a:rPr lang="ru-RU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94390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9188-3D9E-45CC-A4A7-B4866F87D224}" type="slidenum">
              <a:rPr lang="ru-RU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18844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9188-3D9E-45CC-A4A7-B4866F87D224}" type="slidenum">
              <a:rPr lang="ru-RU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90697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9188-3D9E-45CC-A4A7-B4866F87D224}" type="slidenum">
              <a:rPr lang="ru-RU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97488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9188-3D9E-45CC-A4A7-B4866F87D224}" type="slidenum">
              <a:rPr lang="ru-RU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5204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9188-3D9E-45CC-A4A7-B4866F87D224}" type="slidenum">
              <a:rPr lang="ru-RU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2856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9188-3D9E-45CC-A4A7-B4866F87D224}" type="slidenum">
              <a:rPr lang="ru-RU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5039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9188-3D9E-45CC-A4A7-B4866F87D224}" type="slidenum">
              <a:rPr lang="ru-RU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6852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9188-3D9E-45CC-A4A7-B4866F87D224}" type="slidenum">
              <a:rPr lang="ru-RU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3031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9188-3D9E-45CC-A4A7-B4866F87D224}" type="slidenum">
              <a:rPr lang="ru-RU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8079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9188-3D9E-45CC-A4A7-B4866F87D224}" type="slidenum">
              <a:rPr lang="ru-RU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31793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9188-3D9E-45CC-A4A7-B4866F87D224}" type="slidenum">
              <a:rPr lang="ru-RU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37422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49188-3D9E-45CC-A4A7-B4866F87D224}" type="slidenum">
              <a:rPr lang="ru-RU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0279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December 27, 2016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December 27,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December 27,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December 27,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December 27,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December 27,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December 27,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December 27,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December 27,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December 27, 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December 27,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December 27,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НЕФТЬ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Масайнов</a:t>
            </a:r>
            <a:r>
              <a:rPr lang="en-US" dirty="0"/>
              <a:t> </a:t>
            </a:r>
            <a:r>
              <a:rPr lang="en-US" dirty="0" err="1"/>
              <a:t>Олег</a:t>
            </a:r>
            <a:r>
              <a:rPr lang="en-US" dirty="0"/>
              <a:t> "Б"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AF03-7270-45C2-A683-C5E353EF01A5}" type="datetime4">
              <a:rPr lang="en-US" smtClean="0"/>
              <a:pPr/>
              <a:t>December 27,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4097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/>
              <a:t>Общие сведения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1800" dirty="0">
                <a:solidFill>
                  <a:srgbClr val="000000"/>
                </a:solidFill>
                <a:latin typeface="Tahoma"/>
              </a:rPr>
              <a:t>Нефть образуется вместе с газообразными углеводородами обычно на глубине более 1,2—2 км; залегает на глубинах от десятков метров до 5—6 км. Однако на глубинах св. 4,5—5 км преобладают газовые и газоконденсатные залежи с незначительным количеством лёгких фракций. Максимальное число залежей нефти располагается на глубине 1—3 км. Вблизи земной поверхности нефть преобразуется в густую мальту, полутвёрдый асфальт и др. — например, битуминозные пески и битумы.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December 27, 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9913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/>
              <a:t>Состав нефти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ru-RU" sz="1800" dirty="0">
                <a:solidFill>
                  <a:srgbClr val="000000"/>
                </a:solidFill>
                <a:latin typeface="Tahoma"/>
              </a:rPr>
              <a:t> В составе нефти выделяют углеводородную, </a:t>
            </a:r>
            <a:r>
              <a:rPr lang="ru-RU" sz="1800" dirty="0" err="1">
                <a:solidFill>
                  <a:srgbClr val="000000"/>
                </a:solidFill>
                <a:latin typeface="Tahoma"/>
              </a:rPr>
              <a:t>асфальтосмолистую</a:t>
            </a:r>
            <a:r>
              <a:rPr lang="ru-RU" sz="1800" dirty="0">
                <a:solidFill>
                  <a:srgbClr val="000000"/>
                </a:solidFill>
                <a:latin typeface="Tahoma"/>
              </a:rPr>
              <a:t> и зольную составные части. Также в составе нефти выделяют порфирины и серу. Углеводороды, содержащиеся в нефти, подразделяют на три основные группы: метановые, нафтеновые и ароматические. Метановые (парафиновые) углеводороды химически наиболее устойчивы, а ароматические - наименее устойчивы (в них минимальное содержание водорода). При этом ароматические углеводороды являются наиболее токсичными компонентами нефти. </a:t>
            </a:r>
            <a:r>
              <a:rPr lang="ru-RU" sz="1800" dirty="0" err="1">
                <a:solidFill>
                  <a:srgbClr val="000000"/>
                </a:solidFill>
                <a:latin typeface="Tahoma"/>
              </a:rPr>
              <a:t>Асфальтосмолистая</a:t>
            </a:r>
            <a:r>
              <a:rPr lang="ru-RU" sz="1800" dirty="0">
                <a:solidFill>
                  <a:srgbClr val="000000"/>
                </a:solidFill>
                <a:latin typeface="Tahoma"/>
              </a:rPr>
              <a:t> составная нефти частично растворима в бензине: растворяемая часть - это </a:t>
            </a:r>
            <a:r>
              <a:rPr lang="ru-RU" sz="1800" dirty="0" err="1">
                <a:solidFill>
                  <a:srgbClr val="000000"/>
                </a:solidFill>
                <a:latin typeface="Tahoma"/>
              </a:rPr>
              <a:t>асфальтены</a:t>
            </a:r>
            <a:r>
              <a:rPr lang="ru-RU" sz="1800" dirty="0">
                <a:solidFill>
                  <a:srgbClr val="000000"/>
                </a:solidFill>
                <a:latin typeface="Tahoma"/>
              </a:rPr>
              <a:t>, не растворяемая - смолы. В смолах содержание кислорода достигает 93% от его общего количества в составе нефти.</a:t>
            </a:r>
          </a:p>
          <a:p>
            <a:pPr marL="6858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December 27, 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5957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/>
              <a:t>Ректификация</a:t>
            </a:r>
            <a:endParaRPr lang="ru-RU" dirty="0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1800" dirty="0">
                <a:solidFill>
                  <a:srgbClr val="000000"/>
                </a:solidFill>
                <a:latin typeface="Tahoma"/>
              </a:rPr>
              <a:t>Ректификация (от лат. </a:t>
            </a:r>
            <a:r>
              <a:rPr lang="ru-RU" sz="1800" dirty="0" err="1">
                <a:solidFill>
                  <a:srgbClr val="000000"/>
                </a:solidFill>
                <a:latin typeface="Tahoma"/>
              </a:rPr>
              <a:t>rectus</a:t>
            </a:r>
            <a:r>
              <a:rPr lang="ru-RU" sz="1800" dirty="0">
                <a:solidFill>
                  <a:srgbClr val="000000"/>
                </a:solidFill>
                <a:latin typeface="Tahoma"/>
              </a:rPr>
              <a:t> — правильный и </a:t>
            </a:r>
            <a:r>
              <a:rPr lang="ru-RU" sz="1800" dirty="0" err="1">
                <a:solidFill>
                  <a:srgbClr val="000000"/>
                </a:solidFill>
                <a:latin typeface="Tahoma"/>
              </a:rPr>
              <a:t>facio</a:t>
            </a:r>
            <a:r>
              <a:rPr lang="ru-RU" sz="1800" dirty="0">
                <a:solidFill>
                  <a:srgbClr val="000000"/>
                </a:solidFill>
                <a:latin typeface="Tahoma"/>
              </a:rPr>
              <a:t> — делаю) — разделение смесей жидкостей, основанное на неоднократном испарении жидкостей и конденсации паров. Ректификацию осуществляют в специальных ректификационных колоннах.</a:t>
            </a:r>
          </a:p>
          <a:p>
            <a:r>
              <a:rPr lang="ru-RU" sz="1800" dirty="0">
                <a:solidFill>
                  <a:schemeClr val="tx1"/>
                </a:solidFill>
                <a:latin typeface="Tahoma"/>
              </a:rPr>
              <a:t>Применение: </a:t>
            </a:r>
          </a:p>
          <a:p>
            <a:r>
              <a:rPr lang="ru-RU" sz="1800" dirty="0">
                <a:solidFill>
                  <a:schemeClr val="tx1"/>
                </a:solidFill>
                <a:latin typeface="Tahoma"/>
              </a:rPr>
              <a:t>Ректификацию широко применяют в промышленности, например для получения спирта-ректификата, с отделением сивушных масел и альдегидных фракций, для выделения бензинов, керосинов и других фракций из нефти, а также получения компонентов воздуха (кислорода, азота, инертных газов).</a:t>
            </a:r>
          </a:p>
          <a:p>
            <a:endParaRPr lang="ru-RU" dirty="0">
              <a:solidFill>
                <a:schemeClr val="tx1"/>
              </a:solidFill>
              <a:latin typeface="Tahoma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December 27, 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2781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/>
              <a:t>Ректификация нефти</a:t>
            </a:r>
          </a:p>
        </p:txBody>
      </p:sp>
      <p:pic>
        <p:nvPicPr>
          <p:cNvPr id="7" name="Объект 6" descr="... веществ, содержащихся в нефти (рис. 9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45947" y="2228850"/>
            <a:ext cx="3415630" cy="4064590"/>
          </a:xfrm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December 27, 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5214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/>
              <a:t>Значение нефти в России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>
                <a:solidFill>
                  <a:srgbClr val="000000"/>
                </a:solidFill>
                <a:latin typeface="Tahoma"/>
              </a:rPr>
              <a:t>Нефть основной источник сырья на котором держится вся экономика России. Россия добывает нефти на 7.5 </a:t>
            </a:r>
            <a:r>
              <a:rPr lang="ru-RU" dirty="0" err="1">
                <a:solidFill>
                  <a:srgbClr val="000000"/>
                </a:solidFill>
                <a:latin typeface="Tahoma"/>
              </a:rPr>
              <a:t>трлн.руб</a:t>
            </a:r>
            <a:r>
              <a:rPr lang="ru-RU" dirty="0">
                <a:solidFill>
                  <a:srgbClr val="000000"/>
                </a:solidFill>
                <a:latin typeface="Tahoma"/>
              </a:rPr>
              <a:t>. в год. Но однако нефть не вечна и ученые говорят что скоро нефть закончится.</a:t>
            </a:r>
          </a:p>
          <a:p>
            <a:endParaRPr lang="ru-RU" dirty="0">
              <a:solidFill>
                <a:srgbClr val="3E3D2D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December 27, 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9159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/>
              <a:t>Процесс переработки нефти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December 27, 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9" name="Объект 8" descr="Процесс переработки нефти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87338" y="2324100"/>
            <a:ext cx="6134850" cy="3826905"/>
          </a:xfrm>
        </p:spPr>
      </p:pic>
    </p:spTree>
    <p:extLst>
      <p:ext uri="{BB962C8B-B14F-4D97-AF65-F5344CB8AC3E}">
        <p14:creationId xmlns:p14="http://schemas.microsoft.com/office/powerpoint/2010/main" xmlns="" val="1646610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err="1"/>
              <a:t>Углеводоры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1800" dirty="0">
                <a:solidFill>
                  <a:srgbClr val="000000"/>
                </a:solidFill>
                <a:latin typeface="Tahoma"/>
              </a:rPr>
              <a:t>Углеводороды - органические соединения, молекулы которых состоят из углерода и водорода. Углеводороды являются основным компонентом большинства нефти и горючих газов.</a:t>
            </a:r>
          </a:p>
          <a:p>
            <a:r>
              <a:rPr lang="ru-RU" sz="1800" dirty="0">
                <a:solidFill>
                  <a:schemeClr val="tx1"/>
                </a:solidFill>
                <a:latin typeface="Tahoma"/>
              </a:rPr>
              <a:t>В зависимости от строения различают ациклические и циклические углеводороды.</a:t>
            </a:r>
          </a:p>
          <a:p>
            <a:r>
              <a:rPr lang="ru-RU" sz="1800" dirty="0">
                <a:solidFill>
                  <a:schemeClr val="tx1"/>
                </a:solidFill>
                <a:latin typeface="Tahoma"/>
              </a:rPr>
              <a:t>По характеру связи между углеродными атомами углеводороды делятся на: - насыщенные (предельные), содержащие только простые связи; - ненасыщенные, содержащие кратные двойные и тройные связи; - ароматические, содержащие циклы, в которых атомы углерода соединены особыми ароматическими связями.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December 27, 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0604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/>
              <a:t>Нефть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ru-RU" sz="1800" dirty="0">
                <a:solidFill>
                  <a:srgbClr val="000000"/>
                </a:solidFill>
                <a:latin typeface="Tahoma"/>
              </a:rPr>
              <a:t>Нефть - горючая маслянистая жидкость, относящаяся к группе горных осадочных пород наряду с песками, глинами и известняками; отличается исключительно высокой теплотворностью: при горении выделяет значительно больше тепловой энергии, чем другие горючие смеси. Происхождение нефти и природного газа идет из остатков древних растений и животных, отложившихся на морском дне. Основными факторами, от которых зависит плотность сырой нефти, является температура и давление при её образовании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December 27, 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3951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2988" y="2324100"/>
            <a:ext cx="6777037" cy="3972591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ru-RU" sz="1800" dirty="0">
                <a:solidFill>
                  <a:srgbClr val="000000"/>
                </a:solidFill>
                <a:latin typeface="Tahoma"/>
              </a:rPr>
              <a:t>В большей части осадочных бассейнов нефть становится легче с увеличением глубины. Более старые горные породы, глубоко залегающие пласты характеризуются высокими величинами плотности, а более молодые - низкими. По плотности определяют цены. В большей части осадочных бассейнов нефть становится легче с увеличением глубины. Более старые горные породы, глубоко залегающие пласты характеризуются высокими величинами плотности, а более молодые - низкими. По плотности определяют ценность нефти.</a:t>
            </a:r>
          </a:p>
          <a:p>
            <a:r>
              <a:rPr lang="ru-RU" sz="1800" dirty="0">
                <a:solidFill>
                  <a:schemeClr val="tx1"/>
                </a:solidFill>
                <a:latin typeface="Tahoma"/>
              </a:rPr>
              <a:t>История добычи нефти исчисляется с 6-го тысячелетия до н.э. Наиболее древние промыслы известны на берегах Евфрата, в Керчи, в китайской провинции Сычу-</a:t>
            </a:r>
            <a:r>
              <a:rPr lang="ru-RU" sz="1800" dirty="0" err="1">
                <a:solidFill>
                  <a:schemeClr val="tx1"/>
                </a:solidFill>
                <a:latin typeface="Tahoma"/>
              </a:rPr>
              <a:t>ань</a:t>
            </a:r>
            <a:r>
              <a:rPr lang="ru-RU" sz="1800" dirty="0">
                <a:solidFill>
                  <a:schemeClr val="tx1"/>
                </a:solidFill>
                <a:latin typeface="Tahoma"/>
              </a:rPr>
              <a:t>. Первый способ добычи - это сбор нефти с поверхности водоемов, который до нашей эры применялся в Мидии, </a:t>
            </a:r>
            <a:r>
              <a:rPr lang="ru-RU" sz="1800" dirty="0" err="1">
                <a:solidFill>
                  <a:schemeClr val="tx1"/>
                </a:solidFill>
                <a:latin typeface="Tahoma"/>
              </a:rPr>
              <a:t>Вавилонии</a:t>
            </a:r>
            <a:r>
              <a:rPr lang="ru-RU" sz="1800" dirty="0">
                <a:solidFill>
                  <a:schemeClr val="tx1"/>
                </a:solidFill>
                <a:latin typeface="Tahoma"/>
              </a:rPr>
              <a:t> и Сирии. Важность нефти. В большей части осадочных бассейнов нефть становится легче с увеличением глубины. Более старые горные породы, глубоко залегающие пласты характеризуются высокими величинами плотности, а более молодые - низкими. По плотности определяют ценность нефти. История добычи нефти исчисляется с 6-го тысячелетия до н.э. Наиболее древние промыслы известны на берегах Евфрата, в Керчи, в китайской провинции Сычу-</a:t>
            </a:r>
            <a:r>
              <a:rPr lang="ru-RU" sz="1800" dirty="0" err="1">
                <a:solidFill>
                  <a:schemeClr val="tx1"/>
                </a:solidFill>
                <a:latin typeface="Tahoma"/>
              </a:rPr>
              <a:t>ань</a:t>
            </a:r>
            <a:r>
              <a:rPr lang="ru-RU" sz="1800" dirty="0">
                <a:solidFill>
                  <a:schemeClr val="tx1"/>
                </a:solidFill>
                <a:latin typeface="Tahoma"/>
              </a:rPr>
              <a:t>. Первый способ добычи - это сбор нефти с поверхности водоемов, который до нашей эры применялся в Мидии, </a:t>
            </a:r>
            <a:r>
              <a:rPr lang="ru-RU" sz="1800" dirty="0" err="1">
                <a:solidFill>
                  <a:schemeClr val="tx1"/>
                </a:solidFill>
                <a:latin typeface="Tahoma"/>
              </a:rPr>
              <a:t>Вавилонии</a:t>
            </a:r>
            <a:r>
              <a:rPr lang="ru-RU" sz="1800" dirty="0">
                <a:solidFill>
                  <a:schemeClr val="tx1"/>
                </a:solidFill>
                <a:latin typeface="Tahoma"/>
              </a:rPr>
              <a:t> и Сирии.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December 27, 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6862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 descr="нефть | KLOOP.KG - Новости Кыргызстана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58251" y="1343025"/>
            <a:ext cx="5197411" cy="4347459"/>
          </a:xfrm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December 27, 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3663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/>
              <a:t>Применение нефти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December 27, 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9" name="Объект 8" descr="Нефть: применение - Презентация 8298-22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828344" y="2257425"/>
            <a:ext cx="5455963" cy="4093144"/>
          </a:xfrm>
        </p:spPr>
      </p:pic>
    </p:spTree>
    <p:extLst>
      <p:ext uri="{BB962C8B-B14F-4D97-AF65-F5344CB8AC3E}">
        <p14:creationId xmlns:p14="http://schemas.microsoft.com/office/powerpoint/2010/main" xmlns="" val="3864569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/>
              <a:t>Добыча нефти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ru-RU" sz="1800" dirty="0">
                <a:solidFill>
                  <a:srgbClr val="000000"/>
                </a:solidFill>
                <a:latin typeface="Tahoma"/>
              </a:rPr>
              <a:t>Добыча нефти Добыча нефти происходит посредством буровых скважин, закрепленных стальными трубами высокого давления. Для добычи и подъема нефти и сопутствующих ей газа и воды на поверхность скважина имеет герметичную систему подъемных труб, механизмов и арматуры, рассчитанную на работу с давлениями, соизмеримыми с пластовыми. Добыче нефти при помощи буровых скважин предшествовали примитивные способы: сбор ее на поверхности водоемов, обработка песчаника или известняка, пропитанного нефтью, посредством колодцев.</a:t>
            </a:r>
          </a:p>
          <a:p>
            <a:r>
              <a:rPr lang="ru-RU" sz="1800" dirty="0">
                <a:solidFill>
                  <a:schemeClr val="tx1"/>
                </a:solidFill>
                <a:latin typeface="Tahoma"/>
              </a:rPr>
              <a:t>Добыча нефти из колодцев производилась в </a:t>
            </a:r>
            <a:r>
              <a:rPr lang="ru-RU" sz="1800" dirty="0" err="1">
                <a:solidFill>
                  <a:schemeClr val="tx1"/>
                </a:solidFill>
                <a:latin typeface="Tahoma"/>
              </a:rPr>
              <a:t>Киссии</a:t>
            </a:r>
            <a:r>
              <a:rPr lang="ru-RU" sz="1800" dirty="0">
                <a:solidFill>
                  <a:schemeClr val="tx1"/>
                </a:solidFill>
                <a:latin typeface="Tahoma"/>
              </a:rPr>
              <a:t>, древней области между Ассирией и Мидией в 5 веке до нашей эры при помощи коромысла, к которому привязывалось кожаное ведро.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December 27, 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648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December 27, 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9" name="Объект 8" descr="добыча нефти ...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66177" y="1238250"/>
            <a:ext cx="6168938" cy="4626243"/>
          </a:xfrm>
        </p:spPr>
      </p:pic>
    </p:spTree>
    <p:extLst>
      <p:ext uri="{BB962C8B-B14F-4D97-AF65-F5344CB8AC3E}">
        <p14:creationId xmlns:p14="http://schemas.microsoft.com/office/powerpoint/2010/main" xmlns="" val="405812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/>
              <a:t>История добычи нефти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1800" dirty="0">
                <a:solidFill>
                  <a:srgbClr val="000000"/>
                </a:solidFill>
                <a:latin typeface="Tahoma"/>
              </a:rPr>
              <a:t>Нефть известна человечеству с древнейших времён. Раскопками на берегу Евфрата установлено существование нефтяного промысла за 6000—4000 лет до н. э. В то время её применяли в качестве топлива, а нефтяные битумы — в строительном и дорожном деле. Нефть известна была и Древнему Египту, где она использовалась для бальзамирования покойников. Плутарх и </a:t>
            </a:r>
            <a:r>
              <a:rPr lang="ru-RU" sz="1800" dirty="0" err="1">
                <a:solidFill>
                  <a:srgbClr val="000000"/>
                </a:solidFill>
                <a:latin typeface="Tahoma"/>
              </a:rPr>
              <a:t>Диоскорид</a:t>
            </a:r>
            <a:r>
              <a:rPr lang="ru-RU" sz="1800" dirty="0">
                <a:solidFill>
                  <a:srgbClr val="000000"/>
                </a:solidFill>
                <a:latin typeface="Tahoma"/>
              </a:rPr>
              <a:t> упоминают о нефти, как о топливе, применявшемся в Древней Греции.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December 27, 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09834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</TotalTime>
  <Words>752</Words>
  <Application>Microsoft Office PowerPoint</Application>
  <PresentationFormat>Экран (4:3)</PresentationFormat>
  <Paragraphs>72</Paragraphs>
  <Slides>15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Austin</vt:lpstr>
      <vt:lpstr>НЕФТЬ</vt:lpstr>
      <vt:lpstr>Углеводоры</vt:lpstr>
      <vt:lpstr>Нефть</vt:lpstr>
      <vt:lpstr>Слайд 4</vt:lpstr>
      <vt:lpstr>Слайд 5</vt:lpstr>
      <vt:lpstr>Применение нефти</vt:lpstr>
      <vt:lpstr>Добыча нефти</vt:lpstr>
      <vt:lpstr>Слайд 8</vt:lpstr>
      <vt:lpstr>История добычи нефти</vt:lpstr>
      <vt:lpstr>Общие сведения</vt:lpstr>
      <vt:lpstr>Состав нефти</vt:lpstr>
      <vt:lpstr>Ректификация</vt:lpstr>
      <vt:lpstr>Ректификация нефти</vt:lpstr>
      <vt:lpstr>Значение нефти в России</vt:lpstr>
      <vt:lpstr>Процесс переработки нефти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Admin</cp:lastModifiedBy>
  <cp:revision>2</cp:revision>
  <dcterms:created xsi:type="dcterms:W3CDTF">2014-09-16T21:29:24Z</dcterms:created>
  <dcterms:modified xsi:type="dcterms:W3CDTF">2016-12-27T18:20:51Z</dcterms:modified>
</cp:coreProperties>
</file>