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0" r:id="rId13"/>
    <p:sldId id="268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C280E-941C-4EF6-AF25-D8A1A93DF770}" type="datetimeFigureOut">
              <a:rPr lang="ru-RU" smtClean="0"/>
              <a:t>23.12.2016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DE96C-9BF4-433E-8181-E3320382F2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FF174-2CF5-454A-8F2C-1CC6A84A9217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AE562-4473-4DB6-9300-19AB5130140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Окислительно-восстановительные реакции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215206" y="6286520"/>
            <a:ext cx="1643042" cy="365125"/>
          </a:xfrm>
        </p:spPr>
        <p:txBody>
          <a:bodyPr/>
          <a:lstStyle/>
          <a:p>
            <a:fld id="{79DD0877-278E-4181-A1BF-A957513F5880}" type="datetime1">
              <a:rPr lang="ru-RU" sz="1600" smtClean="0">
                <a:latin typeface="Arial" pitchFamily="34" charset="0"/>
                <a:cs typeface="Arial" pitchFamily="34" charset="0"/>
              </a:rPr>
              <a:t>23.12.2016</a:t>
            </a:fld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90712" y="214290"/>
            <a:ext cx="5162576" cy="720707"/>
          </a:xfrm>
        </p:spPr>
        <p:txBody>
          <a:bodyPr/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ГБОУ Школа № 1352 города Москвы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Реакция ОВР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52532" cy="44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952"/>
                <a:gridCol w="631951"/>
                <a:gridCol w="379171"/>
                <a:gridCol w="252781"/>
                <a:gridCol w="157988"/>
                <a:gridCol w="473964"/>
                <a:gridCol w="116840"/>
                <a:gridCol w="552272"/>
                <a:gridCol w="631951"/>
                <a:gridCol w="631952"/>
                <a:gridCol w="218367"/>
                <a:gridCol w="413584"/>
                <a:gridCol w="631952"/>
                <a:gridCol w="473964"/>
                <a:gridCol w="157988"/>
                <a:gridCol w="252781"/>
                <a:gridCol w="379171"/>
                <a:gridCol w="631951"/>
                <a:gridCol w="631952"/>
              </a:tblGrid>
              <a:tr h="370840"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+5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19"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Na</a:t>
                      </a:r>
                      <a:r>
                        <a:rPr lang="en-US" sz="3200" b="1" baseline="-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  + </a:t>
                      </a:r>
                      <a:r>
                        <a:rPr lang="en-US" sz="3200" b="1" dirty="0" smtClean="0">
                          <a:solidFill>
                            <a:srgbClr val="9BBB59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HNO</a:t>
                      </a:r>
                      <a:r>
                        <a:rPr lang="en-US" sz="3200" b="1" baseline="-30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3200" b="1" baseline="-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lang="ru-RU" sz="3200" b="1" baseline="-30000" dirty="0" err="1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азб</a:t>
                      </a:r>
                      <a:r>
                        <a:rPr lang="ru-RU" sz="3200" b="1" baseline="-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= </a:t>
                      </a:r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200" b="1" baseline="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↓ + </a:t>
                      </a:r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NO</a:t>
                      </a:r>
                      <a:r>
                        <a:rPr lang="en-US" sz="3200" b="1" u="none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+ </a:t>
                      </a:r>
                      <a:r>
                        <a:rPr lang="en-US" sz="3200" b="1" u="none" dirty="0" smtClean="0">
                          <a:solidFill>
                            <a:srgbClr val="4F81BD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NaNO</a:t>
                      </a:r>
                      <a:r>
                        <a:rPr lang="en-US" sz="3200" b="1" u="none" baseline="-30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3200" b="1" u="none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+ </a:t>
                      </a:r>
                      <a:r>
                        <a:rPr lang="en-US" sz="3200" b="1" dirty="0" smtClean="0">
                          <a:solidFill>
                            <a:srgbClr val="C0504D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200" b="1" baseline="-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200" b="1" baseline="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-2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– 2e</a:t>
                      </a:r>
                      <a:r>
                        <a:rPr lang="en-US" sz="32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(6)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→ S</a:t>
                      </a:r>
                      <a:r>
                        <a:rPr lang="en-US" sz="3200" b="1" baseline="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lang="ru-RU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3200" b="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∑</a:t>
                      </a:r>
                      <a:r>
                        <a:rPr lang="en-US" sz="3200" b="1" dirty="0" smtClean="0">
                          <a:solidFill>
                            <a:srgbClr val="9BBB59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N=8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u="none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</a:t>
                      </a:r>
                      <a:r>
                        <a:rPr lang="en-US" sz="3200" b="1" u="none" baseline="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+5</a:t>
                      </a:r>
                      <a:r>
                        <a:rPr lang="en-US" sz="3200" b="1" u="none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+3e</a:t>
                      </a:r>
                      <a:r>
                        <a:rPr lang="en-US" sz="3200" u="none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(6)</a:t>
                      </a:r>
                      <a:r>
                        <a:rPr lang="en-US" sz="3200" b="1" u="none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→ N</a:t>
                      </a:r>
                      <a:r>
                        <a:rPr lang="en-US" sz="3200" b="1" u="none" baseline="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+2</a:t>
                      </a:r>
                      <a:endParaRPr lang="ru-RU" sz="3200" b="1" u="none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3S</a:t>
                      </a:r>
                      <a:r>
                        <a:rPr lang="en-US" sz="3200" b="1" baseline="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-2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3200" b="1" u="sng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2N</a:t>
                      </a:r>
                      <a:r>
                        <a:rPr lang="en-US" sz="3200" b="1" u="sng" baseline="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+5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→ 3S</a:t>
                      </a:r>
                      <a:r>
                        <a:rPr lang="en-US" sz="3200" b="1" baseline="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lang="en-US" sz="32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+ 2N</a:t>
                      </a:r>
                      <a:r>
                        <a:rPr lang="en-US" sz="3200" b="1" baseline="300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+2</a:t>
                      </a:r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2800" baseline="0" dirty="0" smtClean="0"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eaLnBrk="0" hangingPunct="0">
                        <a:buFontTx/>
                        <a:buNone/>
                      </a:pPr>
                      <a:r>
                        <a:rPr lang="ru-RU" sz="2000" b="1" u="sng" dirty="0" smtClean="0">
                          <a:solidFill>
                            <a:srgbClr val="C0504D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Уравниваем атомы Н</a:t>
                      </a:r>
                      <a:r>
                        <a:rPr lang="ru-RU" sz="2000" b="1" u="none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(или О) </a:t>
                      </a:r>
                      <a:r>
                        <a:rPr lang="ru-RU" sz="2000" b="1" dirty="0" smtClean="0">
                          <a:solidFill>
                            <a:srgbClr val="C0504D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 левой и правой части уравнения, проставляя коэффициент к Н</a:t>
                      </a:r>
                      <a:r>
                        <a:rPr lang="ru-RU" sz="2000" b="1" baseline="-30000" dirty="0" smtClean="0">
                          <a:solidFill>
                            <a:srgbClr val="C0504D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000" b="1" dirty="0" smtClean="0">
                          <a:solidFill>
                            <a:srgbClr val="C0504D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000" b="1" baseline="0" dirty="0" smtClean="0">
                          <a:solidFill>
                            <a:srgbClr val="C0504D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(чаще всего).</a:t>
                      </a:r>
                      <a:endParaRPr lang="ru-RU" sz="2000" dirty="0"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649BB82-9388-4C80-8112-132B9CEA55D6}" type="datetime1">
              <a:rPr lang="ru-RU" sz="1800" smtClean="0">
                <a:latin typeface="Arial" pitchFamily="34" charset="0"/>
                <a:cs typeface="Arial" pitchFamily="34" charset="0"/>
              </a:rPr>
              <a:t>23.12.2016</a:t>
            </a:fld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909854" y="6072206"/>
            <a:ext cx="6234146" cy="649269"/>
          </a:xfrm>
        </p:spPr>
        <p:txBody>
          <a:bodyPr/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Лекция Санкт-Петербургского Политехнического университета имени Петра Великого.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Реакция ОВР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52532" cy="526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952"/>
                <a:gridCol w="631951"/>
                <a:gridCol w="379171"/>
                <a:gridCol w="252781"/>
                <a:gridCol w="157988"/>
                <a:gridCol w="473964"/>
                <a:gridCol w="116840"/>
                <a:gridCol w="552272"/>
                <a:gridCol w="631951"/>
                <a:gridCol w="631952"/>
                <a:gridCol w="218367"/>
                <a:gridCol w="413584"/>
                <a:gridCol w="631952"/>
                <a:gridCol w="473964"/>
                <a:gridCol w="157988"/>
                <a:gridCol w="252781"/>
                <a:gridCol w="379171"/>
                <a:gridCol w="631951"/>
                <a:gridCol w="631952"/>
              </a:tblGrid>
              <a:tr h="370840">
                <a:tc gridSpan="1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kern="1200" cap="non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Подбор коэффициентов методом электронного баланса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+5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19"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3Cu + 8</a:t>
                      </a:r>
                      <a:r>
                        <a:rPr lang="en-US" sz="32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3200" b="1" baseline="-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3p</a:t>
                      </a:r>
                      <a:r>
                        <a:rPr lang="ru-RU" sz="3200" b="1" baseline="-30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азб</a:t>
                      </a:r>
                      <a:r>
                        <a:rPr lang="ru-RU" sz="3200" b="1" baseline="-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= 2NO + 3Cu(</a:t>
                      </a:r>
                      <a:r>
                        <a:rPr lang="en-US" sz="32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NO</a:t>
                      </a:r>
                      <a:r>
                        <a:rPr lang="en-US" sz="3200" b="1" u="none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1" u="none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4H</a:t>
                      </a:r>
                      <a:r>
                        <a:rPr lang="en-US" sz="3200" b="1" baseline="-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0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– 2e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Cu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∑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N=8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+ 3e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N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3Cu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0</a:t>
                      </a:r>
                      <a:r>
                        <a:rPr lang="en-US" sz="3200" b="1" baseline="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3200" b="1" u="sng" strike="noStrike" baseline="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u="sng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1" u="sng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2N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3Cu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2800" baseline="0" dirty="0" smtClean="0"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eaLnBrk="0" hangingPunct="0">
                        <a:buFontTx/>
                        <a:buNone/>
                      </a:pPr>
                      <a:endParaRPr lang="en-US" sz="3200" b="1" dirty="0">
                        <a:solidFill>
                          <a:srgbClr val="92D050"/>
                        </a:solidFill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Реакция ОВР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52532" cy="526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952"/>
                <a:gridCol w="631951"/>
                <a:gridCol w="379171"/>
                <a:gridCol w="252781"/>
                <a:gridCol w="157988"/>
                <a:gridCol w="473964"/>
                <a:gridCol w="116840"/>
                <a:gridCol w="552272"/>
                <a:gridCol w="631951"/>
                <a:gridCol w="631952"/>
                <a:gridCol w="218367"/>
                <a:gridCol w="413584"/>
                <a:gridCol w="631952"/>
                <a:gridCol w="473964"/>
                <a:gridCol w="157988"/>
                <a:gridCol w="252781"/>
                <a:gridCol w="379171"/>
                <a:gridCol w="631951"/>
                <a:gridCol w="631952"/>
              </a:tblGrid>
              <a:tr h="370840">
                <a:tc gridSpan="1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kern="1200" cap="non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Подбор коэффициентов методом электронного баланса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+5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19"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3Cu + 8</a:t>
                      </a:r>
                      <a:r>
                        <a:rPr lang="en-US" sz="32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3200" b="1" baseline="-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3p</a:t>
                      </a:r>
                      <a:r>
                        <a:rPr lang="ru-RU" sz="3200" b="1" baseline="-300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азб</a:t>
                      </a:r>
                      <a:r>
                        <a:rPr lang="ru-RU" sz="3200" b="1" baseline="-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= 2NO + 3Cu(</a:t>
                      </a:r>
                      <a:r>
                        <a:rPr lang="en-US" sz="32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NO</a:t>
                      </a:r>
                      <a:r>
                        <a:rPr lang="en-US" sz="3200" b="1" u="none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1" u="none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4H</a:t>
                      </a:r>
                      <a:r>
                        <a:rPr lang="en-US" sz="3200" b="1" baseline="-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Cu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0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– 2e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Cu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∑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N=8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+ 3e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N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3Cu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0</a:t>
                      </a:r>
                      <a:r>
                        <a:rPr lang="en-US" sz="3200" b="1" baseline="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3200" b="1" u="sng" strike="noStrike" baseline="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u="sng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1" u="sng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2N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3Cu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2800" baseline="0" dirty="0" smtClean="0"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eaLnBrk="0" hangingPunct="0">
                        <a:buFontTx/>
                        <a:buNone/>
                      </a:pPr>
                      <a:endParaRPr lang="en-US" sz="3200" b="1" dirty="0">
                        <a:solidFill>
                          <a:srgbClr val="92D050"/>
                        </a:solidFill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Реакция ОВР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52532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253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kern="1200" cap="non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Подбор коэффициентов методом электронного баланса: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eaLnBrk="0" hangingPunct="0">
                        <a:buFontTx/>
                        <a:buNone/>
                      </a:pPr>
                      <a:r>
                        <a:rPr lang="en-US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 + Pd(NO</a:t>
                      </a:r>
                      <a:r>
                        <a:rPr lang="en-US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r>
                        <a:rPr lang="en-US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= Cu(NO</a:t>
                      </a:r>
                      <a:r>
                        <a:rPr lang="en-US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r>
                        <a:rPr lang="en-US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+ Pd</a:t>
                      </a:r>
                      <a:endParaRPr lang="en-US" sz="3200" b="1" dirty="0">
                        <a:solidFill>
                          <a:srgbClr val="92D050"/>
                        </a:solidFill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DF28-2D31-46DA-832A-80AF85D48565}" type="datetime1">
              <a:rPr lang="ru-RU" sz="2000" smtClean="0">
                <a:latin typeface="Arial" pitchFamily="34" charset="0"/>
                <a:cs typeface="Arial" pitchFamily="34" charset="0"/>
              </a:rPr>
              <a:t>23.12.2016</a:t>
            </a:fld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734080" cy="365125"/>
          </a:xfrm>
        </p:spPr>
        <p:txBody>
          <a:bodyPr/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Г.П.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Хомченко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Химия для поступающих в вузы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Реакция ОВР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52532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253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kern="1200" cap="non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Подбор коэффициентов методом электронного баланса: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pt-BR" sz="3200" b="1" dirty="0" smtClean="0">
                          <a:latin typeface="Arial" pitchFamily="34" charset="0"/>
                          <a:cs typeface="Arial" pitchFamily="34" charset="0"/>
                        </a:rPr>
                        <a:t>HCl + MnO</a:t>
                      </a:r>
                      <a:r>
                        <a:rPr lang="pt-BR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pt-BR" sz="3200" b="1" dirty="0" smtClean="0">
                          <a:latin typeface="Arial" pitchFamily="34" charset="0"/>
                          <a:cs typeface="Arial" pitchFamily="34" charset="0"/>
                        </a:rPr>
                        <a:t> → Cl</a:t>
                      </a:r>
                      <a:r>
                        <a:rPr lang="pt-BR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pt-BR" sz="3200" b="1" dirty="0" smtClean="0">
                          <a:latin typeface="Arial" pitchFamily="34" charset="0"/>
                          <a:cs typeface="Arial" pitchFamily="34" charset="0"/>
                        </a:rPr>
                        <a:t> + MnCl</a:t>
                      </a:r>
                      <a:r>
                        <a:rPr lang="pt-BR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pt-BR" sz="3200" b="1" dirty="0" smtClean="0">
                          <a:latin typeface="Arial" pitchFamily="34" charset="0"/>
                          <a:cs typeface="Arial" pitchFamily="34" charset="0"/>
                        </a:rPr>
                        <a:t> + H</a:t>
                      </a:r>
                      <a:r>
                        <a:rPr lang="pt-BR" sz="32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pt-BR" sz="3200" b="1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pt-BR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A706DF28-2D31-46DA-832A-80AF85D48565}" type="datetime1">
              <a:rPr lang="ru-RU" sz="2000" smtClean="0">
                <a:latin typeface="Arial" pitchFamily="34" charset="0"/>
                <a:cs typeface="Arial" pitchFamily="34" charset="0"/>
              </a:rPr>
              <a:t>23.12.2016</a:t>
            </a:fld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734080" cy="365125"/>
          </a:xfrm>
        </p:spPr>
        <p:txBody>
          <a:bodyPr/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Г.П.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Хомченко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Химия для поступающих в вузы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Реакция ОВР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52532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253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kern="1200" cap="non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Подбор коэффициентов методом электронного баланса: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3200" b="1" i="0" kern="120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НCl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МnО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→ Сl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+ MnСl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+ Н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</a:t>
                      </a:r>
                      <a:endParaRPr lang="pt-BR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A706DF28-2D31-46DA-832A-80AF85D48565}" type="datetime1">
              <a:rPr lang="ru-RU" sz="2000" smtClean="0">
                <a:latin typeface="Arial" pitchFamily="34" charset="0"/>
                <a:cs typeface="Arial" pitchFamily="34" charset="0"/>
              </a:rPr>
              <a:t>23.12.2016</a:t>
            </a:fld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734080" cy="365125"/>
          </a:xfrm>
        </p:spPr>
        <p:txBody>
          <a:bodyPr/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Г.П.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Хомченко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Химия для поступающих в вузы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Реакция ОВР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52532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253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i="0" kern="1200" cap="non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Подбор коэффициентов методом электронного баланса: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 + КМnO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+ Н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SО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→ S + МnSО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+ К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+ Н</a:t>
                      </a:r>
                      <a:r>
                        <a:rPr lang="ru-RU" sz="3200" b="1" i="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ru-RU" sz="3200" b="1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</a:t>
                      </a:r>
                      <a:endParaRPr lang="pt-BR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A706DF28-2D31-46DA-832A-80AF85D48565}" type="datetime1">
              <a:rPr lang="ru-RU" sz="2000" smtClean="0">
                <a:latin typeface="Arial" pitchFamily="34" charset="0"/>
                <a:cs typeface="Arial" pitchFamily="34" charset="0"/>
              </a:rPr>
              <a:t>23.12.2016</a:t>
            </a:fld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734080" cy="365125"/>
          </a:xfrm>
        </p:spPr>
        <p:txBody>
          <a:bodyPr/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Г.П.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Хомченко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Химия для поступающих в вузы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Важнейшие восстановители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539240"/>
          <a:ext cx="821537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537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Металлы, водород, уголь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Оксид углерода (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Сероводород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оксид серы (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 сернистая кислота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 ее соли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Иодоводородная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кислота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HI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бромоводородная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кислота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HBr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соляная кислота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HCl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Важнейшие восстановители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005840"/>
          <a:ext cx="821537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537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Хлорид олова (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SnCl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сульфат железа (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FeSO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сульфат марганца (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MnSO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сульфат хрома (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Cr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(SO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Азотистая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кислота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аммиак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гидразин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оксид азота (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Фосфористая кислота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Альдегиды, спирты, муравьиная и щавелевая кислота, глюкоза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Катод при электролизе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Важнейшие окислители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142984"/>
          <a:ext cx="821537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537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Галогены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Перманганат калия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KMnO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манганат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калия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MnO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оксид марганца (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IV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MnO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Дихромат калия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Cr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хромат калия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CrO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Азотная кислота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Серная кислота 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конц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.), 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селеновая кислота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Оксид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меди (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CuO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оксид серебра (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Ag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оксид свинца (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PbO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Важнейшие окислители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1537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537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Кислород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озон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пероксид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водорода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Ионы благородных металлов (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Ag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Au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3+ 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 др.)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Хлорид железа (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FeCl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Гипохлориты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соли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HClO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хлораты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соли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HClO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и перхлораты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соли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HClO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Царская водка, смесь </a:t>
                      </a:r>
                      <a:r>
                        <a:rPr lang="ru-RU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конц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азотной и плавиковой кислот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Анод при электролизе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Реакция ОВР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52532" cy="480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952"/>
                <a:gridCol w="631951"/>
                <a:gridCol w="379171"/>
                <a:gridCol w="252781"/>
                <a:gridCol w="157988"/>
                <a:gridCol w="473964"/>
                <a:gridCol w="116840"/>
                <a:gridCol w="552272"/>
                <a:gridCol w="631951"/>
                <a:gridCol w="631952"/>
                <a:gridCol w="218367"/>
                <a:gridCol w="413584"/>
                <a:gridCol w="631952"/>
                <a:gridCol w="473964"/>
                <a:gridCol w="157988"/>
                <a:gridCol w="252781"/>
                <a:gridCol w="379171"/>
                <a:gridCol w="631951"/>
                <a:gridCol w="631952"/>
              </a:tblGrid>
              <a:tr h="370840"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+5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19"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  + </a:t>
                      </a:r>
                      <a:r>
                        <a:rPr lang="en-US" sz="32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8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3200" b="1" baseline="-300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p</a:t>
                      </a:r>
                      <a:r>
                        <a:rPr lang="ru-RU" sz="3200" b="1" baseline="-30000" dirty="0" err="1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азб</a:t>
                      </a:r>
                      <a:r>
                        <a:rPr lang="ru-RU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= </a:t>
                      </a:r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↓ + </a:t>
                      </a:r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NO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 + </a:t>
                      </a:r>
                      <a:r>
                        <a:rPr lang="en-US" sz="3200" b="1" u="none" dirty="0" smtClean="0">
                          <a:solidFill>
                            <a:srgbClr val="4F81B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6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NaNO</a:t>
                      </a:r>
                      <a:r>
                        <a:rPr lang="en-US" sz="3200" b="1" u="none" baseline="-300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 </a:t>
                      </a:r>
                      <a:r>
                        <a:rPr lang="en-US" sz="3200" b="1" dirty="0" smtClean="0">
                          <a:solidFill>
                            <a:srgbClr val="C0504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-2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– 2e</a:t>
                      </a:r>
                      <a:r>
                        <a:rPr lang="en-US" sz="32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1" u="none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+3e</a:t>
                      </a:r>
                      <a:r>
                        <a:rPr lang="en-US" sz="3200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N</a:t>
                      </a:r>
                      <a:r>
                        <a:rPr lang="en-US" sz="3200" b="1" u="none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endParaRPr lang="ru-RU" sz="3200" b="1" u="none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-2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 </a:t>
                      </a:r>
                      <a:r>
                        <a:rPr lang="en-US" sz="3200" b="1" u="sng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2N</a:t>
                      </a:r>
                      <a:r>
                        <a:rPr lang="en-US" sz="3200" b="1" u="sng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 → 3S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+ 2N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2800" baseline="0" dirty="0" smtClean="0"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algn="l"/>
                      <a:r>
                        <a:rPr lang="ru-RU" sz="3200" b="0" baseline="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Первую </a:t>
                      </a:r>
                      <a:r>
                        <a:rPr lang="ru-RU" sz="3200" b="0" baseline="0" dirty="0" err="1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полуреакцию</a:t>
                      </a:r>
                      <a:r>
                        <a:rPr lang="ru-RU" sz="3200" b="0" baseline="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умножаем на 3, вторую- на 2.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Реакция ОВР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52532" cy="480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952"/>
                <a:gridCol w="631951"/>
                <a:gridCol w="379171"/>
                <a:gridCol w="252781"/>
                <a:gridCol w="157988"/>
                <a:gridCol w="473964"/>
                <a:gridCol w="116840"/>
                <a:gridCol w="552272"/>
                <a:gridCol w="631951"/>
                <a:gridCol w="631952"/>
                <a:gridCol w="218367"/>
                <a:gridCol w="413584"/>
                <a:gridCol w="631952"/>
                <a:gridCol w="473964"/>
                <a:gridCol w="157988"/>
                <a:gridCol w="252781"/>
                <a:gridCol w="379171"/>
                <a:gridCol w="631951"/>
                <a:gridCol w="631952"/>
              </a:tblGrid>
              <a:tr h="370840"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+5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19"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  + </a:t>
                      </a:r>
                      <a:r>
                        <a:rPr lang="en-US" sz="32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8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3200" b="1" baseline="-300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p</a:t>
                      </a:r>
                      <a:r>
                        <a:rPr lang="ru-RU" sz="3200" b="1" baseline="-30000" dirty="0" err="1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азб</a:t>
                      </a:r>
                      <a:r>
                        <a:rPr lang="ru-RU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= </a:t>
                      </a:r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↓ + </a:t>
                      </a:r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NO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 + </a:t>
                      </a:r>
                      <a:r>
                        <a:rPr lang="en-US" sz="3200" b="1" u="none" dirty="0" smtClean="0">
                          <a:solidFill>
                            <a:srgbClr val="4F81B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6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NaNO</a:t>
                      </a:r>
                      <a:r>
                        <a:rPr lang="en-US" sz="3200" b="1" u="none" baseline="-300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 </a:t>
                      </a:r>
                      <a:r>
                        <a:rPr lang="en-US" sz="3200" b="1" dirty="0" smtClean="0">
                          <a:solidFill>
                            <a:srgbClr val="C0504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-2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– 2e</a:t>
                      </a:r>
                      <a:r>
                        <a:rPr lang="en-US" sz="32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3200" b="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∑</a:t>
                      </a:r>
                      <a:r>
                        <a:rPr lang="en-US" sz="32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N=8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1" u="none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+3e</a:t>
                      </a:r>
                      <a:r>
                        <a:rPr lang="en-US" sz="3200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N</a:t>
                      </a:r>
                      <a:r>
                        <a:rPr lang="en-US" sz="3200" b="1" u="none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endParaRPr lang="ru-RU" sz="3200" b="1" u="none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-2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 </a:t>
                      </a:r>
                      <a:r>
                        <a:rPr lang="en-US" sz="3200" b="1" u="sng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2N</a:t>
                      </a:r>
                      <a:r>
                        <a:rPr lang="en-US" sz="3200" b="1" u="sng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 → 3S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+ 2N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2800" baseline="0" dirty="0" smtClean="0"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Переносим из баланса в уравнение все коэффициенты, </a:t>
                      </a:r>
                      <a:r>
                        <a:rPr lang="ru-RU" sz="3200" b="1" u="sng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кроме кислоты</a:t>
                      </a:r>
                      <a:r>
                        <a:rPr lang="ru-RU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.</a:t>
                      </a:r>
                      <a:endParaRPr lang="en-US" sz="3200" b="1" dirty="0" smtClean="0">
                        <a:solidFill>
                          <a:srgbClr val="F79646"/>
                        </a:solidFill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649BB82-9388-4C80-8112-132B9CEA55D6}" type="datetime1">
              <a:rPr lang="ru-RU" sz="1800" smtClean="0">
                <a:latin typeface="Arial" pitchFamily="34" charset="0"/>
                <a:cs typeface="Arial" pitchFamily="34" charset="0"/>
              </a:rPr>
              <a:t>23.12.2016</a:t>
            </a:fld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909854" y="6072206"/>
            <a:ext cx="6234146" cy="649269"/>
          </a:xfrm>
        </p:spPr>
        <p:txBody>
          <a:bodyPr/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Лекция Санкт-Петербургского Политехнического университета имени Петра Великого.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Реакция ОВР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52532" cy="529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952"/>
                <a:gridCol w="631951"/>
                <a:gridCol w="379171"/>
                <a:gridCol w="252781"/>
                <a:gridCol w="157988"/>
                <a:gridCol w="473964"/>
                <a:gridCol w="116840"/>
                <a:gridCol w="552272"/>
                <a:gridCol w="631951"/>
                <a:gridCol w="631952"/>
                <a:gridCol w="218367"/>
                <a:gridCol w="413584"/>
                <a:gridCol w="631952"/>
                <a:gridCol w="473964"/>
                <a:gridCol w="157988"/>
                <a:gridCol w="252781"/>
                <a:gridCol w="379171"/>
                <a:gridCol w="631951"/>
                <a:gridCol w="631952"/>
              </a:tblGrid>
              <a:tr h="370840"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+5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19"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  + </a:t>
                      </a:r>
                      <a:r>
                        <a:rPr lang="en-US" sz="32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8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3200" b="1" baseline="-300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p</a:t>
                      </a:r>
                      <a:r>
                        <a:rPr lang="ru-RU" sz="3200" b="1" baseline="-30000" dirty="0" err="1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азб</a:t>
                      </a:r>
                      <a:r>
                        <a:rPr lang="ru-RU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= </a:t>
                      </a:r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↓ + </a:t>
                      </a:r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NO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 + </a:t>
                      </a:r>
                      <a:r>
                        <a:rPr lang="en-US" sz="3200" b="1" u="none" dirty="0" smtClean="0">
                          <a:solidFill>
                            <a:srgbClr val="4F81B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6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NaNO</a:t>
                      </a:r>
                      <a:r>
                        <a:rPr lang="en-US" sz="3200" b="1" u="none" baseline="-300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 </a:t>
                      </a:r>
                      <a:r>
                        <a:rPr lang="en-US" sz="3200" b="1" dirty="0" smtClean="0">
                          <a:solidFill>
                            <a:srgbClr val="C0504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-2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– 2e</a:t>
                      </a:r>
                      <a:r>
                        <a:rPr lang="en-US" sz="32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3200" b="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∑</a:t>
                      </a:r>
                      <a:r>
                        <a:rPr lang="en-US" sz="32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N=8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1" u="none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+3e</a:t>
                      </a:r>
                      <a:r>
                        <a:rPr lang="en-US" sz="3200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N</a:t>
                      </a:r>
                      <a:r>
                        <a:rPr lang="en-US" sz="3200" b="1" u="none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endParaRPr lang="ru-RU" sz="3200" b="1" u="none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-2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 </a:t>
                      </a:r>
                      <a:r>
                        <a:rPr lang="en-US" sz="3200" b="1" u="sng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2N</a:t>
                      </a:r>
                      <a:r>
                        <a:rPr lang="en-US" sz="3200" b="1" u="sng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 → 3S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+ 2N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2800" baseline="0" dirty="0" smtClean="0"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eaLnBrk="0" hangingPunct="0">
                        <a:buFontTx/>
                        <a:buNone/>
                      </a:pPr>
                      <a:r>
                        <a:rPr lang="ru-RU" sz="3200" b="1" u="sng" dirty="0" smtClean="0">
                          <a:solidFill>
                            <a:srgbClr val="4F81B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Уравниваем</a:t>
                      </a:r>
                      <a:r>
                        <a:rPr lang="ru-RU" sz="3200" b="1" dirty="0" smtClean="0">
                          <a:solidFill>
                            <a:srgbClr val="4F81B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(проверяем) </a:t>
                      </a:r>
                      <a:r>
                        <a:rPr lang="ru-RU" sz="3200" b="1" u="sng" dirty="0" smtClean="0">
                          <a:solidFill>
                            <a:srgbClr val="4F81B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атомы металла </a:t>
                      </a:r>
                      <a:r>
                        <a:rPr lang="ru-RU" sz="3200" b="1" dirty="0" smtClean="0">
                          <a:solidFill>
                            <a:srgbClr val="4F81B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в левой и правой части уравнения</a:t>
                      </a:r>
                      <a:r>
                        <a:rPr lang="ru-RU" sz="3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.</a:t>
                      </a:r>
                      <a:endParaRPr lang="en-US" sz="32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BB82-9388-4C80-8112-132B9CEA55D6}" type="datetime1">
              <a:rPr lang="ru-RU" sz="1800" smtClean="0">
                <a:latin typeface="Arial" pitchFamily="34" charset="0"/>
                <a:cs typeface="Arial" pitchFamily="34" charset="0"/>
              </a:rPr>
              <a:t>23.12.2016</a:t>
            </a:fld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909854" y="6072206"/>
            <a:ext cx="6234146" cy="649269"/>
          </a:xfrm>
        </p:spPr>
        <p:txBody>
          <a:bodyPr/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Лекция Санкт-Петербургского Политехнического университета имени Петра Великого.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0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Реакция ОВР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4315" y="1142984"/>
          <a:ext cx="8252532" cy="474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952"/>
                <a:gridCol w="631951"/>
                <a:gridCol w="379171"/>
                <a:gridCol w="252781"/>
                <a:gridCol w="157988"/>
                <a:gridCol w="473964"/>
                <a:gridCol w="116840"/>
                <a:gridCol w="552272"/>
                <a:gridCol w="631951"/>
                <a:gridCol w="631952"/>
                <a:gridCol w="218367"/>
                <a:gridCol w="413584"/>
                <a:gridCol w="631952"/>
                <a:gridCol w="473964"/>
                <a:gridCol w="157988"/>
                <a:gridCol w="252781"/>
                <a:gridCol w="379171"/>
                <a:gridCol w="631951"/>
                <a:gridCol w="631952"/>
              </a:tblGrid>
              <a:tr h="370840"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+5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gridSpan="19"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  + </a:t>
                      </a:r>
                      <a:r>
                        <a:rPr lang="en-US" sz="32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8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3200" b="1" baseline="-300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p</a:t>
                      </a:r>
                      <a:r>
                        <a:rPr lang="ru-RU" sz="3200" b="1" baseline="-30000" dirty="0" err="1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азб</a:t>
                      </a:r>
                      <a:r>
                        <a:rPr lang="ru-RU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= </a:t>
                      </a:r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↓ + </a:t>
                      </a:r>
                      <a:r>
                        <a:rPr lang="en-US" sz="3200" b="1" dirty="0" smtClean="0">
                          <a:solidFill>
                            <a:srgbClr val="F79646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NO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 + </a:t>
                      </a:r>
                      <a:r>
                        <a:rPr lang="en-US" sz="3200" b="1" u="none" dirty="0" smtClean="0">
                          <a:solidFill>
                            <a:srgbClr val="4F81B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6</a:t>
                      </a:r>
                      <a:r>
                        <a:rPr lang="en-US" sz="3200" b="1" u="none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NaNO</a:t>
                      </a:r>
                      <a:r>
                        <a:rPr lang="en-US" sz="3200" b="1" u="none" baseline="-30000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 </a:t>
                      </a:r>
                      <a:r>
                        <a:rPr lang="en-US" sz="3200" b="1" dirty="0" smtClean="0">
                          <a:solidFill>
                            <a:srgbClr val="C0504D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-2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– 2e</a:t>
                      </a:r>
                      <a:r>
                        <a:rPr lang="en-US" sz="32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3200" b="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∑</a:t>
                      </a:r>
                      <a:r>
                        <a:rPr lang="en-US" sz="32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N=8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1" u="none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+3e</a:t>
                      </a:r>
                      <a:r>
                        <a:rPr lang="en-US" sz="3200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(6)</a:t>
                      </a:r>
                      <a:r>
                        <a:rPr lang="en-US" sz="3200" b="1" u="none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→ N</a:t>
                      </a:r>
                      <a:r>
                        <a:rPr lang="en-US" sz="3200" b="1" u="none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endParaRPr lang="ru-RU" sz="3200" b="1" u="none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3S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-2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 </a:t>
                      </a:r>
                      <a:r>
                        <a:rPr lang="en-US" sz="3200" b="1" u="sng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2N</a:t>
                      </a:r>
                      <a:r>
                        <a:rPr lang="en-US" sz="3200" b="1" u="sng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+5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 → 3S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 + 2N</a:t>
                      </a:r>
                      <a:r>
                        <a:rPr lang="en-US" sz="3200" b="1" baseline="30000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+2</a:t>
                      </a:r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2800" baseline="0" dirty="0" smtClean="0"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19">
                  <a:txBody>
                    <a:bodyPr/>
                    <a:lstStyle/>
                    <a:p>
                      <a:pPr eaLnBrk="0" hangingPunct="0">
                        <a:buFontTx/>
                        <a:buNone/>
                      </a:pPr>
                      <a:r>
                        <a:rPr lang="ru-RU" sz="2000" b="1" dirty="0" smtClean="0"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Определяем коэффициент к кислоте – </a:t>
                      </a:r>
                      <a:r>
                        <a:rPr lang="ru-RU" sz="2000" b="1" u="sng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считаем атомы неметалла, образующего кислоту </a:t>
                      </a:r>
                      <a:r>
                        <a:rPr lang="ru-RU" sz="20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S</a:t>
                      </a:r>
                      <a:r>
                        <a:rPr lang="ru-RU" sz="20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20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Cl</a:t>
                      </a:r>
                      <a:r>
                        <a:rPr lang="ru-RU" sz="20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…) </a:t>
                      </a:r>
                      <a:r>
                        <a:rPr lang="ru-RU" sz="2000" b="1" u="sng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в правой части уравнения </a:t>
                      </a:r>
                      <a:r>
                        <a:rPr lang="ru-RU" sz="2000" b="1" dirty="0" smtClean="0">
                          <a:solidFill>
                            <a:srgbClr val="9BBB59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– это коэффициент к кислоте</a:t>
                      </a:r>
                      <a:r>
                        <a:rPr lang="ru-RU" sz="2000" b="1" dirty="0" smtClean="0">
                          <a:solidFill>
                            <a:srgbClr val="92D050"/>
                          </a:solidFill>
                          <a:latin typeface="Arial" pitchFamily="34" charset="0"/>
                          <a:ea typeface="Calibri" pitchFamily="34" charset="0"/>
                          <a:cs typeface="Arial" pitchFamily="34" charset="0"/>
                        </a:rPr>
                        <a:t>.</a:t>
                      </a:r>
                      <a:endParaRPr lang="en-US" sz="2000" b="1" dirty="0">
                        <a:solidFill>
                          <a:srgbClr val="92D050"/>
                        </a:solidFill>
                        <a:latin typeface="Arial" pitchFamily="34" charset="0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baseline="30000" dirty="0" smtClean="0"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649BB82-9388-4C80-8112-132B9CEA55D6}" type="datetime1">
              <a:rPr lang="ru-RU" sz="1800" smtClean="0">
                <a:latin typeface="Arial" pitchFamily="34" charset="0"/>
                <a:cs typeface="Arial" pitchFamily="34" charset="0"/>
              </a:rPr>
              <a:t>23.12.2016</a:t>
            </a:fld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909854" y="6072206"/>
            <a:ext cx="6234146" cy="649269"/>
          </a:xfrm>
        </p:spPr>
        <p:txBody>
          <a:bodyPr/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Лекция Санкт-Петербургского Политехнического университета имени Петра Великого.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761</Words>
  <Application>Microsoft Office PowerPoint</Application>
  <PresentationFormat>Экран (4:3)</PresentationFormat>
  <Paragraphs>155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Окислительно-восстановительные реакции</vt:lpstr>
      <vt:lpstr>Важнейшие восстановители</vt:lpstr>
      <vt:lpstr>Важнейшие восстановители</vt:lpstr>
      <vt:lpstr>Важнейшие окислители</vt:lpstr>
      <vt:lpstr>Важнейшие окислители</vt:lpstr>
      <vt:lpstr>Реакция ОВР</vt:lpstr>
      <vt:lpstr>Реакция ОВР</vt:lpstr>
      <vt:lpstr>Реакция ОВР</vt:lpstr>
      <vt:lpstr>Реакция ОВР</vt:lpstr>
      <vt:lpstr>Реакция ОВР</vt:lpstr>
      <vt:lpstr>Реакция ОВР</vt:lpstr>
      <vt:lpstr>Реакция ОВР</vt:lpstr>
      <vt:lpstr>Реакция ОВР</vt:lpstr>
      <vt:lpstr>Реакция ОВР</vt:lpstr>
      <vt:lpstr>Реакция ОВР</vt:lpstr>
      <vt:lpstr>Реакция ОВР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Окислительно-восстановительные реакции</dc:title>
  <dc:creator>Admin</dc:creator>
  <cp:lastModifiedBy>Admin</cp:lastModifiedBy>
  <cp:revision>12</cp:revision>
  <dcterms:created xsi:type="dcterms:W3CDTF">2016-12-22T19:07:46Z</dcterms:created>
  <dcterms:modified xsi:type="dcterms:W3CDTF">2016-12-22T20:58:52Z</dcterms:modified>
</cp:coreProperties>
</file>