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58" r:id="rId4"/>
    <p:sldId id="257" r:id="rId5"/>
    <p:sldId id="259" r:id="rId6"/>
    <p:sldId id="260" r:id="rId7"/>
    <p:sldId id="261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704" autoAdjust="0"/>
  </p:normalViewPr>
  <p:slideViewPr>
    <p:cSldViewPr>
      <p:cViewPr varScale="1">
        <p:scale>
          <a:sx n="88" d="100"/>
          <a:sy n="88" d="100"/>
        </p:scale>
        <p:origin x="-100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010A63A4-3572-4B27-B383-84D7D9E3D83F}" type="datetimeFigureOut">
              <a:rPr lang="en-US" smtClean="0"/>
              <a:pPr/>
              <a:t>4/13/2015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E10D0F4D-A9BC-4899-8372-3ED277D83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3571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FE58EE69-A876-4E74-86C2-628494CDF3AA}" type="datetimeFigureOut">
              <a:rPr lang="en-US" smtClean="0"/>
              <a:pPr/>
              <a:t>4/13/2015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FE16532C-7DFC-4EC2-AFA5-3731AA0E8A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3937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6017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054127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62613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5155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53336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20963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6544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grpSp>
          <p:nvGrpSpPr>
            <p:cNvPr id="22" name="Group 10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pic>
            <p:nvPicPr>
              <p:cNvPr id="13" name="Rectangle 12"/>
              <p:cNvPicPr>
                <a:picLocks noChangeAspect="1"/>
              </p:cNvPicPr>
              <p:nvPr/>
            </p:nvPicPr>
            <p:blipFill>
              <a:blip r:embed="rId2" cstate="print">
                <a:duotone>
                  <a:schemeClr val="accent2"/>
                  <a:srgbClr val="FFFFFF"/>
                </a:duotone>
              </a:blip>
              <a:stretch>
                <a:fillRect/>
              </a:stretch>
            </p:blipFill>
            <p:spPr>
              <a:xfrm>
                <a:off x="0" y="857"/>
                <a:ext cx="8139683" cy="6857143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" name="Rectangle 14"/>
              <p:cNvPicPr>
                <a:picLocks noChangeAspect="1"/>
              </p:cNvPicPr>
              <p:nvPr/>
            </p:nvPicPr>
            <p:blipFill>
              <a:blip r:embed="rId3" cstate="print">
                <a:duotone>
                  <a:schemeClr val="accent3"/>
                  <a:srgbClr val="FFFFFF"/>
                </a:duotone>
              </a:blip>
              <a:stretch>
                <a:fillRect/>
              </a:stretch>
            </p:blipFill>
            <p:spPr>
              <a:xfrm>
                <a:off x="3150349" y="0"/>
                <a:ext cx="5993651" cy="524444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8" name="Rectangle 17"/>
              <p:cNvPicPr>
                <a:picLocks noChangeAspect="1"/>
              </p:cNvPicPr>
              <p:nvPr/>
            </p:nvPicPr>
            <p:blipFill>
              <a:blip r:embed="rId4" cstate="print">
                <a:duotone>
                  <a:schemeClr val="accent1"/>
                  <a:srgbClr val="FFFFFF"/>
                </a:duotone>
              </a:blip>
              <a:stretch>
                <a:fillRect/>
              </a:stretch>
            </p:blipFill>
            <p:spPr>
              <a:xfrm>
                <a:off x="293206" y="1042127"/>
                <a:ext cx="8850794" cy="5815873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8" name="Rectangle 7"/>
            <p:cNvSpPr/>
            <p:nvPr/>
          </p:nvSpPr>
          <p:spPr>
            <a:xfrm>
              <a:off x="685800" y="0"/>
              <a:ext cx="8458200" cy="5715000"/>
            </a:xfrm>
            <a:prstGeom prst="rect">
              <a:avLst/>
            </a:prstGeom>
            <a:gradFill flip="none" rotWithShape="1">
              <a:gsLst>
                <a:gs pos="100000">
                  <a:schemeClr val="bg1">
                    <a:alpha val="40000"/>
                  </a:schemeClr>
                </a:gs>
                <a:gs pos="40000">
                  <a:schemeClr val="bg1">
                    <a:alpha val="4000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1890000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Rectangle 9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2"/>
                <a:srgbClr val="FFFFFF"/>
              </a:duotone>
            </a:blip>
            <a:stretch>
              <a:fillRect/>
            </a:stretch>
          </p:blipFill>
          <p:spPr>
            <a:xfrm>
              <a:off x="0" y="857"/>
              <a:ext cx="8139683" cy="6857143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7" name="Straight Connector 16"/>
            <p:cNvCxnSpPr/>
            <p:nvPr/>
          </p:nvCxnSpPr>
          <p:spPr>
            <a:xfrm>
              <a:off x="685800" y="5713412"/>
              <a:ext cx="8458200" cy="1588"/>
            </a:xfrm>
            <a:prstGeom prst="line">
              <a:avLst/>
            </a:prstGeom>
            <a:ln w="6350" cap="rnd" cmpd="sng" algn="ctr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4850" y="4648201"/>
            <a:ext cx="8134350" cy="1200152"/>
          </a:xfrm>
        </p:spPr>
        <p:txBody>
          <a:bodyPr anchor="b" anchorCtr="0">
            <a:normAutofit/>
          </a:bodyPr>
          <a:lstStyle>
            <a:lvl1pPr algn="l">
              <a:defRPr sz="720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5820696"/>
            <a:ext cx="8077200" cy="914400"/>
          </a:xfrm>
        </p:spPr>
        <p:txBody>
          <a:bodyPr>
            <a:noAutofit/>
          </a:bodyPr>
          <a:lstStyle>
            <a:lvl1pPr marL="0" indent="0" algn="l">
              <a:spcAft>
                <a:spcPts val="0"/>
              </a:spcAft>
              <a:buNone/>
              <a:defRPr sz="1600" cap="none" spc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en-US" smtClean="0"/>
              <a:pPr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8" name="Rectangle 7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2"/>
                <a:srgbClr val="FFFFFF"/>
              </a:duotone>
            </a:blip>
            <a:stretch>
              <a:fillRect/>
            </a:stretch>
          </p:blipFill>
          <p:spPr>
            <a:xfrm>
              <a:off x="0" y="857"/>
              <a:ext cx="8139683" cy="685714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Rectangle 8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3"/>
                <a:srgbClr val="FFFFFF"/>
              </a:duotone>
            </a:blip>
            <a:stretch>
              <a:fillRect/>
            </a:stretch>
          </p:blipFill>
          <p:spPr>
            <a:xfrm>
              <a:off x="3150349" y="0"/>
              <a:ext cx="5993651" cy="524444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Rectangle 9"/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1"/>
                <a:srgbClr val="FFFFFF"/>
              </a:duotone>
            </a:blip>
            <a:stretch>
              <a:fillRect/>
            </a:stretch>
          </p:blipFill>
          <p:spPr>
            <a:xfrm>
              <a:off x="293206" y="1042127"/>
              <a:ext cx="8850794" cy="5815873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762000"/>
            <a:ext cx="7772400" cy="1362075"/>
          </a:xfrm>
        </p:spPr>
        <p:txBody>
          <a:bodyPr anchor="b" anchorCtr="0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209800"/>
            <a:ext cx="7772400" cy="1500187"/>
          </a:xfrm>
        </p:spPr>
        <p:txBody>
          <a:bodyPr anchor="t" anchorCtr="0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en-US" smtClean="0"/>
              <a:pPr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1"/>
            <a:ext cx="3886200" cy="48307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295401"/>
            <a:ext cx="3886200" cy="48307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en-US" smtClean="0"/>
              <a:pPr/>
              <a:t>4/13/2015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95400"/>
            <a:ext cx="38877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1981201"/>
            <a:ext cx="3886200" cy="4144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295400"/>
            <a:ext cx="38862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600" y="1981201"/>
            <a:ext cx="3886200" cy="4144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en-US" smtClean="0"/>
              <a:pPr/>
              <a:t>4/13/2015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en-US" smtClean="0"/>
              <a:pPr/>
              <a:t>4/13/2015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9" name="Rectangle 8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2"/>
                <a:srgbClr val="FFFFFF"/>
              </a:duotone>
            </a:blip>
            <a:stretch>
              <a:fillRect/>
            </a:stretch>
          </p:blipFill>
          <p:spPr>
            <a:xfrm>
              <a:off x="0" y="857"/>
              <a:ext cx="8139683" cy="685714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Rectangle 9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3"/>
                <a:srgbClr val="FFFFFF"/>
              </a:duotone>
            </a:blip>
            <a:stretch>
              <a:fillRect/>
            </a:stretch>
          </p:blipFill>
          <p:spPr>
            <a:xfrm>
              <a:off x="3150349" y="0"/>
              <a:ext cx="5993651" cy="524444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" name="Rectangle 10"/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1"/>
                <a:srgbClr val="FFFFFF"/>
              </a:duotone>
            </a:blip>
            <a:stretch>
              <a:fillRect/>
            </a:stretch>
          </p:blipFill>
          <p:spPr>
            <a:xfrm>
              <a:off x="293206" y="1042127"/>
              <a:ext cx="8850794" cy="5815873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en-US" smtClean="0"/>
              <a:pPr/>
              <a:t>4/13/2015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9" name="Rectangle 8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2"/>
                <a:srgbClr val="FFFFFF"/>
              </a:duotone>
            </a:blip>
            <a:stretch>
              <a:fillRect/>
            </a:stretch>
          </p:blipFill>
          <p:spPr>
            <a:xfrm>
              <a:off x="0" y="857"/>
              <a:ext cx="8139683" cy="685714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Rectangle 9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3"/>
                <a:srgbClr val="FFFFFF"/>
              </a:duotone>
            </a:blip>
            <a:stretch>
              <a:fillRect/>
            </a:stretch>
          </p:blipFill>
          <p:spPr>
            <a:xfrm>
              <a:off x="3150349" y="0"/>
              <a:ext cx="5993651" cy="524444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" name="Rectangle 10"/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1"/>
                <a:srgbClr val="FFFFFF"/>
              </a:duotone>
            </a:blip>
            <a:stretch>
              <a:fillRect/>
            </a:stretch>
          </p:blipFill>
          <p:spPr>
            <a:xfrm>
              <a:off x="293206" y="1042127"/>
              <a:ext cx="8850794" cy="5815873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en-US" smtClean="0"/>
              <a:pPr/>
              <a:t>4/13/2015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6867525"/>
            <a:chOff x="0" y="0"/>
            <a:chExt cx="9144000" cy="6867525"/>
          </a:xfrm>
        </p:grpSpPr>
        <p:grpSp>
          <p:nvGrpSpPr>
            <p:cNvPr id="10" name="Group 10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pic>
            <p:nvPicPr>
              <p:cNvPr id="7" name="Rectangle 6"/>
              <p:cNvPicPr>
                <a:picLocks noChangeAspect="1"/>
              </p:cNvPicPr>
              <p:nvPr/>
            </p:nvPicPr>
            <p:blipFill>
              <a:blip r:embed="rId11" cstate="print">
                <a:duotone>
                  <a:schemeClr val="accent2"/>
                  <a:srgbClr val="FFFFFF"/>
                </a:duotone>
              </a:blip>
              <a:stretch>
                <a:fillRect/>
              </a:stretch>
            </p:blipFill>
            <p:spPr>
              <a:xfrm>
                <a:off x="0" y="857"/>
                <a:ext cx="8139683" cy="6857143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8" name="Rectangle 7"/>
              <p:cNvPicPr>
                <a:picLocks noChangeAspect="1"/>
              </p:cNvPicPr>
              <p:nvPr/>
            </p:nvPicPr>
            <p:blipFill>
              <a:blip r:embed="rId12" cstate="print">
                <a:duotone>
                  <a:schemeClr val="accent3"/>
                  <a:srgbClr val="FFFFFF"/>
                </a:duotone>
              </a:blip>
              <a:stretch>
                <a:fillRect/>
              </a:stretch>
            </p:blipFill>
            <p:spPr>
              <a:xfrm>
                <a:off x="3150349" y="0"/>
                <a:ext cx="5993651" cy="524444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" name="Rectangle 8"/>
              <p:cNvPicPr>
                <a:picLocks noChangeAspect="1"/>
              </p:cNvPicPr>
              <p:nvPr/>
            </p:nvPicPr>
            <p:blipFill>
              <a:blip r:embed="rId13" cstate="print">
                <a:duotone>
                  <a:schemeClr val="accent1"/>
                  <a:srgbClr val="FFFFFF"/>
                </a:duotone>
              </a:blip>
              <a:stretch>
                <a:fillRect/>
              </a:stretch>
            </p:blipFill>
            <p:spPr>
              <a:xfrm>
                <a:off x="293206" y="1042127"/>
                <a:ext cx="8850794" cy="5815873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12" name="Rectangle 11"/>
            <p:cNvSpPr/>
            <p:nvPr/>
          </p:nvSpPr>
          <p:spPr>
            <a:xfrm flipV="1">
              <a:off x="685800" y="1152525"/>
              <a:ext cx="8458200" cy="5715000"/>
            </a:xfrm>
            <a:prstGeom prst="rect">
              <a:avLst/>
            </a:prstGeom>
            <a:gradFill flip="none" rotWithShape="1">
              <a:gsLst>
                <a:gs pos="100000">
                  <a:schemeClr val="bg1">
                    <a:alpha val="35000"/>
                  </a:schemeClr>
                </a:gs>
                <a:gs pos="40000">
                  <a:schemeClr val="bg1">
                    <a:alpha val="35000"/>
                  </a:schemeClr>
                </a:gs>
                <a:gs pos="21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685800" y="1152525"/>
              <a:ext cx="8458200" cy="1588"/>
            </a:xfrm>
            <a:prstGeom prst="line">
              <a:avLst/>
            </a:prstGeom>
            <a:ln w="6350" cap="rnd" cmpd="sng" algn="ctr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142875"/>
            <a:ext cx="8001000" cy="1112838"/>
          </a:xfrm>
          <a:prstGeom prst="rect">
            <a:avLst/>
          </a:prstGeom>
        </p:spPr>
        <p:txBody>
          <a:bodyPr vert="horz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95401"/>
            <a:ext cx="8001000" cy="48307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F0C22852-A508-4967-A48D-48354254F1AE}" type="datetimeFigureOut">
              <a:rPr lang="en-US" smtClean="0">
                <a:solidFill>
                  <a:schemeClr val="tx1"/>
                </a:solidFill>
              </a:rPr>
              <a:pPr/>
              <a:t>4/13/2015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385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4B6EAAFC-84C7-4BE1-BC5E-CE208EE20C26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ts val="600"/>
        </a:spcBef>
        <a:spcAft>
          <a:spcPts val="600"/>
        </a:spcAft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ts val="600"/>
        </a:spcBef>
        <a:spcAft>
          <a:spcPts val="600"/>
        </a:spcAft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ts val="600"/>
        </a:spcBef>
        <a:spcAft>
          <a:spcPts val="600"/>
        </a:spcAft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ts val="600"/>
        </a:spcBef>
        <a:spcAft>
          <a:spcPts val="600"/>
        </a:spcAft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ts val="600"/>
        </a:spcBef>
        <a:spcAft>
          <a:spcPts val="600"/>
        </a:spcAft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Химия в кулинарии</a:t>
            </a:r>
            <a:endParaRPr lang="ru-RU" noProof="0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noProof="0" dirty="0" smtClean="0"/>
          </a:p>
          <a:p>
            <a:r>
              <a:rPr lang="ru-RU" sz="1600" kern="1200" cap="none" spc="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Кирьяков</a:t>
            </a:r>
            <a:r>
              <a:rPr lang="ru-RU" sz="1600" kern="1200" cap="none" spc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Егор </a:t>
            </a:r>
            <a:r>
              <a:rPr lang="ru-RU" sz="1600" kern="1200" cap="none" spc="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| школа</a:t>
            </a:r>
            <a:r>
              <a:rPr lang="ru-RU" sz="1600" kern="1200" cap="none" spc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№ 1352</a:t>
            </a:r>
            <a:endParaRPr lang="ru-RU" noProof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  Задание 1 </a:t>
            </a:r>
            <a:endParaRPr lang="ru-RU" noProof="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685800" y="1295400"/>
            <a:ext cx="8001000" cy="4830763"/>
          </a:xfrm>
        </p:spPr>
        <p:txBody>
          <a:bodyPr/>
          <a:lstStyle/>
          <a:p>
            <a:pPr marL="0" indent="0">
              <a:buNone/>
            </a:pPr>
            <a:r>
              <a:rPr lang="ru-RU" noProof="0" dirty="0" smtClean="0"/>
              <a:t>Для приготовления пельменей необходимо посолить воду. Для этого 2 столовые ложки соли растворяют в 1,5 литрах воды. Чему равна массовая доля соли в таком растворе. Массу 1 столовой ложки принять равной 10 г. Плотность воды равна 1 г/мл.</a:t>
            </a:r>
            <a:endParaRPr lang="ru-RU" noProof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   Задание 1</a:t>
            </a:r>
            <a:endParaRPr lang="ru-RU" noProof="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23528" y="1284122"/>
            <a:ext cx="2952328" cy="4830763"/>
          </a:xfrm>
        </p:spPr>
        <p:txBody>
          <a:bodyPr/>
          <a:lstStyle/>
          <a:p>
            <a:pPr marL="0" indent="0">
              <a:buNone/>
            </a:pPr>
            <a:r>
              <a:rPr lang="ru-RU" noProof="0" dirty="0" smtClean="0"/>
              <a:t>Дано:                                    </a:t>
            </a:r>
          </a:p>
          <a:p>
            <a:pPr marL="0" indent="0">
              <a:buNone/>
            </a:pPr>
            <a:r>
              <a:rPr lang="en-US" dirty="0"/>
              <a:t>V</a:t>
            </a:r>
            <a:r>
              <a:rPr lang="en-US" noProof="0" dirty="0" smtClean="0"/>
              <a:t> (H</a:t>
            </a:r>
            <a:r>
              <a:rPr lang="en-US" sz="1800" noProof="0" dirty="0" smtClean="0"/>
              <a:t>2</a:t>
            </a:r>
            <a:r>
              <a:rPr lang="en-US" noProof="0" dirty="0" smtClean="0"/>
              <a:t>O)=1,5</a:t>
            </a:r>
            <a:r>
              <a:rPr lang="ru-RU" noProof="0" dirty="0" smtClean="0"/>
              <a:t>л=1500 мл</a:t>
            </a:r>
          </a:p>
          <a:p>
            <a:pPr marL="0" indent="0">
              <a:buNone/>
            </a:pPr>
            <a:r>
              <a:rPr lang="en-US" dirty="0" smtClean="0"/>
              <a:t>m (</a:t>
            </a:r>
            <a:r>
              <a:rPr lang="en-US" dirty="0" err="1" smtClean="0"/>
              <a:t>NaCl</a:t>
            </a:r>
            <a:r>
              <a:rPr lang="en-US" dirty="0" smtClean="0"/>
              <a:t>)=2*10=20</a:t>
            </a:r>
            <a:r>
              <a:rPr lang="ru-RU" dirty="0"/>
              <a:t> </a:t>
            </a:r>
            <a:r>
              <a:rPr lang="ru-RU" dirty="0" smtClean="0"/>
              <a:t>г</a:t>
            </a:r>
          </a:p>
          <a:p>
            <a:pPr marL="0" indent="0">
              <a:buNone/>
            </a:pPr>
            <a:r>
              <a:rPr lang="en-US" dirty="0"/>
              <a:t>p</a:t>
            </a:r>
            <a:r>
              <a:rPr lang="en-US" dirty="0" smtClean="0"/>
              <a:t> (H</a:t>
            </a:r>
            <a:r>
              <a:rPr lang="en-US" sz="1800" dirty="0" smtClean="0"/>
              <a:t>2</a:t>
            </a:r>
            <a:r>
              <a:rPr lang="en-US" dirty="0" smtClean="0"/>
              <a:t>O)=1</a:t>
            </a:r>
            <a:r>
              <a:rPr lang="ru-RU" dirty="0" smtClean="0"/>
              <a:t>г/мл</a:t>
            </a:r>
            <a:endParaRPr lang="en-US" dirty="0" smtClean="0"/>
          </a:p>
          <a:p>
            <a:pPr marL="0" indent="0">
              <a:buNone/>
            </a:pPr>
            <a:r>
              <a:rPr lang="en-US" noProof="0" dirty="0" smtClean="0"/>
              <a:t>u (</a:t>
            </a:r>
            <a:r>
              <a:rPr lang="en-US" noProof="0" dirty="0" err="1" smtClean="0"/>
              <a:t>NaCl</a:t>
            </a:r>
            <a:r>
              <a:rPr lang="en-US" noProof="0" dirty="0" smtClean="0"/>
              <a:t>)=</a:t>
            </a:r>
            <a:r>
              <a:rPr lang="ru-RU" noProof="0" dirty="0" smtClean="0"/>
              <a:t>?</a:t>
            </a:r>
            <a:endParaRPr lang="ru-RU" noProof="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203848" y="1255713"/>
            <a:ext cx="72008" cy="483758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stCxn id="3" idx="1"/>
          </p:cNvCxnSpPr>
          <p:nvPr/>
        </p:nvCxnSpPr>
        <p:spPr>
          <a:xfrm>
            <a:off x="323528" y="3699504"/>
            <a:ext cx="2880320" cy="1752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491880" y="1284122"/>
            <a:ext cx="482453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Решение:</a:t>
            </a:r>
          </a:p>
          <a:p>
            <a:r>
              <a:rPr lang="en-US" sz="2800" dirty="0" smtClean="0"/>
              <a:t>m (H</a:t>
            </a:r>
            <a:r>
              <a:rPr lang="en-US" dirty="0" smtClean="0"/>
              <a:t>2</a:t>
            </a:r>
            <a:r>
              <a:rPr lang="en-US" sz="2800" dirty="0" smtClean="0"/>
              <a:t>O)= 1500 </a:t>
            </a:r>
            <a:r>
              <a:rPr lang="ru-RU" sz="2800" dirty="0" smtClean="0"/>
              <a:t>мл * </a:t>
            </a:r>
            <a:r>
              <a:rPr lang="en-US" sz="2800" dirty="0" smtClean="0"/>
              <a:t>1 </a:t>
            </a:r>
            <a:r>
              <a:rPr lang="ru-RU" sz="2800" dirty="0" smtClean="0"/>
              <a:t>г/мл=1500г</a:t>
            </a:r>
          </a:p>
          <a:p>
            <a:r>
              <a:rPr lang="en-US" sz="2800" dirty="0" smtClean="0"/>
              <a:t>m (</a:t>
            </a:r>
            <a:r>
              <a:rPr lang="ru-RU" sz="2800" dirty="0" smtClean="0"/>
              <a:t>раствора)= 1500 г + 20 г=1520г</a:t>
            </a:r>
          </a:p>
          <a:p>
            <a:r>
              <a:rPr lang="en-US" sz="2800" dirty="0" smtClean="0"/>
              <a:t>u (</a:t>
            </a:r>
            <a:r>
              <a:rPr lang="en-US" sz="2800" dirty="0" err="1" smtClean="0"/>
              <a:t>NaCl</a:t>
            </a:r>
            <a:r>
              <a:rPr lang="en-US" sz="2800" dirty="0" smtClean="0"/>
              <a:t>)= m (</a:t>
            </a:r>
            <a:r>
              <a:rPr lang="en-US" sz="2800" dirty="0" err="1" smtClean="0"/>
              <a:t>NaCl</a:t>
            </a:r>
            <a:r>
              <a:rPr lang="en-US" sz="2800" dirty="0" smtClean="0"/>
              <a:t>) </a:t>
            </a:r>
            <a:r>
              <a:rPr lang="ru-RU" sz="2800" dirty="0" smtClean="0"/>
              <a:t>/ </a:t>
            </a:r>
          </a:p>
          <a:p>
            <a:r>
              <a:rPr lang="en-US" sz="2800" dirty="0" smtClean="0"/>
              <a:t>m (</a:t>
            </a:r>
            <a:r>
              <a:rPr lang="ru-RU" sz="2800" dirty="0" smtClean="0"/>
              <a:t>раствора)=2</a:t>
            </a:r>
            <a:r>
              <a:rPr lang="en-US" sz="2800" dirty="0" smtClean="0"/>
              <a:t>0</a:t>
            </a:r>
            <a:r>
              <a:rPr lang="ru-RU" sz="2800" dirty="0" smtClean="0"/>
              <a:t>/1520г=0,0</a:t>
            </a:r>
            <a:r>
              <a:rPr lang="en-US" sz="2800" dirty="0" smtClean="0"/>
              <a:t>13</a:t>
            </a:r>
            <a:r>
              <a:rPr lang="ru-RU" sz="2800" dirty="0" smtClean="0"/>
              <a:t>* 100%=</a:t>
            </a:r>
            <a:r>
              <a:rPr lang="en-US" sz="2800" dirty="0" smtClean="0"/>
              <a:t>1,3</a:t>
            </a:r>
            <a:r>
              <a:rPr lang="ru-RU" sz="2800" dirty="0" smtClean="0"/>
              <a:t>%</a:t>
            </a:r>
          </a:p>
          <a:p>
            <a:r>
              <a:rPr lang="ru-RU" sz="2800" dirty="0" smtClean="0"/>
              <a:t>Ответ: </a:t>
            </a:r>
            <a:r>
              <a:rPr lang="en-US" sz="2800" dirty="0" smtClean="0"/>
              <a:t>u (</a:t>
            </a:r>
            <a:r>
              <a:rPr lang="en-US" sz="2800" dirty="0" err="1" smtClean="0"/>
              <a:t>NaCl</a:t>
            </a:r>
            <a:r>
              <a:rPr lang="en-US" sz="2800" dirty="0" smtClean="0"/>
              <a:t>)=1,3%</a:t>
            </a:r>
            <a:endParaRPr lang="ru-RU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dirty="0" smtClean="0"/>
              <a:t>                            Задание 2</a:t>
            </a:r>
            <a:endParaRPr lang="ru-RU" noProof="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685800" y="1295400"/>
            <a:ext cx="8001000" cy="4830763"/>
          </a:xfrm>
        </p:spPr>
        <p:txBody>
          <a:bodyPr/>
          <a:lstStyle/>
          <a:p>
            <a:pPr marL="0" indent="0">
              <a:buNone/>
            </a:pPr>
            <a:r>
              <a:rPr lang="ru-RU" noProof="0" dirty="0" smtClean="0"/>
              <a:t>Для маринования корнишонов требуется 3 чайные ложки сахара, 2,5 чайные ложки соли и 75 мл уксуса смешать с 1 литром воды. Найдите массовую долю воды. Плотность уксуса примите равной 1 г/мл. , а массу 1 чайной ложки равной 5 г.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dirty="0" smtClean="0"/>
              <a:t>                             Задание 2</a:t>
            </a:r>
            <a:endParaRPr lang="ru-RU" noProof="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79512" y="1340768"/>
            <a:ext cx="3024336" cy="4830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noProof="0" dirty="0" smtClean="0"/>
              <a:t>Дано:</a:t>
            </a:r>
          </a:p>
          <a:p>
            <a:pPr marL="0" indent="0">
              <a:buNone/>
            </a:pPr>
            <a:r>
              <a:rPr lang="en-US" dirty="0" smtClean="0"/>
              <a:t>m(</a:t>
            </a:r>
            <a:r>
              <a:rPr lang="ru-RU" dirty="0" smtClean="0"/>
              <a:t>сахара)=3*5г=15г</a:t>
            </a:r>
          </a:p>
          <a:p>
            <a:pPr marL="0" indent="0">
              <a:buNone/>
            </a:pPr>
            <a:r>
              <a:rPr lang="en-US" dirty="0" smtClean="0"/>
              <a:t>m(</a:t>
            </a:r>
            <a:r>
              <a:rPr lang="ru-RU" dirty="0" smtClean="0"/>
              <a:t>соли)=2,5*5г=12,5г</a:t>
            </a:r>
          </a:p>
          <a:p>
            <a:pPr marL="0" indent="0">
              <a:buNone/>
            </a:pPr>
            <a:r>
              <a:rPr lang="en-US" dirty="0" smtClean="0"/>
              <a:t>V(</a:t>
            </a:r>
            <a:r>
              <a:rPr lang="ru-RU" dirty="0" smtClean="0"/>
              <a:t>уксуса)=75 мл</a:t>
            </a:r>
          </a:p>
          <a:p>
            <a:pPr marL="0" indent="0">
              <a:buNone/>
            </a:pPr>
            <a:r>
              <a:rPr lang="en-US" dirty="0" smtClean="0"/>
              <a:t>p(</a:t>
            </a:r>
            <a:r>
              <a:rPr lang="ru-RU" dirty="0" smtClean="0"/>
              <a:t>уксуса)=1г/мл</a:t>
            </a:r>
          </a:p>
          <a:p>
            <a:pPr marL="0" indent="0">
              <a:buNone/>
            </a:pPr>
            <a:r>
              <a:rPr lang="en-US" dirty="0" smtClean="0"/>
              <a:t>V(H</a:t>
            </a:r>
            <a:r>
              <a:rPr lang="en-US" sz="1800" dirty="0" smtClean="0"/>
              <a:t>2</a:t>
            </a:r>
            <a:r>
              <a:rPr lang="en-US" dirty="0" smtClean="0"/>
              <a:t>O)= 1</a:t>
            </a:r>
            <a:r>
              <a:rPr lang="ru-RU" dirty="0" smtClean="0"/>
              <a:t>л=1000мл</a:t>
            </a:r>
          </a:p>
          <a:p>
            <a:pPr marL="0" indent="0">
              <a:buNone/>
            </a:pPr>
            <a:r>
              <a:rPr lang="en-US" dirty="0" smtClean="0"/>
              <a:t>p(H</a:t>
            </a:r>
            <a:r>
              <a:rPr lang="en-US" sz="1800" dirty="0" smtClean="0"/>
              <a:t>2</a:t>
            </a:r>
            <a:r>
              <a:rPr lang="en-US" dirty="0" smtClean="0"/>
              <a:t>O)=1</a:t>
            </a:r>
            <a:r>
              <a:rPr lang="ru-RU" dirty="0" smtClean="0"/>
              <a:t>г/мл</a:t>
            </a:r>
          </a:p>
          <a:p>
            <a:pPr marL="0" indent="0">
              <a:buNone/>
            </a:pPr>
            <a:r>
              <a:rPr lang="en-US" dirty="0" smtClean="0"/>
              <a:t>u(H</a:t>
            </a:r>
            <a:r>
              <a:rPr lang="en-US" sz="1800" dirty="0" smtClean="0"/>
              <a:t>2</a:t>
            </a:r>
            <a:r>
              <a:rPr lang="en-US" dirty="0" smtClean="0"/>
              <a:t>O)=</a:t>
            </a:r>
            <a:r>
              <a:rPr lang="ru-RU" dirty="0" smtClean="0"/>
              <a:t>?</a:t>
            </a:r>
          </a:p>
          <a:p>
            <a:pPr marL="0" indent="0">
              <a:buNone/>
            </a:pPr>
            <a:endParaRPr lang="ru-RU" noProof="0" dirty="0" smtClean="0"/>
          </a:p>
          <a:p>
            <a:pPr marL="0" indent="0">
              <a:buNone/>
            </a:pPr>
            <a:endParaRPr lang="ru-RU" noProof="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203848" y="1255713"/>
            <a:ext cx="0" cy="498159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79512" y="5373216"/>
            <a:ext cx="302433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419872" y="1255713"/>
            <a:ext cx="482453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Решение:</a:t>
            </a:r>
          </a:p>
          <a:p>
            <a:r>
              <a:rPr lang="en-US" sz="2800" dirty="0" smtClean="0"/>
              <a:t>m(</a:t>
            </a:r>
            <a:r>
              <a:rPr lang="ru-RU" sz="2800" dirty="0" smtClean="0"/>
              <a:t>уксуса)=75мл*1г/мл=75г</a:t>
            </a:r>
          </a:p>
          <a:p>
            <a:r>
              <a:rPr lang="en-US" sz="2800" dirty="0" smtClean="0"/>
              <a:t>m(H</a:t>
            </a:r>
            <a:r>
              <a:rPr lang="en-US" dirty="0" smtClean="0"/>
              <a:t>2</a:t>
            </a:r>
            <a:r>
              <a:rPr lang="en-US" sz="2800" dirty="0" smtClean="0"/>
              <a:t>O)=1000</a:t>
            </a:r>
            <a:r>
              <a:rPr lang="ru-RU" sz="2800" dirty="0" smtClean="0"/>
              <a:t>мл*1г/мл=1000г</a:t>
            </a:r>
          </a:p>
          <a:p>
            <a:r>
              <a:rPr lang="en-US" sz="2800" dirty="0" smtClean="0"/>
              <a:t>m(</a:t>
            </a:r>
            <a:r>
              <a:rPr lang="ru-RU" sz="2800" dirty="0" smtClean="0"/>
              <a:t>раствора)=15г+12,5г+75г+1000г=1102,5г</a:t>
            </a:r>
          </a:p>
          <a:p>
            <a:r>
              <a:rPr lang="en-US" sz="2800" dirty="0" smtClean="0"/>
              <a:t>u(H</a:t>
            </a:r>
            <a:r>
              <a:rPr lang="en-US" dirty="0" smtClean="0"/>
              <a:t>2</a:t>
            </a:r>
            <a:r>
              <a:rPr lang="en-US" sz="2800" dirty="0" smtClean="0"/>
              <a:t>O)=m(H</a:t>
            </a:r>
            <a:r>
              <a:rPr lang="en-US" dirty="0" smtClean="0"/>
              <a:t>2</a:t>
            </a:r>
            <a:r>
              <a:rPr lang="en-US" sz="2800" dirty="0" smtClean="0"/>
              <a:t>O)</a:t>
            </a:r>
            <a:r>
              <a:rPr lang="ru-RU" sz="2800" dirty="0" smtClean="0"/>
              <a:t>/</a:t>
            </a:r>
            <a:r>
              <a:rPr lang="en-US" sz="2800" dirty="0" smtClean="0"/>
              <a:t>m(</a:t>
            </a:r>
            <a:r>
              <a:rPr lang="ru-RU" sz="2800" dirty="0" smtClean="0"/>
              <a:t>раствора)=1000/</a:t>
            </a:r>
          </a:p>
          <a:p>
            <a:r>
              <a:rPr lang="ru-RU" sz="2800" dirty="0" smtClean="0"/>
              <a:t>1102,5=0,91*100%=91%</a:t>
            </a:r>
          </a:p>
          <a:p>
            <a:r>
              <a:rPr lang="ru-RU" sz="2800" dirty="0" smtClean="0"/>
              <a:t>Ответ: </a:t>
            </a:r>
            <a:r>
              <a:rPr lang="en-US" sz="2800" dirty="0" smtClean="0"/>
              <a:t>u(H</a:t>
            </a:r>
            <a:r>
              <a:rPr lang="en-US" dirty="0" smtClean="0"/>
              <a:t>2</a:t>
            </a:r>
            <a:r>
              <a:rPr lang="en-US" sz="2800" dirty="0" smtClean="0"/>
              <a:t>O)=91%</a:t>
            </a:r>
            <a:endParaRPr lang="ru-RU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dirty="0" smtClean="0"/>
              <a:t>                           Задание 3</a:t>
            </a:r>
            <a:endParaRPr lang="ru-RU" noProof="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685800" y="1295400"/>
            <a:ext cx="8001000" cy="4830763"/>
          </a:xfrm>
        </p:spPr>
        <p:txBody>
          <a:bodyPr/>
          <a:lstStyle/>
          <a:p>
            <a:pPr marL="0" indent="0">
              <a:buNone/>
            </a:pPr>
            <a:r>
              <a:rPr lang="ru-RU" u="none" noProof="0" dirty="0" smtClean="0"/>
              <a:t>Для приготовления раствора грудного </a:t>
            </a:r>
            <a:r>
              <a:rPr lang="ru-RU" u="none" noProof="0" dirty="0" err="1" smtClean="0"/>
              <a:t>элексира</a:t>
            </a:r>
            <a:r>
              <a:rPr lang="ru-RU" u="none" noProof="0" dirty="0" smtClean="0"/>
              <a:t> требуется раствор с массовой долей грудного </a:t>
            </a:r>
            <a:r>
              <a:rPr lang="ru-RU" u="none" noProof="0" dirty="0" err="1" smtClean="0"/>
              <a:t>элексира</a:t>
            </a:r>
            <a:r>
              <a:rPr lang="ru-RU" u="none" noProof="0" dirty="0" smtClean="0"/>
              <a:t> 20%.</a:t>
            </a:r>
            <a:r>
              <a:rPr lang="ru-RU" dirty="0"/>
              <a:t> </a:t>
            </a:r>
            <a:r>
              <a:rPr lang="ru-RU" dirty="0" smtClean="0"/>
              <a:t>Рассчитайте какую массу грудного </a:t>
            </a:r>
            <a:r>
              <a:rPr lang="ru-RU" dirty="0" err="1" smtClean="0"/>
              <a:t>элексира</a:t>
            </a:r>
            <a:r>
              <a:rPr lang="ru-RU" dirty="0" smtClean="0"/>
              <a:t> и воды нужно взять для приготовления   0,5 кг такого раствора. Плотность воды принять равной 1г/мл , а грудного </a:t>
            </a:r>
            <a:r>
              <a:rPr lang="ru-RU" dirty="0" err="1" smtClean="0"/>
              <a:t>элексира</a:t>
            </a:r>
            <a:r>
              <a:rPr lang="ru-RU" dirty="0" smtClean="0"/>
              <a:t> – 1,5г/мл.</a:t>
            </a:r>
            <a:endParaRPr lang="ru-RU" u="none" noProof="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 Задание 3</a:t>
            </a:r>
            <a:endParaRPr lang="ru-RU" noProof="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79512" y="1412776"/>
            <a:ext cx="3456384" cy="4830763"/>
          </a:xfrm>
        </p:spPr>
        <p:txBody>
          <a:bodyPr/>
          <a:lstStyle/>
          <a:p>
            <a:pPr marL="0" indent="0">
              <a:buNone/>
            </a:pPr>
            <a:r>
              <a:rPr lang="ru-RU" noProof="0" dirty="0" smtClean="0"/>
              <a:t>Дано:</a:t>
            </a:r>
          </a:p>
          <a:p>
            <a:pPr marL="0" indent="0">
              <a:buNone/>
            </a:pPr>
            <a:r>
              <a:rPr lang="en-US" noProof="0" dirty="0" smtClean="0"/>
              <a:t>m(</a:t>
            </a:r>
            <a:r>
              <a:rPr lang="ru-RU" noProof="0" dirty="0" smtClean="0"/>
              <a:t>раствора)=0,5кг=500г</a:t>
            </a:r>
          </a:p>
          <a:p>
            <a:pPr marL="0" indent="0">
              <a:buNone/>
            </a:pPr>
            <a:r>
              <a:rPr lang="en-US" noProof="0" dirty="0" smtClean="0"/>
              <a:t>u(</a:t>
            </a:r>
            <a:r>
              <a:rPr lang="ru-RU" noProof="0" dirty="0" err="1" smtClean="0"/>
              <a:t>гр.эл</a:t>
            </a:r>
            <a:r>
              <a:rPr lang="ru-RU" noProof="0" dirty="0" smtClean="0"/>
              <a:t>.)=20%</a:t>
            </a:r>
          </a:p>
          <a:p>
            <a:pPr marL="0" indent="0">
              <a:buNone/>
            </a:pPr>
            <a:r>
              <a:rPr lang="en-US" noProof="0" dirty="0" smtClean="0"/>
              <a:t>p(</a:t>
            </a:r>
            <a:r>
              <a:rPr lang="ru-RU" noProof="0" dirty="0" err="1" smtClean="0"/>
              <a:t>гр.эл</a:t>
            </a:r>
            <a:r>
              <a:rPr lang="ru-RU" noProof="0" dirty="0" smtClean="0"/>
              <a:t>.)=1,5г/мл</a:t>
            </a:r>
          </a:p>
          <a:p>
            <a:pPr marL="0" indent="0">
              <a:buNone/>
            </a:pPr>
            <a:r>
              <a:rPr lang="en-US" noProof="0" dirty="0" smtClean="0"/>
              <a:t>p(H</a:t>
            </a:r>
            <a:r>
              <a:rPr lang="en-US" sz="1800" noProof="0" dirty="0" smtClean="0"/>
              <a:t>2</a:t>
            </a:r>
            <a:r>
              <a:rPr lang="en-US" noProof="0" dirty="0" smtClean="0"/>
              <a:t>O)=1</a:t>
            </a:r>
            <a:r>
              <a:rPr lang="ru-RU" noProof="0" dirty="0" smtClean="0"/>
              <a:t>г/мл</a:t>
            </a:r>
          </a:p>
          <a:p>
            <a:pPr marL="0" indent="0">
              <a:buNone/>
            </a:pPr>
            <a:r>
              <a:rPr lang="en-US" noProof="0" dirty="0" smtClean="0"/>
              <a:t>m(</a:t>
            </a:r>
            <a:r>
              <a:rPr lang="ru-RU" noProof="0" dirty="0" err="1" smtClean="0"/>
              <a:t>гр.эл</a:t>
            </a:r>
            <a:r>
              <a:rPr lang="ru-RU" noProof="0" dirty="0" smtClean="0"/>
              <a:t>.)=?</a:t>
            </a:r>
          </a:p>
          <a:p>
            <a:pPr marL="0" indent="0">
              <a:buNone/>
            </a:pPr>
            <a:r>
              <a:rPr lang="en-US" dirty="0" smtClean="0"/>
              <a:t>m(H</a:t>
            </a:r>
            <a:r>
              <a:rPr lang="en-US" sz="1800" dirty="0" smtClean="0"/>
              <a:t>2</a:t>
            </a:r>
            <a:r>
              <a:rPr lang="en-US" dirty="0" smtClean="0"/>
              <a:t>O)=</a:t>
            </a:r>
            <a:r>
              <a:rPr lang="ru-RU" dirty="0" smtClean="0"/>
              <a:t>?</a:t>
            </a:r>
            <a:endParaRPr lang="ru-RU" noProof="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635896" y="1412776"/>
            <a:ext cx="0" cy="482453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0" y="4293096"/>
            <a:ext cx="363589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51920" y="1412776"/>
            <a:ext cx="424847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Решение:</a:t>
            </a:r>
          </a:p>
          <a:p>
            <a:r>
              <a:rPr lang="en-US" sz="2800" dirty="0" smtClean="0"/>
              <a:t>u(H</a:t>
            </a:r>
            <a:r>
              <a:rPr lang="en-US" dirty="0" smtClean="0"/>
              <a:t>2</a:t>
            </a:r>
            <a:r>
              <a:rPr lang="en-US" sz="2800" dirty="0" smtClean="0"/>
              <a:t>O)=100%-20%=80%</a:t>
            </a:r>
          </a:p>
          <a:p>
            <a:r>
              <a:rPr lang="en-US" sz="2800" dirty="0" smtClean="0"/>
              <a:t>m(H</a:t>
            </a:r>
            <a:r>
              <a:rPr lang="en-US" dirty="0" smtClean="0"/>
              <a:t>2</a:t>
            </a:r>
            <a:r>
              <a:rPr lang="en-US" sz="2800" dirty="0" smtClean="0"/>
              <a:t>0)=u(H</a:t>
            </a:r>
            <a:r>
              <a:rPr lang="en-US" dirty="0" smtClean="0"/>
              <a:t>2</a:t>
            </a:r>
            <a:r>
              <a:rPr lang="en-US" sz="2800" dirty="0" smtClean="0"/>
              <a:t>O)*m(</a:t>
            </a:r>
            <a:r>
              <a:rPr lang="ru-RU" sz="2800" dirty="0" smtClean="0"/>
              <a:t>раствора)/100%=80%*500г/100%=400г</a:t>
            </a:r>
          </a:p>
          <a:p>
            <a:r>
              <a:rPr lang="en-US" sz="2800" dirty="0" smtClean="0"/>
              <a:t>m(</a:t>
            </a:r>
            <a:r>
              <a:rPr lang="ru-RU" sz="2800" dirty="0" err="1" smtClean="0"/>
              <a:t>гр.эл</a:t>
            </a:r>
            <a:r>
              <a:rPr lang="ru-RU" sz="2800" dirty="0" smtClean="0"/>
              <a:t>.)=500г-400г=100г</a:t>
            </a:r>
          </a:p>
          <a:p>
            <a:r>
              <a:rPr lang="ru-RU" sz="2800" dirty="0" smtClean="0"/>
              <a:t>Ответ:</a:t>
            </a:r>
            <a:r>
              <a:rPr lang="en-US" sz="2800" dirty="0" smtClean="0"/>
              <a:t>m(H</a:t>
            </a:r>
            <a:r>
              <a:rPr lang="en-US" dirty="0" smtClean="0"/>
              <a:t>2</a:t>
            </a:r>
            <a:r>
              <a:rPr lang="en-US" sz="2800" dirty="0" smtClean="0"/>
              <a:t>O)=400</a:t>
            </a:r>
            <a:r>
              <a:rPr lang="ru-RU" sz="2800" dirty="0" smtClean="0"/>
              <a:t>г</a:t>
            </a:r>
          </a:p>
          <a:p>
            <a:r>
              <a:rPr lang="en-US" sz="2800" dirty="0" smtClean="0"/>
              <a:t>m(</a:t>
            </a:r>
            <a:r>
              <a:rPr lang="ru-RU" sz="2800" dirty="0" err="1" smtClean="0"/>
              <a:t>гр.эл</a:t>
            </a:r>
            <a:r>
              <a:rPr lang="ru-RU" sz="2800" dirty="0" smtClean="0"/>
              <a:t>.)=100г</a:t>
            </a:r>
            <a:endParaRPr lang="ru-RU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i_fair_72dpi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21873A"/>
      </a:hlink>
      <a:folHlink>
        <a:srgbClr val="717E00"/>
      </a:folHlink>
    </a:clrScheme>
    <a:fontScheme name="Science Fair">
      <a:majorFont>
        <a:latin typeface="Tw Cen MT Condensed"/>
        <a:ea typeface=""/>
        <a:cs typeface=""/>
      </a:majorFont>
      <a:minorFont>
        <a:latin typeface="Tw Cen MT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66F8574-A75F-4890-8CAE-B90C14F9E6B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для проекта научной конференции</Template>
  <TotalTime>0</TotalTime>
  <Words>366</Words>
  <Application>Microsoft Office PowerPoint</Application>
  <PresentationFormat>Экран (4:3)</PresentationFormat>
  <Paragraphs>58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sci_fair_72dpi</vt:lpstr>
      <vt:lpstr>Химия в кулинарии</vt:lpstr>
      <vt:lpstr>                          Задание 1 </vt:lpstr>
      <vt:lpstr>                           Задание 1</vt:lpstr>
      <vt:lpstr>                            Задание 2</vt:lpstr>
      <vt:lpstr>                             Задание 2</vt:lpstr>
      <vt:lpstr>                           Задание 3</vt:lpstr>
      <vt:lpstr>                         Задание 3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2015-04-13T15:22:54Z</dcterms:created>
  <dcterms:modified xsi:type="dcterms:W3CDTF">2015-04-13T16:48:35Z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TC101659569990</vt:lpwstr>
  </property>
</Properties>
</file>