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5" r:id="rId4"/>
    <p:sldId id="268" r:id="rId5"/>
    <p:sldId id="303" r:id="rId6"/>
    <p:sldId id="304" r:id="rId7"/>
    <p:sldId id="314" r:id="rId8"/>
    <p:sldId id="315" r:id="rId9"/>
    <p:sldId id="269" r:id="rId10"/>
    <p:sldId id="312" r:id="rId11"/>
    <p:sldId id="305" r:id="rId12"/>
    <p:sldId id="313" r:id="rId13"/>
    <p:sldId id="306" r:id="rId14"/>
    <p:sldId id="307" r:id="rId15"/>
    <p:sldId id="309" r:id="rId16"/>
    <p:sldId id="308" r:id="rId17"/>
    <p:sldId id="310" r:id="rId18"/>
    <p:sldId id="311" r:id="rId19"/>
    <p:sldId id="261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800000"/>
    <a:srgbClr val="DDD9C3"/>
    <a:srgbClr val="FFFFCC"/>
    <a:srgbClr val="0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5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1E6FD-F647-48FD-A17D-C30F5F4F05B2}" type="datetimeFigureOut">
              <a:rPr lang="ru-RU" smtClean="0"/>
              <a:pPr/>
              <a:t>21.03.2016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0BB08-C1B1-4C89-B33B-3F30C6489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3/39/Hermann_Emil_Fischer.jpg?uselang=ru" TargetMode="External"/><Relationship Id="rId2" Type="http://schemas.openxmlformats.org/officeDocument/2006/relationships/hyperlink" Target="http://www.askpins.com/pics/284/what-are-the-subunits-that-make-up-proteins-called-and-what-bonds-them-together.jpg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Белки</a:t>
            </a:r>
            <a:br>
              <a:rPr lang="ru-RU" dirty="0" smtClean="0">
                <a:latin typeface="Arial" pitchFamily="34" charset="0"/>
                <a:cs typeface="Arial" pitchFamily="34" charset="0"/>
              </a:rPr>
            </a:b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1371600" y="5500702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Политова Светлана Викторовна,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ru-RU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учитель химии высшей квалификационной категории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skpins.com/pics/284/what-are-the-subunits-that-make-up-proteins-called-and-what-bonds-them-together.jpg"/>
          <p:cNvPicPr>
            <a:picLocks noChangeAspect="1" noChangeArrowheads="1"/>
          </p:cNvPicPr>
          <p:nvPr/>
        </p:nvPicPr>
        <p:blipFill>
          <a:blip r:embed="rId2" cstate="print"/>
          <a:srcRect t="9522"/>
          <a:stretch>
            <a:fillRect/>
          </a:stretch>
        </p:blipFill>
        <p:spPr bwMode="auto">
          <a:xfrm>
            <a:off x="142844" y="0"/>
            <a:ext cx="6787684" cy="6858000"/>
          </a:xfrm>
          <a:prstGeom prst="rect">
            <a:avLst/>
          </a:prstGeom>
          <a:noFill/>
        </p:spPr>
      </p:pic>
      <p:sp>
        <p:nvSpPr>
          <p:cNvPr id="11" name="Заголовок 1"/>
          <p:cNvSpPr txBox="1">
            <a:spLocks/>
          </p:cNvSpPr>
          <p:nvPr/>
        </p:nvSpPr>
        <p:spPr>
          <a:xfrm>
            <a:off x="6286512" y="5857892"/>
            <a:ext cx="2643206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Инсулин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Белки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357158" y="1500174"/>
          <a:ext cx="8429684" cy="4000528"/>
        </p:xfrm>
        <a:graphic>
          <a:graphicData uri="http://schemas.openxmlformats.org/drawingml/2006/table">
            <a:tbl>
              <a:tblPr/>
              <a:tblGrid>
                <a:gridCol w="8429684"/>
              </a:tblGrid>
              <a:tr h="4000528">
                <a:tc>
                  <a:txBody>
                    <a:bodyPr/>
                    <a:lstStyle/>
                    <a:p>
                      <a:pPr marL="12700" marR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tabLst>
                          <a:tab pos="3225165" algn="l"/>
                        </a:tabLst>
                      </a:pP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Другой 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белок —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фермент </a:t>
                      </a:r>
                      <a:r>
                        <a:rPr lang="ru-RU" sz="2400" b="1" spc="6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рибонуклеаза</a:t>
                      </a:r>
                      <a:r>
                        <a:rPr lang="ru-RU" sz="2400" b="1" spc="6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0" spc="6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состоит из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124 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аминокислотных остатков и имеет	15000</a:t>
                      </a:r>
                    </a:p>
                    <a:p>
                      <a:pPr marL="12700" indent="-120650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(рис. 20).</a:t>
                      </a:r>
                    </a:p>
                    <a:p>
                      <a:pPr marL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Белок крови —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гемоглобин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имеет </a:t>
                      </a: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</a:t>
                      </a:r>
                      <a:r>
                        <a:rPr lang="en-US" sz="2400" spc="8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</a:t>
                      </a:r>
                      <a:r>
                        <a:rPr lang="ru-RU" sz="2400" spc="8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</a:t>
                      </a:r>
                      <a:r>
                        <a:rPr lang="ru-RU" sz="240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68000</a:t>
                      </a: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.</a:t>
                      </a:r>
                    </a:p>
                    <a:p>
                      <a:pPr marL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Белки некоторых вирусов</a:t>
                      </a:r>
                      <a:r>
                        <a:rPr lang="ru-RU" sz="2400" b="1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имеют 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</a:t>
                      </a:r>
                      <a:r>
                        <a:rPr lang="en-US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r</a:t>
                      </a:r>
                      <a:r>
                        <a:rPr lang="ru-RU" sz="2400" b="0" spc="8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b="1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до 50 млн.</a:t>
                      </a:r>
                      <a:endParaRPr lang="ru-RU" sz="2400" spc="6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 marL="12700" marR="12700" indent="1905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spc="8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Относительная молекулярная масса белков изменяется в широких пределах: от 5 тыс. до десятков миллионов.</a:t>
                      </a: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Гемоглобин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Вторичная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1428736"/>
            <a:ext cx="8143932" cy="5143536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>
              <a:lnSpc>
                <a:spcPct val="170000"/>
              </a:lnSpc>
            </a:pP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Вторичная структура белка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(для большинства белков) — это </a:t>
            </a:r>
            <a:r>
              <a:rPr lang="ru-RU" sz="2400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-спираль, которая образуется в результате скручивания полипептидной цепи за счет водородных связей между группами: 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Теоретически все -С- и -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 группы могут участвовать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и образовании водородных связей, поэтому вторичная структура очень стабильна.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 В одном витке спирали обычно содержится 3,6 аминокислотного остатка.</a:t>
            </a: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Вторичная структура была установлена американским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химиком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Л.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2400" b="1" dirty="0" err="1" smtClean="0">
                <a:latin typeface="Arial" pitchFamily="34" charset="0"/>
                <a:cs typeface="Arial" pitchFamily="34" charset="0"/>
              </a:rPr>
              <a:t>Полингом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в 1951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 г.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Существуют белки, имеющие </a:t>
            </a:r>
            <a:r>
              <a:rPr lang="ru-RU" sz="2400" smtClean="0">
                <a:latin typeface="Arial" pitchFamily="34" charset="0"/>
                <a:cs typeface="Arial" pitchFamily="34" charset="0"/>
              </a:rPr>
              <a:t>другие типы вторичной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структуры.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Третичная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1500174"/>
            <a:ext cx="4071966" cy="435771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– форма закрученной спирали в пространстве,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образованная главным образом за счет </a:t>
            </a:r>
            <a:r>
              <a:rPr lang="ru-RU" sz="2400" dirty="0" err="1" smtClean="0">
                <a:latin typeface="Arial" pitchFamily="34" charset="0"/>
                <a:cs typeface="Arial" pitchFamily="34" charset="0"/>
              </a:rPr>
              <a:t>дисульфидных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 мостиков </a:t>
            </a:r>
            <a:r>
              <a:rPr lang="ru-RU" sz="2400" b="1" dirty="0" smtClean="0">
                <a:solidFill>
                  <a:srgbClr val="0033CC"/>
                </a:solidFill>
                <a:latin typeface="Arial" pitchFamily="34" charset="0"/>
                <a:cs typeface="Arial" pitchFamily="34" charset="0"/>
              </a:rPr>
              <a:t>-S-S-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, 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водородных связей, гидрофобных и ионных взаимодействий.</a:t>
            </a:r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7" name="Picture 5" descr="hm732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7589"/>
          <a:stretch>
            <a:fillRect/>
          </a:stretch>
        </p:blipFill>
        <p:spPr bwMode="auto">
          <a:xfrm>
            <a:off x="5143504" y="1643050"/>
            <a:ext cx="3470899" cy="3584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400" dirty="0" smtClean="0">
                <a:latin typeface="Arial" pitchFamily="34" charset="0"/>
                <a:ea typeface="+mj-ea"/>
                <a:cs typeface="Arial" pitchFamily="34" charset="0"/>
              </a:rPr>
              <a:t>Четвертичная структура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500034" y="1500174"/>
            <a:ext cx="3786214" cy="4572032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– агрегаты нескольких белковых макромолекул (белковые комплексы), образованные за счет взаимодействия разных полипептидных цепей.</a:t>
            </a:r>
          </a:p>
          <a:p>
            <a:endParaRPr kumimoji="0" lang="ru-RU" sz="240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9" name="Picture 3" descr="hm732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6000" contrast="12000"/>
          </a:blip>
          <a:srcRect t="6683"/>
          <a:stretch>
            <a:fillRect/>
          </a:stretch>
        </p:blipFill>
        <p:spPr bwMode="auto">
          <a:xfrm>
            <a:off x="4500562" y="1928802"/>
            <a:ext cx="4077752" cy="3805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2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4108" b="8154"/>
          <a:stretch>
            <a:fillRect/>
          </a:stretch>
        </p:blipFill>
        <p:spPr bwMode="auto">
          <a:xfrm>
            <a:off x="195263" y="500063"/>
            <a:ext cx="8753475" cy="537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539750" y="1571612"/>
            <a:ext cx="8064500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/>
            <a:r>
              <a:rPr lang="ru-RU" sz="2400" b="1" dirty="0"/>
              <a:t>              </a:t>
            </a:r>
            <a:endParaRPr lang="ru-RU" sz="2400" dirty="0">
              <a:solidFill>
                <a:srgbClr val="FF99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каталитические (ферменты);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регуляторные (гормоны);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структурные (кератин шерсти, фиброин шелка, коллаген);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двигательные (актин, миозин);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транспортные (гемоглобин);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запасные (казеин, яичный альбумин); </a:t>
            </a:r>
          </a:p>
          <a:p>
            <a:pPr marL="342900" indent="-342900">
              <a:buFontTx/>
              <a:buChar char="•"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защитные (иммуноглобулины) и т.д.</a:t>
            </a: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Функции</a:t>
            </a:r>
            <a:r>
              <a:rPr kumimoji="0" lang="ru-RU" sz="24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белков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4" descr="32"/>
          <p:cNvPicPr>
            <a:picLocks noChangeAspect="1" noChangeArrowheads="1"/>
          </p:cNvPicPr>
          <p:nvPr/>
        </p:nvPicPr>
        <p:blipFill>
          <a:blip r:embed="rId2" cstate="print"/>
          <a:srcRect t="3073" b="8452"/>
          <a:stretch>
            <a:fillRect/>
          </a:stretch>
        </p:blipFill>
        <p:spPr bwMode="auto">
          <a:xfrm>
            <a:off x="250825" y="635000"/>
            <a:ext cx="8640763" cy="538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Информационные источники: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428596" y="1397000"/>
          <a:ext cx="8143932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71966"/>
                <a:gridCol w="4071966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0" dirty="0" smtClean="0">
                          <a:latin typeface="Arial" pitchFamily="34" charset="0"/>
                          <a:cs typeface="Arial" pitchFamily="34" charset="0"/>
                          <a:hlinkClick r:id="rId2"/>
                        </a:rPr>
                        <a:t>инсулин</a:t>
                      </a:r>
                      <a:endParaRPr lang="ru-RU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  <a:hlinkClick r:id="rId3"/>
                        </a:rPr>
                        <a:t>Фишер</a:t>
                      </a:r>
                      <a:endParaRPr lang="ru-RU" sz="1800" b="0" dirty="0" smtClean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b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/>
          </a:prstGeom>
          <a:noFill/>
        </p:spPr>
        <p:txBody>
          <a:bodyPr>
            <a:normAutofit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Определение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"/>
          <p:cNvGrpSpPr>
            <a:grpSpLocks/>
          </p:cNvGrpSpPr>
          <p:nvPr/>
        </p:nvGrpSpPr>
        <p:grpSpPr bwMode="auto">
          <a:xfrm>
            <a:off x="892943" y="1500174"/>
            <a:ext cx="7358114" cy="2803525"/>
            <a:chOff x="741" y="1495"/>
            <a:chExt cx="2745" cy="1766"/>
          </a:xfrm>
          <a:solidFill>
            <a:schemeClr val="bg2">
              <a:lumMod val="90000"/>
            </a:schemeClr>
          </a:solidFill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grpSpPr>
        <p:sp>
          <p:nvSpPr>
            <p:cNvPr id="7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2744" cy="1766"/>
            </a:xfrm>
            <a:prstGeom prst="roundRect">
              <a:avLst>
                <a:gd name="adj" fmla="val 6183"/>
              </a:avLst>
            </a:prstGeom>
            <a:grpFill/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4" name="Text Box 17"/>
            <p:cNvSpPr txBox="1">
              <a:spLocks noChangeArrowheads="1"/>
            </p:cNvSpPr>
            <p:nvPr/>
          </p:nvSpPr>
          <p:spPr bwMode="gray">
            <a:xfrm>
              <a:off x="768" y="1776"/>
              <a:ext cx="2718" cy="1454"/>
            </a:xfrm>
            <a:prstGeom prst="rect">
              <a:avLst/>
            </a:prstGeom>
            <a:grp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Белки — это природные высокомолекулярные соединения (биополимеры), структурную основу которых составляют полипептидные цепи, построенные из остатков 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  <a:sym typeface="Symbol"/>
                </a:rPr>
                <a:t></a:t>
              </a:r>
              <a:r>
                <a:rPr lang="ru-RU" sz="2400" dirty="0" smtClean="0">
                  <a:latin typeface="Arial" pitchFamily="34" charset="0"/>
                  <a:cs typeface="Arial" pitchFamily="34" charset="0"/>
                </a:rPr>
                <a:t>-аминокислот.</a:t>
              </a:r>
              <a:endParaRPr lang="ru-RU" sz="2400" dirty="0"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>
            <a:normAutofit fontScale="90000"/>
          </a:bodyPr>
          <a:lstStyle/>
          <a:p>
            <a:r>
              <a:rPr lang="ru-RU" sz="3200" dirty="0" smtClean="0">
                <a:latin typeface="Arial" pitchFamily="34" charset="0"/>
                <a:cs typeface="Arial" pitchFamily="34" charset="0"/>
              </a:rPr>
              <a:t>По числу гидроксильных групп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Соединительная линия уступом 8"/>
          <p:cNvCxnSpPr/>
          <p:nvPr/>
        </p:nvCxnSpPr>
        <p:spPr>
          <a:xfrm rot="16200000" flipH="1">
            <a:off x="7322363" y="964389"/>
            <a:ext cx="1071570" cy="10001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2" name="Группа 21"/>
          <p:cNvGrpSpPr/>
          <p:nvPr/>
        </p:nvGrpSpPr>
        <p:grpSpPr>
          <a:xfrm>
            <a:off x="500034" y="2000240"/>
            <a:ext cx="8143932" cy="654032"/>
            <a:chOff x="285720" y="2000240"/>
            <a:chExt cx="8143932" cy="654032"/>
          </a:xfrm>
        </p:grpSpPr>
        <p:sp>
          <p:nvSpPr>
            <p:cNvPr id="19" name="Заголовок 1"/>
            <p:cNvSpPr txBox="1">
              <a:spLocks/>
            </p:cNvSpPr>
            <p:nvPr/>
          </p:nvSpPr>
          <p:spPr>
            <a:xfrm>
              <a:off x="285720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err="1" smtClean="0">
                  <a:latin typeface="Arial" pitchFamily="34" charset="0"/>
                  <a:ea typeface="+mj-ea"/>
                  <a:cs typeface="Arial" pitchFamily="34" charset="0"/>
                </a:rPr>
                <a:t>п</a:t>
              </a:r>
              <a:r>
                <a:rPr kumimoji="0" lang="ru-RU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ротеины</a:t>
              </a: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</a:p>
          </p:txBody>
        </p:sp>
        <p:sp>
          <p:nvSpPr>
            <p:cNvPr id="20" name="Заголовок 1"/>
            <p:cNvSpPr txBox="1">
              <a:spLocks/>
            </p:cNvSpPr>
            <p:nvPr/>
          </p:nvSpPr>
          <p:spPr>
            <a:xfrm>
              <a:off x="5857884" y="2000240"/>
              <a:ext cx="2571768" cy="654032"/>
            </a:xfrm>
            <a:prstGeom prst="roundRect">
              <a:avLst>
                <a:gd name="adj" fmla="val 0"/>
              </a:avLst>
            </a:prstGeom>
            <a:solidFill>
              <a:schemeClr val="bg2">
                <a:lumMod val="90000"/>
              </a:schemeClr>
            </a:solidFill>
            <a:ln w="38100">
              <a:solidFill>
                <a:schemeClr val="bg2">
                  <a:lumMod val="50000"/>
                </a:schemeClr>
              </a:solidFill>
            </a:ln>
            <a:effectLst>
              <a:outerShdw dist="76200" dir="2400000" algn="ctr" rotWithShape="0">
                <a:schemeClr val="accent6">
                  <a:lumMod val="50000"/>
                  <a:alpha val="50000"/>
                </a:schemeClr>
              </a:outerShdw>
            </a:effectLst>
          </p:spPr>
          <p:txBody>
            <a:bodyPr vert="horz" lIns="91440" tIns="45720" rIns="91440" bIns="45720" rtlCol="0" anchor="ctr">
              <a:normAutofit fontScale="97500"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3200" dirty="0" smtClean="0">
                  <a:latin typeface="Arial" pitchFamily="34" charset="0"/>
                  <a:ea typeface="+mj-ea"/>
                  <a:cs typeface="Arial" pitchFamily="34" charset="0"/>
                </a:rPr>
                <a:t>п</a:t>
              </a:r>
              <a:r>
                <a:rPr kumimoji="0" lang="ru-RU" sz="3200" b="0" i="0" u="none" strike="noStrike" kern="1200" cap="none" spc="0" normalizeH="0" baseline="0" noProof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ротеиды</a:t>
              </a:r>
              <a:r>
                <a:rPr kumimoji="0" lang="ru-RU" sz="3200" b="0" i="0" u="none" strike="noStrike" kern="1200" cap="none" spc="0" normalizeH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</a:t>
              </a:r>
              <a:endPara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</p:grp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50001" y="3000372"/>
          <a:ext cx="8643998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21999"/>
                <a:gridCol w="4321999"/>
              </a:tblGrid>
              <a:tr h="50006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err="1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п</a:t>
                      </a:r>
                      <a:r>
                        <a:rPr kumimoji="0" lang="ru-RU" sz="2400" b="1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ростые</a:t>
                      </a:r>
                      <a:r>
                        <a:rPr kumimoji="0" lang="ru-RU" sz="2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 белки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ea typeface="+mj-ea"/>
                          <a:cs typeface="Arial" pitchFamily="34" charset="0"/>
                        </a:rPr>
                        <a:t>с</a:t>
                      </a:r>
                      <a:r>
                        <a:rPr kumimoji="0" lang="ru-RU" sz="2400" b="1" i="0" u="none" strike="noStrike" kern="1200" cap="none" spc="0" normalizeH="0" noProof="0" dirty="0" smtClean="0">
                          <a:ln>
                            <a:noFill/>
                          </a:ln>
                          <a:solidFill>
                            <a:sysClr val="windowText" lastClr="000000"/>
                          </a:solidFill>
                          <a:effectLst/>
                          <a:uLnTx/>
                          <a:uFillTx/>
                          <a:latin typeface="Arial" pitchFamily="34" charset="0"/>
                          <a:ea typeface="+mj-ea"/>
                          <a:cs typeface="Arial" pitchFamily="34" charset="0"/>
                        </a:rPr>
                        <a:t>ложные белки</a:t>
                      </a:r>
                      <a:endParaRPr kumimoji="0" lang="ru-RU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ysClr val="windowText" lastClr="000000"/>
                        </a:solidFill>
                        <a:effectLst/>
                        <a:uLnTx/>
                        <a:uFillTx/>
                        <a:latin typeface="Arial" pitchFamily="34" charset="0"/>
                        <a:ea typeface="+mj-ea"/>
                        <a:cs typeface="Arial" pitchFamily="34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endParaRPr lang="ru-RU" sz="24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1393041">
                <a:tc>
                  <a:txBody>
                    <a:bodyPr/>
                    <a:lstStyle/>
                    <a:p>
                      <a:pPr marL="72000" marR="127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Макромолекулы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состоят</a:t>
                      </a:r>
                      <a:r>
                        <a:rPr lang="ru-RU" sz="2400" b="1" spc="6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только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из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остатков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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r>
                        <a:rPr lang="ru-RU" sz="2400" spc="70" dirty="0" err="1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амино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</a:t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кислот.</a:t>
                      </a:r>
                    </a:p>
                  </a:txBody>
                  <a:tcPr marL="0" marR="0" marT="0" marB="0">
                    <a:lnR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2000" marR="2540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868805" algn="l"/>
                          <a:tab pos="1939290" algn="l"/>
                        </a:tabLst>
                      </a:pP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Макромолекулы содержат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кроме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остатков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  <a:sym typeface="Symbol"/>
                        </a:rPr>
                        <a:t>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-аминокислот 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другие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группы 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атомов (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остатки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полисахаридов, </a:t>
                      </a:r>
                      <a:r>
                        <a:rPr lang="ru-RU" sz="2400" spc="70" dirty="0" err="1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о-фосфорной</a:t>
                      </a:r>
                      <a:r>
                        <a:rPr lang="ru-RU" sz="2400" spc="7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кислоты, катионы</a:t>
                      </a:r>
                      <a:r>
                        <a:rPr lang="ru-RU" sz="2400" spc="70" baseline="0" dirty="0" smtClean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 металлов и т.д.)</a:t>
                      </a:r>
                      <a: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/>
                      </a:r>
                      <a:br>
                        <a:rPr lang="ru-RU" sz="2400" spc="70" dirty="0"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</a:br>
                      <a:endParaRPr lang="ru-RU" sz="2400" spc="7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bg2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Белки</a:t>
            </a:r>
          </a:p>
        </p:txBody>
      </p:sp>
      <p:cxnSp>
        <p:nvCxnSpPr>
          <p:cNvPr id="7" name="Соединительная линия уступом 6"/>
          <p:cNvCxnSpPr/>
          <p:nvPr/>
        </p:nvCxnSpPr>
        <p:spPr>
          <a:xfrm rot="5400000">
            <a:off x="750067" y="1116789"/>
            <a:ext cx="1223970" cy="847732"/>
          </a:xfrm>
          <a:prstGeom prst="bentConnector3">
            <a:avLst>
              <a:gd name="adj1" fmla="val 50000"/>
            </a:avLst>
          </a:prstGeom>
          <a:ln w="38100">
            <a:solidFill>
              <a:schemeClr val="bg2">
                <a:lumMod val="50000"/>
              </a:schemeClr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2285992"/>
            <a:ext cx="8429684" cy="278608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Autofit/>
          </a:bodyPr>
          <a:lstStyle/>
          <a:p>
            <a:pPr>
              <a:lnSpc>
                <a:spcPct val="170000"/>
              </a:lnSpc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Все белки являются полипептидами, но не всякий поли­пептид является белком. Каждый белок имеет свое спе­цифическое (индивидуальное и постоянное) строение.</a:t>
            </a: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 белка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3643306" y="2285992"/>
            <a:ext cx="5214974" cy="278608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это число и последовательность аминокислотных остатков в полипептидной цепи. (Полипептидную теорию строения белков предло­жил немецкий химик Э. Фишер в начале XX в.).</a:t>
            </a:r>
          </a:p>
          <a:p>
            <a:pPr>
              <a:lnSpc>
                <a:spcPct val="170000"/>
              </a:lnSpc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6322" name="Picture 2" descr="http://upload.wikimedia.org/wikipedia/commons/3/39/Hermann_Emil_Fischer.jpg?uselang=r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282" y="1571612"/>
            <a:ext cx="3167066" cy="4479137"/>
          </a:xfrm>
          <a:prstGeom prst="rect">
            <a:avLst/>
          </a:prstGeom>
          <a:noFill/>
          <a:effectLst>
            <a:outerShdw blurRad="431800" dist="101600" dir="5400000" rotWithShape="0">
              <a:srgbClr val="800000">
                <a:alpha val="49804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428596" y="1142984"/>
            <a:ext cx="8429684" cy="3929090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/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В организме человека свыше 10000 различных белков, и все они построены из одних и тех же 20 </a:t>
            </a:r>
            <a:r>
              <a:rPr lang="ru-RU" sz="2400" b="1" dirty="0" smtClean="0">
                <a:latin typeface="Arial" pitchFamily="34" charset="0"/>
                <a:cs typeface="Arial" pitchFamily="34" charset="0"/>
                <a:sym typeface="Symbol"/>
              </a:rPr>
              <a:t>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-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аминокислот которые соединены между собой пептидными связями. Число остатков аминокислот в молекулах белков варьирует от </a:t>
            </a:r>
            <a:r>
              <a:rPr lang="ru-RU" sz="2400" b="1" dirty="0" smtClean="0">
                <a:latin typeface="Arial" pitchFamily="34" charset="0"/>
                <a:cs typeface="Arial" pitchFamily="34" charset="0"/>
              </a:rPr>
              <a:t>50 до 10</a:t>
            </a:r>
            <a:r>
              <a:rPr lang="ru-RU" sz="2400" b="1" baseline="30000" dirty="0" smtClean="0">
                <a:latin typeface="Arial" pitchFamily="34" charset="0"/>
                <a:cs typeface="Arial" pitchFamily="34" charset="0"/>
              </a:rPr>
              <a:t>5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. Потенциально возможное число белков с различной первичной структурой практически не ограничено.</a:t>
            </a:r>
          </a:p>
          <a:p>
            <a:r>
              <a:rPr lang="ru-RU" sz="2400" dirty="0" smtClean="0">
                <a:latin typeface="Arial" pitchFamily="34" charset="0"/>
                <a:cs typeface="Arial" pitchFamily="34" charset="0"/>
              </a:rPr>
              <a:t>Фрагмент полипептидной цепи:</a:t>
            </a:r>
          </a:p>
          <a:p>
            <a:pPr>
              <a:lnSpc>
                <a:spcPct val="170000"/>
              </a:lnSpc>
            </a:pP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7348" name="Picture 4" descr="http://do.gendocs.ru/pars_docs/tw_refs/248/247376/247376_html_6478d2aa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E5E5E5"/>
              </a:clrFrom>
              <a:clrTo>
                <a:srgbClr val="E5E5E5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0298" y="4367410"/>
            <a:ext cx="4214842" cy="249059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http://foxford.ru/uploads/tinymce_image/image/111/_____9____._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57166"/>
            <a:ext cx="9144000" cy="6858001"/>
          </a:xfrm>
          <a:prstGeom prst="rect">
            <a:avLst/>
          </a:prstGeom>
          <a:noFill/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indent="0">
              <a:spcBef>
                <a:spcPts val="0"/>
              </a:spcBef>
              <a:buNone/>
            </a:pPr>
            <a:r>
              <a:rPr lang="ru-RU" dirty="0" smtClean="0">
                <a:latin typeface="Arial" pitchFamily="34" charset="0"/>
                <a:cs typeface="Arial" pitchFamily="34" charset="0"/>
              </a:rPr>
              <a:t>Точно так же как алфавит, в состав которого входят 33 буквы, позволяет создать огромное количество слов, с помощью 20 аминокислот можно создать почти неограниченное количество разнообразных белков. Общее число белков с различной первичной структурой, встречающихся в организме человека, оценивается примерно в 50 000, а у всех видов живых организмов составляет величину порядка 10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−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10</a:t>
            </a:r>
            <a:r>
              <a:rPr lang="ru-RU" baseline="30000" dirty="0" smtClean="0">
                <a:latin typeface="Arial" pitchFamily="34" charset="0"/>
                <a:cs typeface="Arial" pitchFamily="34" charset="0"/>
              </a:rPr>
              <a:t>12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.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785918" y="274638"/>
            <a:ext cx="5572164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Первичная</a:t>
            </a:r>
            <a:r>
              <a:rPr kumimoji="0" lang="ru-RU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структура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Заголовок 1"/>
          <p:cNvSpPr txBox="1">
            <a:spLocks/>
          </p:cNvSpPr>
          <p:nvPr/>
        </p:nvSpPr>
        <p:spPr>
          <a:xfrm>
            <a:off x="2071670" y="500042"/>
            <a:ext cx="5000660" cy="654032"/>
          </a:xfrm>
          <a:prstGeom prst="roundRect">
            <a:avLst>
              <a:gd name="adj" fmla="val 0"/>
            </a:avLst>
          </a:prstGeom>
          <a:solidFill>
            <a:schemeClr val="bg2">
              <a:lumMod val="90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Инсулин</a:t>
            </a:r>
          </a:p>
        </p:txBody>
      </p:sp>
      <p:sp>
        <p:nvSpPr>
          <p:cNvPr id="7" name="Заголовок 1"/>
          <p:cNvSpPr txBox="1">
            <a:spLocks/>
          </p:cNvSpPr>
          <p:nvPr/>
        </p:nvSpPr>
        <p:spPr>
          <a:xfrm>
            <a:off x="571472" y="1428736"/>
            <a:ext cx="8143932" cy="3286148"/>
          </a:xfrm>
          <a:prstGeom prst="roundRect">
            <a:avLst>
              <a:gd name="adj" fmla="val 0"/>
            </a:avLst>
          </a:prstGeom>
          <a:solidFill>
            <a:schemeClr val="bg1">
              <a:lumMod val="95000"/>
            </a:schemeClr>
          </a:solidFill>
          <a:ln w="38100">
            <a:solidFill>
              <a:schemeClr val="bg2">
                <a:lumMod val="50000"/>
              </a:schemeClr>
            </a:solidFill>
          </a:ln>
          <a:effectLst>
            <a:outerShdw dist="76200" dir="2400000" algn="ctr" rotWithShape="0">
              <a:schemeClr val="accent6">
                <a:lumMod val="50000"/>
                <a:alpha val="50000"/>
              </a:scheme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  <a:defRPr/>
            </a:pPr>
            <a:r>
              <a:rPr lang="ru-RU" sz="2400" spc="80" dirty="0" smtClean="0">
                <a:latin typeface="Arial" pitchFamily="34" charset="0"/>
                <a:ea typeface="Times New Roman"/>
                <a:cs typeface="Arial" pitchFamily="34" charset="0"/>
              </a:rPr>
              <a:t>Один из первых белков, первичная структура которого была установлена в 1954 г.,—</a:t>
            </a:r>
            <a:r>
              <a:rPr lang="ru-RU" sz="2400" b="1" spc="60" dirty="0" smtClean="0">
                <a:latin typeface="Arial" pitchFamily="34" charset="0"/>
                <a:ea typeface="Times New Roman"/>
                <a:cs typeface="Arial" pitchFamily="34" charset="0"/>
              </a:rPr>
              <a:t> гормон инсулин</a:t>
            </a:r>
            <a:r>
              <a:rPr lang="ru-RU" sz="2400" spc="80" dirty="0" smtClean="0">
                <a:latin typeface="Arial" pitchFamily="34" charset="0"/>
                <a:ea typeface="Times New Roman"/>
                <a:cs typeface="Arial" pitchFamily="34" charset="0"/>
              </a:rPr>
              <a:t> (регулирует содержание сахара в крови), его молекула состоит из двух полипептидных цепей, которые связаны друг с другом (в одной цепи 21 аминокислотный остаток, в другой 30), М,(инсулина) = 5700.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422</TotalTime>
  <Words>505</Words>
  <Application>Microsoft Office PowerPoint</Application>
  <PresentationFormat>Экран (4:3)</PresentationFormat>
  <Paragraphs>59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Белки </vt:lpstr>
      <vt:lpstr>Определение</vt:lpstr>
      <vt:lpstr>По числу гидроксильных групп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Информационные источники: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Белки</dc:title>
  <dc:creator>Политова Светлана Викторовна</dc:creator>
  <dc:description>ГБОУ СОШ № 1352 г. Москвы</dc:description>
  <cp:lastModifiedBy>Admin</cp:lastModifiedBy>
  <cp:revision>49</cp:revision>
  <dcterms:created xsi:type="dcterms:W3CDTF">2013-12-22T12:43:22Z</dcterms:created>
  <dcterms:modified xsi:type="dcterms:W3CDTF">2016-03-21T19:02:31Z</dcterms:modified>
</cp:coreProperties>
</file>