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77" r:id="rId2"/>
    <p:sldId id="256" r:id="rId3"/>
    <p:sldId id="291" r:id="rId4"/>
    <p:sldId id="292" r:id="rId5"/>
    <p:sldId id="293" r:id="rId6"/>
    <p:sldId id="279" r:id="rId7"/>
    <p:sldId id="280" r:id="rId8"/>
    <p:sldId id="290" r:id="rId9"/>
    <p:sldId id="285" r:id="rId10"/>
    <p:sldId id="287" r:id="rId11"/>
    <p:sldId id="283" r:id="rId12"/>
    <p:sldId id="281" r:id="rId13"/>
    <p:sldId id="284" r:id="rId14"/>
    <p:sldId id="286" r:id="rId15"/>
    <p:sldId id="288" r:id="rId16"/>
    <p:sldId id="289" r:id="rId17"/>
    <p:sldId id="257" r:id="rId18"/>
    <p:sldId id="295" r:id="rId19"/>
    <p:sldId id="294" r:id="rId20"/>
    <p:sldId id="25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9953FD-A958-48BD-968A-0F1B24BC6010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B155BC9B-8E5B-4B07-9C12-874D797ACF28}">
      <dgm:prSet phldrT="[Текст]" custT="1"/>
      <dgm:spPr>
        <a:solidFill>
          <a:schemeClr val="bg2">
            <a:lumMod val="25000"/>
          </a:schemeClr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ru-RU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Способ самооценки</a:t>
          </a:r>
          <a:endParaRPr lang="ru-RU" sz="2000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gm:t>
    </dgm:pt>
    <dgm:pt modelId="{D9A385F1-AF45-47FB-9B1C-125AD44A86A0}" type="parTrans" cxnId="{C7BFAB6E-1836-4054-A631-B2C7D6BDD1BD}">
      <dgm:prSet/>
      <dgm:spPr/>
      <dgm:t>
        <a:bodyPr/>
        <a:lstStyle/>
        <a:p>
          <a:endParaRPr lang="ru-RU"/>
        </a:p>
      </dgm:t>
    </dgm:pt>
    <dgm:pt modelId="{3A185EDE-9675-471D-8B36-733153A421EC}" type="sibTrans" cxnId="{C7BFAB6E-1836-4054-A631-B2C7D6BDD1BD}">
      <dgm:prSet/>
      <dgm:spPr/>
      <dgm:t>
        <a:bodyPr/>
        <a:lstStyle/>
        <a:p>
          <a:endParaRPr lang="ru-RU"/>
        </a:p>
      </dgm:t>
    </dgm:pt>
    <dgm:pt modelId="{CAA0EE60-2D13-4910-B669-A5AAE06ED633}">
      <dgm:prSet phldrT="[Текст]" custT="1"/>
      <dgm:spPr>
        <a:solidFill>
          <a:schemeClr val="bg2">
            <a:lumMod val="25000"/>
          </a:schemeClr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ru-RU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Способ экспертной оценки</a:t>
          </a:r>
          <a:endParaRPr lang="ru-RU" sz="2000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gm:t>
    </dgm:pt>
    <dgm:pt modelId="{EB2DA2BD-1FED-4499-83DD-AF95E6AA8CB6}" type="parTrans" cxnId="{8EE7F895-F9EC-45D7-9714-3B7A4ECD66B9}">
      <dgm:prSet/>
      <dgm:spPr/>
      <dgm:t>
        <a:bodyPr/>
        <a:lstStyle/>
        <a:p>
          <a:endParaRPr lang="ru-RU"/>
        </a:p>
      </dgm:t>
    </dgm:pt>
    <dgm:pt modelId="{6F94695B-669B-4E6A-8351-633D22A01EE9}" type="sibTrans" cxnId="{8EE7F895-F9EC-45D7-9714-3B7A4ECD66B9}">
      <dgm:prSet/>
      <dgm:spPr/>
      <dgm:t>
        <a:bodyPr/>
        <a:lstStyle/>
        <a:p>
          <a:endParaRPr lang="ru-RU"/>
        </a:p>
      </dgm:t>
    </dgm:pt>
    <dgm:pt modelId="{BB83746D-8780-4202-9C23-2B1F266BA0E0}">
      <dgm:prSet phldrT="[Текст]" custT="1"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ru-RU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Тестирование уровня знаний и умений</a:t>
          </a:r>
          <a:endParaRPr lang="ru-RU" sz="2000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gm:t>
    </dgm:pt>
    <dgm:pt modelId="{D0DBF090-9419-457A-B1B1-B2D0533ADB13}" type="parTrans" cxnId="{A156798E-2E7C-478A-9FA7-6EB23BDC96D1}">
      <dgm:prSet/>
      <dgm:spPr/>
      <dgm:t>
        <a:bodyPr/>
        <a:lstStyle/>
        <a:p>
          <a:endParaRPr lang="ru-RU"/>
        </a:p>
      </dgm:t>
    </dgm:pt>
    <dgm:pt modelId="{AE4C277A-812A-4982-B8DE-C1EC99C2EE59}" type="sibTrans" cxnId="{A156798E-2E7C-478A-9FA7-6EB23BDC96D1}">
      <dgm:prSet/>
      <dgm:spPr/>
      <dgm:t>
        <a:bodyPr/>
        <a:lstStyle/>
        <a:p>
          <a:endParaRPr lang="ru-RU"/>
        </a:p>
      </dgm:t>
    </dgm:pt>
    <dgm:pt modelId="{E4188E9D-ABED-4F30-A74D-E46132B7AB12}" type="pres">
      <dgm:prSet presAssocID="{1C9953FD-A958-48BD-968A-0F1B24BC6010}" presName="compositeShape" presStyleCnt="0">
        <dgm:presLayoutVars>
          <dgm:dir/>
          <dgm:resizeHandles/>
        </dgm:presLayoutVars>
      </dgm:prSet>
      <dgm:spPr/>
    </dgm:pt>
    <dgm:pt modelId="{FE9E33B2-45F4-47DC-BB56-3C49CEA554B8}" type="pres">
      <dgm:prSet presAssocID="{1C9953FD-A958-48BD-968A-0F1B24BC6010}" presName="pyramid" presStyleLbl="node1" presStyleIdx="0" presStyleCnt="1"/>
      <dgm:spPr>
        <a:gradFill flip="none" rotWithShape="0">
          <a:gsLst>
            <a:gs pos="0">
              <a:schemeClr val="accent6">
                <a:lumMod val="75000"/>
                <a:shade val="30000"/>
                <a:satMod val="115000"/>
              </a:schemeClr>
            </a:gs>
            <a:gs pos="50000">
              <a:schemeClr val="accent6">
                <a:lumMod val="75000"/>
                <a:shade val="67500"/>
                <a:satMod val="115000"/>
              </a:schemeClr>
            </a:gs>
            <a:gs pos="100000">
              <a:schemeClr val="accent6">
                <a:lumMod val="75000"/>
                <a:shade val="100000"/>
                <a:satMod val="115000"/>
              </a:schemeClr>
            </a:gs>
          </a:gsLst>
          <a:path path="circle">
            <a:fillToRect l="50000" t="50000" r="50000" b="50000"/>
          </a:path>
          <a:tileRect/>
        </a:gradFill>
        <a:ln>
          <a:noFill/>
        </a:ln>
        <a:effectLst>
          <a:outerShdw dist="152400" dir="2400000" algn="ctr" rotWithShape="0">
            <a:srgbClr val="000000">
              <a:alpha val="50000"/>
            </a:srgbClr>
          </a:outerShdw>
        </a:effectLst>
      </dgm:spPr>
    </dgm:pt>
    <dgm:pt modelId="{A7B8DCAA-1E5D-4968-8DF6-B2433B04540C}" type="pres">
      <dgm:prSet presAssocID="{1C9953FD-A958-48BD-968A-0F1B24BC6010}" presName="theList" presStyleCnt="0"/>
      <dgm:spPr/>
    </dgm:pt>
    <dgm:pt modelId="{48E62362-802D-44BF-9823-65BB170E9FA6}" type="pres">
      <dgm:prSet presAssocID="{B155BC9B-8E5B-4B07-9C12-874D797ACF28}" presName="aNode" presStyleLbl="fgAcc1" presStyleIdx="0" presStyleCnt="3" custLinFactNeighborX="1658" custLinFactNeighborY="166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DC362F-1098-448F-A94A-F7DA91641754}" type="pres">
      <dgm:prSet presAssocID="{B155BC9B-8E5B-4B07-9C12-874D797ACF28}" presName="aSpace" presStyleCnt="0"/>
      <dgm:spPr/>
    </dgm:pt>
    <dgm:pt modelId="{562CACD8-EB14-4F93-995E-3AD455774978}" type="pres">
      <dgm:prSet presAssocID="{CAA0EE60-2D13-4910-B669-A5AAE06ED633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4BC43B-605A-4E3E-99DC-127A675DAC97}" type="pres">
      <dgm:prSet presAssocID="{CAA0EE60-2D13-4910-B669-A5AAE06ED633}" presName="aSpace" presStyleCnt="0"/>
      <dgm:spPr/>
    </dgm:pt>
    <dgm:pt modelId="{676F84D3-786F-41D5-8417-09D4A0E79298}" type="pres">
      <dgm:prSet presAssocID="{BB83746D-8780-4202-9C23-2B1F266BA0E0}" presName="aNode" presStyleLbl="fgAcc1" presStyleIdx="2" presStyleCnt="3" custLinFactNeighborX="-215" custLinFactNeighborY="-11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91B360-AD82-4220-8AA6-9E605CBA6ED5}" type="pres">
      <dgm:prSet presAssocID="{BB83746D-8780-4202-9C23-2B1F266BA0E0}" presName="aSpace" presStyleCnt="0"/>
      <dgm:spPr/>
    </dgm:pt>
  </dgm:ptLst>
  <dgm:cxnLst>
    <dgm:cxn modelId="{8CD65449-6CEF-449E-9E20-46ED74E7C7A7}" type="presOf" srcId="{BB83746D-8780-4202-9C23-2B1F266BA0E0}" destId="{676F84D3-786F-41D5-8417-09D4A0E79298}" srcOrd="0" destOrd="0" presId="urn:microsoft.com/office/officeart/2005/8/layout/pyramid2"/>
    <dgm:cxn modelId="{40D167A2-2517-43E3-93CD-0174A7D9E94E}" type="presOf" srcId="{1C9953FD-A958-48BD-968A-0F1B24BC6010}" destId="{E4188E9D-ABED-4F30-A74D-E46132B7AB12}" srcOrd="0" destOrd="0" presId="urn:microsoft.com/office/officeart/2005/8/layout/pyramid2"/>
    <dgm:cxn modelId="{C7BFAB6E-1836-4054-A631-B2C7D6BDD1BD}" srcId="{1C9953FD-A958-48BD-968A-0F1B24BC6010}" destId="{B155BC9B-8E5B-4B07-9C12-874D797ACF28}" srcOrd="0" destOrd="0" parTransId="{D9A385F1-AF45-47FB-9B1C-125AD44A86A0}" sibTransId="{3A185EDE-9675-471D-8B36-733153A421EC}"/>
    <dgm:cxn modelId="{A156798E-2E7C-478A-9FA7-6EB23BDC96D1}" srcId="{1C9953FD-A958-48BD-968A-0F1B24BC6010}" destId="{BB83746D-8780-4202-9C23-2B1F266BA0E0}" srcOrd="2" destOrd="0" parTransId="{D0DBF090-9419-457A-B1B1-B2D0533ADB13}" sibTransId="{AE4C277A-812A-4982-B8DE-C1EC99C2EE59}"/>
    <dgm:cxn modelId="{367B9194-6456-4D1E-8683-9D4264CED60A}" type="presOf" srcId="{CAA0EE60-2D13-4910-B669-A5AAE06ED633}" destId="{562CACD8-EB14-4F93-995E-3AD455774978}" srcOrd="0" destOrd="0" presId="urn:microsoft.com/office/officeart/2005/8/layout/pyramid2"/>
    <dgm:cxn modelId="{8EE7F895-F9EC-45D7-9714-3B7A4ECD66B9}" srcId="{1C9953FD-A958-48BD-968A-0F1B24BC6010}" destId="{CAA0EE60-2D13-4910-B669-A5AAE06ED633}" srcOrd="1" destOrd="0" parTransId="{EB2DA2BD-1FED-4499-83DD-AF95E6AA8CB6}" sibTransId="{6F94695B-669B-4E6A-8351-633D22A01EE9}"/>
    <dgm:cxn modelId="{89500FB4-350B-4784-9EAE-1AE75A063C50}" type="presOf" srcId="{B155BC9B-8E5B-4B07-9C12-874D797ACF28}" destId="{48E62362-802D-44BF-9823-65BB170E9FA6}" srcOrd="0" destOrd="0" presId="urn:microsoft.com/office/officeart/2005/8/layout/pyramid2"/>
    <dgm:cxn modelId="{0E2A1E05-7A2F-48A3-B346-5DD63556B220}" type="presParOf" srcId="{E4188E9D-ABED-4F30-A74D-E46132B7AB12}" destId="{FE9E33B2-45F4-47DC-BB56-3C49CEA554B8}" srcOrd="0" destOrd="0" presId="urn:microsoft.com/office/officeart/2005/8/layout/pyramid2"/>
    <dgm:cxn modelId="{9262D55E-0887-4AB6-96D7-7227D143B84C}" type="presParOf" srcId="{E4188E9D-ABED-4F30-A74D-E46132B7AB12}" destId="{A7B8DCAA-1E5D-4968-8DF6-B2433B04540C}" srcOrd="1" destOrd="0" presId="urn:microsoft.com/office/officeart/2005/8/layout/pyramid2"/>
    <dgm:cxn modelId="{7886B096-992B-4139-93A7-68E0DE93A60C}" type="presParOf" srcId="{A7B8DCAA-1E5D-4968-8DF6-B2433B04540C}" destId="{48E62362-802D-44BF-9823-65BB170E9FA6}" srcOrd="0" destOrd="0" presId="urn:microsoft.com/office/officeart/2005/8/layout/pyramid2"/>
    <dgm:cxn modelId="{75E39821-C9E7-405E-9709-CA28A44B1CBB}" type="presParOf" srcId="{A7B8DCAA-1E5D-4968-8DF6-B2433B04540C}" destId="{50DC362F-1098-448F-A94A-F7DA91641754}" srcOrd="1" destOrd="0" presId="urn:microsoft.com/office/officeart/2005/8/layout/pyramid2"/>
    <dgm:cxn modelId="{2F43CA02-1011-4509-9914-77BA6C5CB314}" type="presParOf" srcId="{A7B8DCAA-1E5D-4968-8DF6-B2433B04540C}" destId="{562CACD8-EB14-4F93-995E-3AD455774978}" srcOrd="2" destOrd="0" presId="urn:microsoft.com/office/officeart/2005/8/layout/pyramid2"/>
    <dgm:cxn modelId="{2DFE73C0-EAA6-4CD5-A58D-2065A39304A9}" type="presParOf" srcId="{A7B8DCAA-1E5D-4968-8DF6-B2433B04540C}" destId="{0D4BC43B-605A-4E3E-99DC-127A675DAC97}" srcOrd="3" destOrd="0" presId="urn:microsoft.com/office/officeart/2005/8/layout/pyramid2"/>
    <dgm:cxn modelId="{36667B61-7ED8-49D2-8D52-C892BC2BA2A0}" type="presParOf" srcId="{A7B8DCAA-1E5D-4968-8DF6-B2433B04540C}" destId="{676F84D3-786F-41D5-8417-09D4A0E79298}" srcOrd="4" destOrd="0" presId="urn:microsoft.com/office/officeart/2005/8/layout/pyramid2"/>
    <dgm:cxn modelId="{A7413339-89EE-4C58-B33B-61F7F508BC09}" type="presParOf" srcId="{A7B8DCAA-1E5D-4968-8DF6-B2433B04540C}" destId="{6891B360-AD82-4220-8AA6-9E605CBA6ED5}" srcOrd="5" destOrd="0" presId="urn:microsoft.com/office/officeart/2005/8/layout/pyramid2"/>
  </dgm:cxnLst>
  <dgm:bg>
    <a:effectLst>
      <a:outerShdw dist="101600" dir="2400000" algn="ctr" rotWithShape="0">
        <a:schemeClr val="bg2">
          <a:lumMod val="25000"/>
          <a:alpha val="50000"/>
        </a:schemeClr>
      </a:outerShdw>
    </a:effectLst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E9E33B2-45F4-47DC-BB56-3C49CEA554B8}">
      <dsp:nvSpPr>
        <dsp:cNvPr id="0" name=""/>
        <dsp:cNvSpPr/>
      </dsp:nvSpPr>
      <dsp:spPr>
        <a:xfrm>
          <a:off x="831199" y="0"/>
          <a:ext cx="4064000" cy="4064000"/>
        </a:xfrm>
        <a:prstGeom prst="triangle">
          <a:avLst/>
        </a:prstGeom>
        <a:gradFill flip="none" rotWithShape="0">
          <a:gsLst>
            <a:gs pos="0">
              <a:schemeClr val="accent6">
                <a:lumMod val="75000"/>
                <a:shade val="30000"/>
                <a:satMod val="115000"/>
              </a:schemeClr>
            </a:gs>
            <a:gs pos="50000">
              <a:schemeClr val="accent6">
                <a:lumMod val="75000"/>
                <a:shade val="67500"/>
                <a:satMod val="115000"/>
              </a:schemeClr>
            </a:gs>
            <a:gs pos="100000">
              <a:schemeClr val="accent6">
                <a:lumMod val="75000"/>
                <a:shade val="100000"/>
                <a:satMod val="115000"/>
              </a:schemeClr>
            </a:gs>
          </a:gsLst>
          <a:path path="circle">
            <a:fillToRect l="50000" t="50000" r="50000" b="50000"/>
          </a:path>
          <a:tileRect/>
        </a:gradFill>
        <a:ln w="25400" cap="flat" cmpd="sng" algn="ctr">
          <a:noFill/>
          <a:prstDash val="solid"/>
        </a:ln>
        <a:effectLst>
          <a:outerShdw dist="152400" dir="2400000" algn="ctr" rotWithShape="0">
            <a:srgbClr val="000000">
              <a:alpha val="5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E62362-802D-44BF-9823-65BB170E9FA6}">
      <dsp:nvSpPr>
        <dsp:cNvPr id="0" name=""/>
        <dsp:cNvSpPr/>
      </dsp:nvSpPr>
      <dsp:spPr>
        <a:xfrm>
          <a:off x="2906997" y="428629"/>
          <a:ext cx="2641600" cy="962025"/>
        </a:xfrm>
        <a:prstGeom prst="roundRect">
          <a:avLst/>
        </a:prstGeom>
        <a:solidFill>
          <a:schemeClr val="bg2">
            <a:lumMod val="25000"/>
          </a:schemeClr>
        </a:solidFill>
        <a:ln w="254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Способ самооценки</a:t>
          </a:r>
          <a:endParaRPr lang="ru-RU" sz="2000" kern="1200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sp:txBody>
      <dsp:txXfrm>
        <a:off x="2906997" y="428629"/>
        <a:ext cx="2641600" cy="962025"/>
      </dsp:txXfrm>
    </dsp:sp>
    <dsp:sp modelId="{562CACD8-EB14-4F93-995E-3AD455774978}">
      <dsp:nvSpPr>
        <dsp:cNvPr id="0" name=""/>
        <dsp:cNvSpPr/>
      </dsp:nvSpPr>
      <dsp:spPr>
        <a:xfrm>
          <a:off x="2863199" y="1490860"/>
          <a:ext cx="2641600" cy="962025"/>
        </a:xfrm>
        <a:prstGeom prst="roundRect">
          <a:avLst/>
        </a:prstGeom>
        <a:solidFill>
          <a:schemeClr val="bg2">
            <a:lumMod val="25000"/>
          </a:schemeClr>
        </a:solidFill>
        <a:ln w="254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Способ экспертной оценки</a:t>
          </a:r>
          <a:endParaRPr lang="ru-RU" sz="2000" kern="1200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sp:txBody>
      <dsp:txXfrm>
        <a:off x="2863199" y="1490860"/>
        <a:ext cx="2641600" cy="962025"/>
      </dsp:txXfrm>
    </dsp:sp>
    <dsp:sp modelId="{676F84D3-786F-41D5-8417-09D4A0E79298}">
      <dsp:nvSpPr>
        <dsp:cNvPr id="0" name=""/>
        <dsp:cNvSpPr/>
      </dsp:nvSpPr>
      <dsp:spPr>
        <a:xfrm>
          <a:off x="2857520" y="2571768"/>
          <a:ext cx="2641600" cy="962025"/>
        </a:xfrm>
        <a:prstGeom prst="roundRect">
          <a:avLst/>
        </a:prstGeom>
        <a:solidFill>
          <a:schemeClr val="bg2">
            <a:lumMod val="25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Тестирование уровня знаний и умений</a:t>
          </a:r>
          <a:endParaRPr lang="ru-RU" sz="2000" kern="1200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sp:txBody>
      <dsp:txXfrm>
        <a:off x="2857520" y="2571768"/>
        <a:ext cx="2641600" cy="9620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740C93-504B-4B72-BA91-B80236E18186}" type="datetimeFigureOut">
              <a:rPr lang="ru-RU" smtClean="0"/>
              <a:pPr/>
              <a:t>29.12.2012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971855-9DA3-4CF3-A260-47A9598B29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3A64D-5C5E-413E-AEEC-E2C36F18D9DA}" type="datetimeFigureOut">
              <a:rPr lang="ru-RU" smtClean="0"/>
              <a:pPr/>
              <a:t>29.12.2012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D1608-4385-4F59-8058-A64707D39F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3A64D-5C5E-413E-AEEC-E2C36F18D9DA}" type="datetimeFigureOut">
              <a:rPr lang="ru-RU" smtClean="0"/>
              <a:pPr/>
              <a:t>29.12.2012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D1608-4385-4F59-8058-A64707D39F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3A64D-5C5E-413E-AEEC-E2C36F18D9DA}" type="datetimeFigureOut">
              <a:rPr lang="ru-RU" smtClean="0"/>
              <a:pPr/>
              <a:t>29.12.2012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D1608-4385-4F59-8058-A64707D39F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3A64D-5C5E-413E-AEEC-E2C36F18D9DA}" type="datetimeFigureOut">
              <a:rPr lang="ru-RU" smtClean="0"/>
              <a:pPr/>
              <a:t>29.12.2012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D1608-4385-4F59-8058-A64707D39F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3A64D-5C5E-413E-AEEC-E2C36F18D9DA}" type="datetimeFigureOut">
              <a:rPr lang="ru-RU" smtClean="0"/>
              <a:pPr/>
              <a:t>29.12.2012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D1608-4385-4F59-8058-A64707D39F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3A64D-5C5E-413E-AEEC-E2C36F18D9DA}" type="datetimeFigureOut">
              <a:rPr lang="ru-RU" smtClean="0"/>
              <a:pPr/>
              <a:t>29.12.2012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D1608-4385-4F59-8058-A64707D39F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3A64D-5C5E-413E-AEEC-E2C36F18D9DA}" type="datetimeFigureOut">
              <a:rPr lang="ru-RU" smtClean="0"/>
              <a:pPr/>
              <a:t>29.12.2012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D1608-4385-4F59-8058-A64707D39F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3A64D-5C5E-413E-AEEC-E2C36F18D9DA}" type="datetimeFigureOut">
              <a:rPr lang="ru-RU" smtClean="0"/>
              <a:pPr/>
              <a:t>29.12.2012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D1608-4385-4F59-8058-A64707D39F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3A64D-5C5E-413E-AEEC-E2C36F18D9DA}" type="datetimeFigureOut">
              <a:rPr lang="ru-RU" smtClean="0"/>
              <a:pPr/>
              <a:t>29.12.2012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D1608-4385-4F59-8058-A64707D39F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3A64D-5C5E-413E-AEEC-E2C36F18D9DA}" type="datetimeFigureOut">
              <a:rPr lang="ru-RU" smtClean="0"/>
              <a:pPr/>
              <a:t>29.12.2012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D1608-4385-4F59-8058-A64707D39F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3A64D-5C5E-413E-AEEC-E2C36F18D9DA}" type="datetimeFigureOut">
              <a:rPr lang="ru-RU" smtClean="0"/>
              <a:pPr/>
              <a:t>29.12.2012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D1608-4385-4F59-8058-A64707D39F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33A64D-5C5E-413E-AEEC-E2C36F18D9DA}" type="datetimeFigureOut">
              <a:rPr lang="ru-RU" smtClean="0"/>
              <a:pPr/>
              <a:t>29.12.2012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D1608-4385-4F59-8058-A64707D39F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6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forum.materinstvo.ru/uploads/1264337366/post-224398-1264427488_thumb.jpg" TargetMode="External"/><Relationship Id="rId13" Type="http://schemas.openxmlformats.org/officeDocument/2006/relationships/hyperlink" Target="http://www.weblancer.net/files/portfolio/1650/165086/436784.jpg" TargetMode="External"/><Relationship Id="rId18" Type="http://schemas.openxmlformats.org/officeDocument/2006/relationships/hyperlink" Target="http://www.aif.by/media/k2/items/cache/24491a01239f89cbb201be1d71cd9cd1_XL.jpg" TargetMode="External"/><Relationship Id="rId3" Type="http://schemas.openxmlformats.org/officeDocument/2006/relationships/hyperlink" Target="http://www.direktor.ru/article.htm?id=52" TargetMode="External"/><Relationship Id="rId21" Type="http://schemas.openxmlformats.org/officeDocument/2006/relationships/hyperlink" Target="http://demontecristi.com.do/maestra.gif" TargetMode="External"/><Relationship Id="rId7" Type="http://schemas.openxmlformats.org/officeDocument/2006/relationships/hyperlink" Target="http://paidagogos.com/wp-content/uploads/2011/10/im_52.jpg" TargetMode="External"/><Relationship Id="rId12" Type="http://schemas.openxmlformats.org/officeDocument/2006/relationships/hyperlink" Target="http://www.masterforex-v.org/system/news/Maxiforex.jpg" TargetMode="External"/><Relationship Id="rId17" Type="http://schemas.openxmlformats.org/officeDocument/2006/relationships/hyperlink" Target="http://mmesikma.pbworks.com/f/1284464113/french%20teacher.gif" TargetMode="External"/><Relationship Id="rId2" Type="http://schemas.openxmlformats.org/officeDocument/2006/relationships/hyperlink" Target="http://www.eidos.ru/journal/2011/0111-05.htm" TargetMode="External"/><Relationship Id="rId16" Type="http://schemas.openxmlformats.org/officeDocument/2006/relationships/hyperlink" Target="http://s002.radikal.ru/i200/1008/ec/cf8b235daaf8t.jpg" TargetMode="External"/><Relationship Id="rId20" Type="http://schemas.openxmlformats.org/officeDocument/2006/relationships/hyperlink" Target="http://s44.radikal.ru/i103/1005/c0/ed58ca0c2522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ir.karelia.ru/art1/221/ychit.jpg" TargetMode="External"/><Relationship Id="rId11" Type="http://schemas.openxmlformats.org/officeDocument/2006/relationships/hyperlink" Target="http://saitna.ucoz.ru/preimushhestva_jukoza.jpg" TargetMode="External"/><Relationship Id="rId5" Type="http://schemas.openxmlformats.org/officeDocument/2006/relationships/hyperlink" Target="http://www.bezformata.ru/content/Images/000/001/205/image1205621.png" TargetMode="External"/><Relationship Id="rId15" Type="http://schemas.openxmlformats.org/officeDocument/2006/relationships/hyperlink" Target="http://www.valdosta.edu/~amcrosby/classroom%20information.gif" TargetMode="External"/><Relationship Id="rId23" Type="http://schemas.openxmlformats.org/officeDocument/2006/relationships/hyperlink" Target="http://www.med.cap.ru/home/549/import/be84117d-a0b5-462a-b430-68ad62225b09.gif" TargetMode="External"/><Relationship Id="rId10" Type="http://schemas.openxmlformats.org/officeDocument/2006/relationships/hyperlink" Target="http://activerain.com/image_store/uploads/5/2/8/9/1/ar127314887019825.jpg" TargetMode="External"/><Relationship Id="rId19" Type="http://schemas.openxmlformats.org/officeDocument/2006/relationships/hyperlink" Target="http://i.allday.ru/uploads/posts/2009-04/thumbs/1239925076_15teatro-colon.jpg" TargetMode="External"/><Relationship Id="rId4" Type="http://schemas.openxmlformats.org/officeDocument/2006/relationships/hyperlink" Target="http://www.oo-lyceum-533.ru/document/Zabashta.htm" TargetMode="External"/><Relationship Id="rId9" Type="http://schemas.openxmlformats.org/officeDocument/2006/relationships/hyperlink" Target="http://www.irkutsk-350.ru/upload/iblock/b3d/den_uchitelya.jpg" TargetMode="External"/><Relationship Id="rId14" Type="http://schemas.openxmlformats.org/officeDocument/2006/relationships/hyperlink" Target="http://www.razumniki.ru/images/articles/obuchenie_detey/professii_uchitel.jpg" TargetMode="External"/><Relationship Id="rId22" Type="http://schemas.openxmlformats.org/officeDocument/2006/relationships/hyperlink" Target="http://bebinca.ru/blog/wp-content/uploads/2011/08/49.gif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Современный учитель в современной школе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714744" y="4857760"/>
            <a:ext cx="4743570" cy="92869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Автор: Политова Светлана Викторовна, учитель химии</a:t>
            </a:r>
            <a:endParaRPr lang="ru-RU" sz="24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428604"/>
            <a:ext cx="7286644" cy="70788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ГБОУ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СОШ № 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52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 углубленным изучением английского языка г.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осквы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6"/>
          <p:cNvSpPr>
            <a:spLocks noChangeArrowheads="1"/>
          </p:cNvSpPr>
          <p:nvPr/>
        </p:nvSpPr>
        <p:spPr bwMode="gray">
          <a:xfrm>
            <a:off x="1008000" y="571480"/>
            <a:ext cx="7128000" cy="8572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  <a:headEnd/>
            <a:tailEnd/>
          </a:ln>
          <a:effectLst>
            <a:outerShdw dist="101600" dir="2400000" rotWithShape="0">
              <a:schemeClr val="accent6">
                <a:lumMod val="75000"/>
                <a:alpha val="50000"/>
              </a:scheme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Учитель</a:t>
            </a:r>
            <a:endParaRPr lang="ru-RU" sz="32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07141" y="178571"/>
            <a:ext cx="8929718" cy="6500858"/>
          </a:xfrm>
          <a:prstGeom prst="roundRect">
            <a:avLst>
              <a:gd name="adj" fmla="val 2601"/>
            </a:avLst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Стрелка вправо 24"/>
          <p:cNvSpPr/>
          <p:nvPr/>
        </p:nvSpPr>
        <p:spPr>
          <a:xfrm>
            <a:off x="3589727" y="2714620"/>
            <a:ext cx="3420000" cy="864000"/>
          </a:xfrm>
          <a:prstGeom prst="rightArrow">
            <a:avLst>
              <a:gd name="adj1" fmla="val 75000"/>
              <a:gd name="adj2" fmla="val 50000"/>
            </a:avLst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Отчеты, справки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571472" y="2857496"/>
            <a:ext cx="2916000" cy="612000"/>
          </a:xfrm>
          <a:prstGeom prst="roundRect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От администрации</a:t>
            </a:r>
            <a:endParaRPr lang="ru-RU" sz="24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571472" y="1522108"/>
            <a:ext cx="2916000" cy="612000"/>
          </a:xfrm>
          <a:prstGeom prst="roundRect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От государства</a:t>
            </a:r>
            <a:endParaRPr lang="ru-RU" sz="24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571472" y="3786190"/>
            <a:ext cx="2916000" cy="612000"/>
          </a:xfrm>
          <a:prstGeom prst="roundRect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От родителей</a:t>
            </a:r>
            <a:endParaRPr lang="ru-RU" sz="24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571472" y="4714884"/>
            <a:ext cx="2916000" cy="612000"/>
          </a:xfrm>
          <a:prstGeom prst="roundRect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От науки</a:t>
            </a:r>
            <a:endParaRPr lang="ru-RU" sz="24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571472" y="5643578"/>
            <a:ext cx="2916000" cy="612000"/>
          </a:xfrm>
          <a:prstGeom prst="roundRect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От ученика</a:t>
            </a:r>
            <a:endParaRPr lang="ru-RU" sz="24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Стрелка вправо 32"/>
          <p:cNvSpPr/>
          <p:nvPr/>
        </p:nvSpPr>
        <p:spPr>
          <a:xfrm>
            <a:off x="3589727" y="3643314"/>
            <a:ext cx="3420000" cy="864000"/>
          </a:xfrm>
          <a:prstGeom prst="rightArrow">
            <a:avLst>
              <a:gd name="adj1" fmla="val 75000"/>
              <a:gd name="adj2" fmla="val 50000"/>
            </a:avLst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Ожидания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Стрелка вправо 33"/>
          <p:cNvSpPr/>
          <p:nvPr/>
        </p:nvSpPr>
        <p:spPr>
          <a:xfrm>
            <a:off x="3589727" y="4572008"/>
            <a:ext cx="3420000" cy="864000"/>
          </a:xfrm>
          <a:prstGeom prst="rightArrow">
            <a:avLst>
              <a:gd name="adj1" fmla="val 75000"/>
              <a:gd name="adj2" fmla="val 50000"/>
            </a:avLst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Положения современной дидактики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Стрелка вправо 34"/>
          <p:cNvSpPr/>
          <p:nvPr/>
        </p:nvSpPr>
        <p:spPr>
          <a:xfrm>
            <a:off x="3607587" y="1000108"/>
            <a:ext cx="3420000" cy="1656000"/>
          </a:xfrm>
          <a:prstGeom prst="rightArrow">
            <a:avLst>
              <a:gd name="adj1" fmla="val 75000"/>
              <a:gd name="adj2" fmla="val 50000"/>
            </a:avLst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Требования к уровню компетентности учителя, требования к модели выпускника  </a:t>
            </a:r>
            <a:endParaRPr lang="ru-RU" sz="20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Стрелка вправо 35"/>
          <p:cNvSpPr/>
          <p:nvPr/>
        </p:nvSpPr>
        <p:spPr>
          <a:xfrm>
            <a:off x="3589727" y="5500702"/>
            <a:ext cx="3420000" cy="864000"/>
          </a:xfrm>
          <a:prstGeom prst="rightArrow">
            <a:avLst>
              <a:gd name="adj1" fmla="val 75000"/>
              <a:gd name="adj2" fmla="val 50000"/>
            </a:avLst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Индивидуальный подход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AutoShape 16"/>
          <p:cNvSpPr>
            <a:spLocks noChangeArrowheads="1"/>
          </p:cNvSpPr>
          <p:nvPr/>
        </p:nvSpPr>
        <p:spPr bwMode="gray">
          <a:xfrm>
            <a:off x="1008000" y="285728"/>
            <a:ext cx="7128000" cy="64294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  <a:headEnd/>
            <a:tailEnd/>
          </a:ln>
          <a:effectLst>
            <a:outerShdw dist="101600" dir="2400000" rotWithShape="0">
              <a:schemeClr val="accent6">
                <a:lumMod val="75000"/>
                <a:alpha val="50000"/>
              </a:scheme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Учитель</a:t>
            </a:r>
            <a:endParaRPr lang="ru-RU" sz="32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Рисунок 14" descr="160125_%EE%F6%E2%E5%FA_%F2%F1%F7%E9%E5%FA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8082" y="2511000"/>
            <a:ext cx="1064664" cy="183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Скругленный прямоугольник 63"/>
          <p:cNvSpPr/>
          <p:nvPr/>
        </p:nvSpPr>
        <p:spPr>
          <a:xfrm>
            <a:off x="107141" y="178571"/>
            <a:ext cx="8929718" cy="6500858"/>
          </a:xfrm>
          <a:prstGeom prst="roundRect">
            <a:avLst>
              <a:gd name="adj" fmla="val 2601"/>
            </a:avLst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067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50" name="AutoShape 16"/>
          <p:cNvSpPr>
            <a:spLocks noChangeArrowheads="1"/>
          </p:cNvSpPr>
          <p:nvPr/>
        </p:nvSpPr>
        <p:spPr bwMode="gray">
          <a:xfrm>
            <a:off x="1000100" y="285728"/>
            <a:ext cx="7128000" cy="85725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  <a:headEnd/>
            <a:tailEnd/>
          </a:ln>
          <a:effectLst>
            <a:outerShdw dist="101600" dir="2400000" rotWithShape="0">
              <a:schemeClr val="accent6">
                <a:lumMod val="75000"/>
                <a:alpha val="50000"/>
              </a:scheme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Основные требования </a:t>
            </a:r>
          </a:p>
          <a:p>
            <a:pPr algn="ctr"/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к педагогическим кадрам</a:t>
            </a:r>
            <a:endParaRPr lang="ru-RU" sz="32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2428860" y="1428736"/>
            <a:ext cx="6192000" cy="5080032"/>
            <a:chOff x="1393009" y="1428736"/>
            <a:chExt cx="6192000" cy="5080032"/>
          </a:xfrm>
        </p:grpSpPr>
        <p:sp>
          <p:nvSpPr>
            <p:cNvPr id="88112" name="AutoShape 48"/>
            <p:cNvSpPr>
              <a:spLocks noChangeArrowheads="1"/>
            </p:cNvSpPr>
            <p:nvPr/>
          </p:nvSpPr>
          <p:spPr bwMode="gray">
            <a:xfrm>
              <a:off x="1393009" y="4041324"/>
              <a:ext cx="6192000" cy="508000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75000"/>
              </a:schemeClr>
            </a:solidFill>
            <a:ln w="285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>
              <a:outerShdw dist="101600" dir="2400000" algn="ctr" rotWithShape="0">
                <a:schemeClr val="accent6">
                  <a:lumMod val="75000"/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eaLnBrk="0" hangingPunct="0"/>
              <a:r>
                <a:rPr lang="ru-RU" dirty="0" smtClean="0">
                  <a:solidFill>
                    <a:schemeClr val="bg2">
                      <a:lumMod val="10000"/>
                    </a:schemeClr>
                  </a:solidFill>
                  <a:latin typeface="Arial" pitchFamily="34" charset="0"/>
                  <a:cs typeface="Arial" pitchFamily="34" charset="0"/>
                </a:rPr>
                <a:t>Ориентирование в смежных областях деятельности</a:t>
              </a:r>
              <a:endParaRPr lang="en-US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13" name="AutoShape 49"/>
            <p:cNvSpPr>
              <a:spLocks noChangeArrowheads="1"/>
            </p:cNvSpPr>
            <p:nvPr/>
          </p:nvSpPr>
          <p:spPr bwMode="gray">
            <a:xfrm>
              <a:off x="1393009" y="3388177"/>
              <a:ext cx="6192000" cy="508000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75000"/>
              </a:schemeClr>
            </a:solidFill>
            <a:ln w="285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>
              <a:outerShdw dist="101600" dir="2400000" algn="ctr" rotWithShape="0">
                <a:schemeClr val="accent6">
                  <a:lumMod val="75000"/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eaLnBrk="0" hangingPunct="0"/>
              <a:r>
                <a:rPr lang="ru-RU" dirty="0" smtClean="0">
                  <a:solidFill>
                    <a:schemeClr val="bg2">
                      <a:lumMod val="10000"/>
                    </a:schemeClr>
                  </a:solidFill>
                  <a:latin typeface="Arial" pitchFamily="34" charset="0"/>
                  <a:cs typeface="Arial" pitchFamily="34" charset="0"/>
                </a:rPr>
                <a:t>Свободное владение своей профессией</a:t>
              </a:r>
              <a:endParaRPr lang="en-US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14" name="AutoShape 50"/>
            <p:cNvSpPr>
              <a:spLocks noChangeArrowheads="1"/>
            </p:cNvSpPr>
            <p:nvPr/>
          </p:nvSpPr>
          <p:spPr bwMode="gray">
            <a:xfrm>
              <a:off x="1393009" y="2735030"/>
              <a:ext cx="6192000" cy="508000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75000"/>
              </a:schemeClr>
            </a:solidFill>
            <a:ln w="285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>
              <a:outerShdw dist="101600" dir="2400000" algn="ctr" rotWithShape="0">
                <a:schemeClr val="accent6">
                  <a:lumMod val="75000"/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eaLnBrk="0" hangingPunct="0"/>
              <a:r>
                <a:rPr lang="ru-RU" dirty="0" smtClean="0">
                  <a:solidFill>
                    <a:schemeClr val="bg2">
                      <a:lumMod val="10000"/>
                    </a:schemeClr>
                  </a:solidFill>
                  <a:latin typeface="Arial" pitchFamily="34" charset="0"/>
                  <a:cs typeface="Arial" pitchFamily="34" charset="0"/>
                </a:rPr>
                <a:t>Компетентность, ответственность</a:t>
              </a:r>
              <a:endParaRPr lang="en-US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15" name="AutoShape 51"/>
            <p:cNvSpPr>
              <a:spLocks noChangeArrowheads="1"/>
            </p:cNvSpPr>
            <p:nvPr/>
          </p:nvSpPr>
          <p:spPr bwMode="gray">
            <a:xfrm>
              <a:off x="1393009" y="2081883"/>
              <a:ext cx="6192000" cy="508000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75000"/>
              </a:schemeClr>
            </a:solidFill>
            <a:ln w="285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>
              <a:outerShdw dist="101600" dir="2400000" algn="ctr" rotWithShape="0">
                <a:schemeClr val="accent6">
                  <a:lumMod val="75000"/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eaLnBrk="0" hangingPunct="0"/>
              <a:r>
                <a:rPr lang="ru-RU" dirty="0" smtClean="0">
                  <a:solidFill>
                    <a:schemeClr val="bg2">
                      <a:lumMod val="10000"/>
                    </a:schemeClr>
                  </a:solidFill>
                  <a:latin typeface="Arial" pitchFamily="34" charset="0"/>
                  <a:cs typeface="Arial" pitchFamily="34" charset="0"/>
                </a:rPr>
                <a:t>Конкурентоспособность на рынке труда</a:t>
              </a:r>
              <a:endParaRPr lang="en-US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116" name="AutoShape 52"/>
            <p:cNvSpPr>
              <a:spLocks noChangeArrowheads="1"/>
            </p:cNvSpPr>
            <p:nvPr/>
          </p:nvSpPr>
          <p:spPr bwMode="gray">
            <a:xfrm>
              <a:off x="1393009" y="1428736"/>
              <a:ext cx="6192000" cy="508000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75000"/>
              </a:schemeClr>
            </a:solidFill>
            <a:ln w="285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>
              <a:outerShdw dist="101600" dir="2400000" algn="ctr" rotWithShape="0">
                <a:schemeClr val="accent6">
                  <a:lumMod val="75000"/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eaLnBrk="0" hangingPunct="0"/>
              <a:r>
                <a:rPr lang="ru-RU" dirty="0" smtClean="0">
                  <a:solidFill>
                    <a:schemeClr val="bg2">
                      <a:lumMod val="10000"/>
                    </a:schemeClr>
                  </a:solidFill>
                  <a:latin typeface="Arial" pitchFamily="34" charset="0"/>
                  <a:cs typeface="Arial" pitchFamily="34" charset="0"/>
                </a:rPr>
                <a:t>Квалификация соответствующего уровня и профиля</a:t>
              </a:r>
              <a:endParaRPr lang="en-US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AutoShape 51"/>
            <p:cNvSpPr>
              <a:spLocks noChangeArrowheads="1"/>
            </p:cNvSpPr>
            <p:nvPr/>
          </p:nvSpPr>
          <p:spPr bwMode="gray">
            <a:xfrm>
              <a:off x="1393009" y="4694471"/>
              <a:ext cx="6192000" cy="508000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75000"/>
              </a:schemeClr>
            </a:solidFill>
            <a:ln w="285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>
              <a:outerShdw dist="101600" dir="2400000" algn="ctr" rotWithShape="0">
                <a:schemeClr val="accent6">
                  <a:lumMod val="75000"/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eaLnBrk="0" hangingPunct="0"/>
              <a:r>
                <a:rPr lang="ru-RU" dirty="0" smtClean="0">
                  <a:solidFill>
                    <a:schemeClr val="bg2">
                      <a:lumMod val="10000"/>
                    </a:schemeClr>
                  </a:solidFill>
                  <a:latin typeface="Arial" pitchFamily="34" charset="0"/>
                  <a:cs typeface="Arial" pitchFamily="34" charset="0"/>
                </a:rPr>
                <a:t>Способность к постоянному профессиональному росту</a:t>
              </a:r>
              <a:endParaRPr lang="en-US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" name="AutoShape 51"/>
            <p:cNvSpPr>
              <a:spLocks noChangeArrowheads="1"/>
            </p:cNvSpPr>
            <p:nvPr/>
          </p:nvSpPr>
          <p:spPr bwMode="gray">
            <a:xfrm>
              <a:off x="1393009" y="5347618"/>
              <a:ext cx="6192000" cy="508000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75000"/>
              </a:schemeClr>
            </a:solidFill>
            <a:ln w="285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>
              <a:outerShdw dist="101600" dir="2400000" algn="ctr" rotWithShape="0">
                <a:schemeClr val="accent6">
                  <a:lumMod val="75000"/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eaLnBrk="0" hangingPunct="0"/>
              <a:r>
                <a:rPr lang="ru-RU" dirty="0" smtClean="0">
                  <a:solidFill>
                    <a:schemeClr val="bg2">
                      <a:lumMod val="10000"/>
                    </a:schemeClr>
                  </a:solidFill>
                  <a:latin typeface="Arial" pitchFamily="34" charset="0"/>
                  <a:cs typeface="Arial" pitchFamily="34" charset="0"/>
                </a:rPr>
                <a:t>Социальная и профессиональная мобильность</a:t>
              </a:r>
              <a:endParaRPr lang="en-US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6" name="AutoShape 51"/>
            <p:cNvSpPr>
              <a:spLocks noChangeArrowheads="1"/>
            </p:cNvSpPr>
            <p:nvPr/>
          </p:nvSpPr>
          <p:spPr bwMode="gray">
            <a:xfrm>
              <a:off x="1393009" y="6000768"/>
              <a:ext cx="6192000" cy="508000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75000"/>
              </a:schemeClr>
            </a:solidFill>
            <a:ln w="285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>
              <a:outerShdw dist="101600" dir="2400000" algn="ctr" rotWithShape="0">
                <a:schemeClr val="accent6">
                  <a:lumMod val="75000"/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eaLnBrk="0" hangingPunct="0"/>
              <a:r>
                <a:rPr lang="ru-RU" dirty="0" smtClean="0">
                  <a:solidFill>
                    <a:schemeClr val="bg2">
                      <a:lumMod val="10000"/>
                    </a:schemeClr>
                  </a:solidFill>
                  <a:latin typeface="Arial" pitchFamily="34" charset="0"/>
                  <a:cs typeface="Arial" pitchFamily="34" charset="0"/>
                </a:rPr>
                <a:t>Владение современными педагогическими и </a:t>
              </a:r>
            </a:p>
            <a:p>
              <a:pPr eaLnBrk="0" hangingPunct="0"/>
              <a:r>
                <a:rPr lang="ru-RU" dirty="0" smtClean="0">
                  <a:solidFill>
                    <a:schemeClr val="bg2">
                      <a:lumMod val="10000"/>
                    </a:schemeClr>
                  </a:solidFill>
                  <a:latin typeface="Arial" pitchFamily="34" charset="0"/>
                  <a:cs typeface="Arial" pitchFamily="34" charset="0"/>
                </a:rPr>
                <a:t>информационными технологиями </a:t>
              </a:r>
              <a:endParaRPr lang="en-US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357430"/>
            <a:ext cx="1530900" cy="25200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07141" y="178571"/>
            <a:ext cx="8929718" cy="6500858"/>
          </a:xfrm>
          <a:prstGeom prst="roundRect">
            <a:avLst>
              <a:gd name="adj" fmla="val 2601"/>
            </a:avLst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AutoShape 16"/>
          <p:cNvSpPr>
            <a:spLocks noChangeArrowheads="1"/>
          </p:cNvSpPr>
          <p:nvPr/>
        </p:nvSpPr>
        <p:spPr bwMode="gray">
          <a:xfrm>
            <a:off x="1008000" y="571480"/>
            <a:ext cx="7128000" cy="85725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  <a:headEnd/>
            <a:tailEnd/>
          </a:ln>
          <a:effectLst>
            <a:outerShdw dist="101600" dir="2400000" rotWithShape="0">
              <a:schemeClr val="accent6">
                <a:lumMod val="75000"/>
                <a:alpha val="50000"/>
              </a:scheme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Система профессиональных </a:t>
            </a:r>
          </a:p>
          <a:p>
            <a:pPr algn="ctr"/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компетентностей учителя</a:t>
            </a:r>
            <a:endParaRPr lang="ru-RU" sz="32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29124" y="2143116"/>
            <a:ext cx="4068000" cy="828000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dist="114300" dir="2400000" rotWithShape="0">
              <a:schemeClr val="accent6">
                <a:lumMod val="75000"/>
                <a:alpha val="50000"/>
              </a:scheme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1. </a:t>
            </a:r>
            <a:r>
              <a:rPr lang="ru-RU" dirty="0">
                <a:latin typeface="Arial" pitchFamily="34" charset="0"/>
                <a:cs typeface="Arial" pitchFamily="34" charset="0"/>
              </a:rPr>
              <a:t>Владение содержанием и методологией предмета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00562" y="3357562"/>
            <a:ext cx="4068000" cy="1512000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dist="114300" dir="2400000" rotWithShape="0">
              <a:schemeClr val="accent6">
                <a:lumMod val="75000"/>
                <a:alpha val="50000"/>
              </a:scheme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2. </a:t>
            </a:r>
            <a:r>
              <a:rPr lang="ru-RU" dirty="0">
                <a:latin typeface="Arial" pitchFamily="34" charset="0"/>
                <a:cs typeface="Arial" pitchFamily="34" charset="0"/>
              </a:rPr>
              <a:t>Знание закономерностей познавательных процессов ученика в обучении и умение применять их при проектировании реального учебного процесса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00562" y="5000636"/>
            <a:ext cx="4068000" cy="1512000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dist="114300" dir="2400000" rotWithShape="0">
              <a:schemeClr val="accent6">
                <a:lumMod val="75000"/>
                <a:alpha val="50000"/>
              </a:scheme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3. </a:t>
            </a:r>
            <a:r>
              <a:rPr lang="ru-RU" dirty="0">
                <a:latin typeface="Arial" pitchFamily="34" charset="0"/>
                <a:cs typeface="Arial" pitchFamily="34" charset="0"/>
              </a:rPr>
              <a:t>Знание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валеологических</a:t>
            </a:r>
            <a:r>
              <a:rPr lang="ru-RU" dirty="0">
                <a:latin typeface="Arial" pitchFamily="34" charset="0"/>
                <a:cs typeface="Arial" pitchFamily="34" charset="0"/>
              </a:rPr>
              <a:t> требований к уроку и умение использовать их при проектировании учебного процесса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786058"/>
            <a:ext cx="2088000" cy="1934851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14300" dir="2400000" algn="ctr" rotWithShape="0">
              <a:schemeClr val="accent6">
                <a:lumMod val="75000"/>
                <a:alpha val="50000"/>
              </a:schemeClr>
            </a:outerShdw>
          </a:effectLst>
        </p:spPr>
      </p:pic>
      <p:sp>
        <p:nvSpPr>
          <p:cNvPr id="8" name="Стрелка вправо с вырезом 7"/>
          <p:cNvSpPr/>
          <p:nvPr/>
        </p:nvSpPr>
        <p:spPr>
          <a:xfrm>
            <a:off x="3607587" y="2214554"/>
            <a:ext cx="692656" cy="484632"/>
          </a:xfrm>
          <a:prstGeom prst="notched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с вырезом 8"/>
          <p:cNvSpPr/>
          <p:nvPr/>
        </p:nvSpPr>
        <p:spPr>
          <a:xfrm>
            <a:off x="3607587" y="3786190"/>
            <a:ext cx="692656" cy="484632"/>
          </a:xfrm>
          <a:prstGeom prst="notched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с вырезом 9"/>
          <p:cNvSpPr/>
          <p:nvPr/>
        </p:nvSpPr>
        <p:spPr>
          <a:xfrm>
            <a:off x="3607587" y="5429264"/>
            <a:ext cx="692656" cy="484632"/>
          </a:xfrm>
          <a:prstGeom prst="notched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07141" y="178571"/>
            <a:ext cx="8929718" cy="6500858"/>
          </a:xfrm>
          <a:prstGeom prst="roundRect">
            <a:avLst>
              <a:gd name="adj" fmla="val 2601"/>
            </a:avLst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AutoShape 16"/>
          <p:cNvSpPr>
            <a:spLocks noChangeArrowheads="1"/>
          </p:cNvSpPr>
          <p:nvPr/>
        </p:nvSpPr>
        <p:spPr bwMode="gray">
          <a:xfrm>
            <a:off x="1008000" y="571480"/>
            <a:ext cx="7128000" cy="85725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  <a:headEnd/>
            <a:tailEnd/>
          </a:ln>
          <a:effectLst>
            <a:outerShdw dist="101600" dir="2400000" rotWithShape="0">
              <a:schemeClr val="accent6">
                <a:lumMod val="75000"/>
                <a:alpha val="50000"/>
              </a:scheme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Система профессиональных </a:t>
            </a:r>
          </a:p>
          <a:p>
            <a:pPr algn="ctr"/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компетентностей учителя</a:t>
            </a:r>
            <a:endParaRPr lang="ru-RU" sz="32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1785926"/>
            <a:ext cx="4068000" cy="13280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4. Владение приёмами эффективного общения </a:t>
            </a:r>
          </a:p>
          <a:p>
            <a:pPr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с детьми, с коллегами, </a:t>
            </a:r>
          </a:p>
          <a:p>
            <a:pPr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с родителями 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3286124"/>
            <a:ext cx="4068000" cy="13280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5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ru-RU" dirty="0" smtClean="0"/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Владение приёмами, социализирующими и развивающими ребёнка средствами учебного предмета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4786322"/>
            <a:ext cx="4068000" cy="13280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6. Владение управленческими технологиями (педагогический анализ, постановка целей, планирование, организация)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трелка вправо с вырезом 7"/>
          <p:cNvSpPr/>
          <p:nvPr/>
        </p:nvSpPr>
        <p:spPr>
          <a:xfrm rot="19230118" flipH="1">
            <a:off x="3789784" y="1665124"/>
            <a:ext cx="692656" cy="484632"/>
          </a:xfrm>
          <a:prstGeom prst="notched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4679157" y="1785926"/>
            <a:ext cx="4068000" cy="132802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7.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Умение управлять инновационным процессом (проектировать, провести и проанализировать эксперимент)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79157" y="3357561"/>
            <a:ext cx="4068000" cy="1296000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8.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Владение навыками обобщения и передачи своего опыта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трелка вправо с вырезом 12"/>
          <p:cNvSpPr/>
          <p:nvPr/>
        </p:nvSpPr>
        <p:spPr>
          <a:xfrm rot="19230118" flipH="1">
            <a:off x="3789784" y="3093883"/>
            <a:ext cx="692656" cy="484632"/>
          </a:xfrm>
          <a:prstGeom prst="notched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с вырезом 13"/>
          <p:cNvSpPr/>
          <p:nvPr/>
        </p:nvSpPr>
        <p:spPr>
          <a:xfrm rot="19230118" flipH="1">
            <a:off x="3789784" y="4736957"/>
            <a:ext cx="692656" cy="484632"/>
          </a:xfrm>
          <a:prstGeom prst="notched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с вырезом 14"/>
          <p:cNvSpPr/>
          <p:nvPr/>
        </p:nvSpPr>
        <p:spPr>
          <a:xfrm rot="19230118" flipH="1">
            <a:off x="8218939" y="1522245"/>
            <a:ext cx="692656" cy="484632"/>
          </a:xfrm>
          <a:prstGeom prst="notched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с вырезом 15"/>
          <p:cNvSpPr/>
          <p:nvPr/>
        </p:nvSpPr>
        <p:spPr>
          <a:xfrm rot="19230118" flipH="1">
            <a:off x="8218940" y="3022445"/>
            <a:ext cx="692656" cy="484632"/>
          </a:xfrm>
          <a:prstGeom prst="notched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206" y="4929198"/>
            <a:ext cx="13335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Скругленный прямоугольник 22"/>
          <p:cNvSpPr/>
          <p:nvPr/>
        </p:nvSpPr>
        <p:spPr>
          <a:xfrm>
            <a:off x="107141" y="178571"/>
            <a:ext cx="8929718" cy="6500858"/>
          </a:xfrm>
          <a:prstGeom prst="roundRect">
            <a:avLst>
              <a:gd name="adj" fmla="val 2601"/>
            </a:avLst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562100" y="2122488"/>
            <a:ext cx="6330950" cy="3711575"/>
            <a:chOff x="864" y="1310"/>
            <a:chExt cx="3987" cy="2338"/>
          </a:xfrm>
        </p:grpSpPr>
        <p:sp>
          <p:nvSpPr>
            <p:cNvPr id="99331" name="Oval 3"/>
            <p:cNvSpPr>
              <a:spLocks noChangeArrowheads="1"/>
            </p:cNvSpPr>
            <p:nvPr/>
          </p:nvSpPr>
          <p:spPr bwMode="gray">
            <a:xfrm>
              <a:off x="1347" y="2813"/>
              <a:ext cx="3504" cy="835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175">
              <a:noFill/>
              <a:round/>
              <a:headEnd/>
              <a:tailEnd type="none" w="sm" len="sm"/>
            </a:ln>
            <a:effectLst/>
          </p:spPr>
          <p:txBody>
            <a:bodyPr vert="eaVert" wrap="none" lIns="92075" tIns="46038" rIns="92075" bIns="46038" anchor="ctr"/>
            <a:lstStyle/>
            <a:p>
              <a:endParaRPr lang="ru-RU"/>
            </a:p>
          </p:txBody>
        </p:sp>
        <p:sp>
          <p:nvSpPr>
            <p:cNvPr id="99332" name="Oval 4"/>
            <p:cNvSpPr>
              <a:spLocks noChangeArrowheads="1"/>
            </p:cNvSpPr>
            <p:nvPr/>
          </p:nvSpPr>
          <p:spPr bwMode="gray">
            <a:xfrm rot="-998297">
              <a:off x="890" y="1482"/>
              <a:ext cx="3630" cy="1900"/>
            </a:xfrm>
            <a:prstGeom prst="ellipse">
              <a:avLst/>
            </a:prstGeom>
            <a:gradFill rotWithShape="0">
              <a:gsLst>
                <a:gs pos="0">
                  <a:srgbClr val="808080"/>
                </a:gs>
                <a:gs pos="50000">
                  <a:srgbClr val="808080">
                    <a:gamma/>
                    <a:tint val="63529"/>
                    <a:invGamma/>
                  </a:srgbClr>
                </a:gs>
                <a:gs pos="100000">
                  <a:srgbClr val="808080"/>
                </a:gs>
              </a:gsLst>
              <a:lin ang="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9333" name="Oval 5"/>
            <p:cNvSpPr>
              <a:spLocks noChangeArrowheads="1"/>
            </p:cNvSpPr>
            <p:nvPr/>
          </p:nvSpPr>
          <p:spPr bwMode="gray">
            <a:xfrm rot="-998297">
              <a:off x="926" y="1380"/>
              <a:ext cx="3504" cy="1841"/>
            </a:xfrm>
            <a:prstGeom prst="ellipse">
              <a:avLst/>
            </a:prstGeom>
            <a:gradFill rotWithShape="1">
              <a:gsLst>
                <a:gs pos="0">
                  <a:srgbClr val="2791BB"/>
                </a:gs>
                <a:gs pos="100000">
                  <a:srgbClr val="2791BB">
                    <a:gamma/>
                    <a:shade val="0"/>
                    <a:invGamma/>
                  </a:srgbClr>
                </a:gs>
              </a:gsLst>
              <a:lin ang="270000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9334" name="Arc 6"/>
            <p:cNvSpPr>
              <a:spLocks/>
            </p:cNvSpPr>
            <p:nvPr/>
          </p:nvSpPr>
          <p:spPr bwMode="gray">
            <a:xfrm rot="-998297">
              <a:off x="2599" y="1310"/>
              <a:ext cx="1795" cy="1239"/>
            </a:xfrm>
            <a:custGeom>
              <a:avLst/>
              <a:gdLst>
                <a:gd name="G0" fmla="+- 0 0 0"/>
                <a:gd name="G1" fmla="+- 17105 0 0"/>
                <a:gd name="G2" fmla="+- 21600 0 0"/>
                <a:gd name="T0" fmla="*/ 13190 w 21600"/>
                <a:gd name="T1" fmla="*/ 0 h 29046"/>
                <a:gd name="T2" fmla="*/ 17999 w 21600"/>
                <a:gd name="T3" fmla="*/ 29046 h 29046"/>
                <a:gd name="T4" fmla="*/ 0 w 21600"/>
                <a:gd name="T5" fmla="*/ 17105 h 29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046" fill="none" extrusionOk="0">
                  <a:moveTo>
                    <a:pt x="13190" y="-1"/>
                  </a:moveTo>
                  <a:cubicBezTo>
                    <a:pt x="18493" y="4089"/>
                    <a:pt x="21600" y="10407"/>
                    <a:pt x="21600" y="17105"/>
                  </a:cubicBezTo>
                  <a:cubicBezTo>
                    <a:pt x="21600" y="21352"/>
                    <a:pt x="20347" y="25506"/>
                    <a:pt x="17999" y="29046"/>
                  </a:cubicBezTo>
                </a:path>
                <a:path w="21600" h="29046" stroke="0" extrusionOk="0">
                  <a:moveTo>
                    <a:pt x="13190" y="-1"/>
                  </a:moveTo>
                  <a:cubicBezTo>
                    <a:pt x="18493" y="4089"/>
                    <a:pt x="21600" y="10407"/>
                    <a:pt x="21600" y="17105"/>
                  </a:cubicBezTo>
                  <a:cubicBezTo>
                    <a:pt x="21600" y="21352"/>
                    <a:pt x="20347" y="25506"/>
                    <a:pt x="17999" y="29046"/>
                  </a:cubicBezTo>
                  <a:lnTo>
                    <a:pt x="0" y="1710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9335" name="Arc 7"/>
            <p:cNvSpPr>
              <a:spLocks/>
            </p:cNvSpPr>
            <p:nvPr/>
          </p:nvSpPr>
          <p:spPr bwMode="gray">
            <a:xfrm rot="20601703" flipH="1">
              <a:off x="1080" y="2491"/>
              <a:ext cx="2067" cy="930"/>
            </a:xfrm>
            <a:custGeom>
              <a:avLst/>
              <a:gdLst>
                <a:gd name="G0" fmla="+- 3659 0 0"/>
                <a:gd name="G1" fmla="+- 0 0 0"/>
                <a:gd name="G2" fmla="+- 21600 0 0"/>
                <a:gd name="T0" fmla="*/ 25114 w 25114"/>
                <a:gd name="T1" fmla="*/ 2497 h 21600"/>
                <a:gd name="T2" fmla="*/ 0 w 25114"/>
                <a:gd name="T3" fmla="*/ 21288 h 21600"/>
                <a:gd name="T4" fmla="*/ 3659 w 25114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114" h="21600" fill="none" extrusionOk="0">
                  <a:moveTo>
                    <a:pt x="25114" y="2497"/>
                  </a:moveTo>
                  <a:cubicBezTo>
                    <a:pt x="23846" y="13386"/>
                    <a:pt x="14622" y="21599"/>
                    <a:pt x="3659" y="21600"/>
                  </a:cubicBezTo>
                  <a:cubicBezTo>
                    <a:pt x="2432" y="21600"/>
                    <a:pt x="1208" y="21495"/>
                    <a:pt x="0" y="21287"/>
                  </a:cubicBezTo>
                </a:path>
                <a:path w="25114" h="21600" stroke="0" extrusionOk="0">
                  <a:moveTo>
                    <a:pt x="25114" y="2497"/>
                  </a:moveTo>
                  <a:cubicBezTo>
                    <a:pt x="23846" y="13386"/>
                    <a:pt x="14622" y="21599"/>
                    <a:pt x="3659" y="21600"/>
                  </a:cubicBezTo>
                  <a:cubicBezTo>
                    <a:pt x="2432" y="21600"/>
                    <a:pt x="1208" y="21495"/>
                    <a:pt x="0" y="21287"/>
                  </a:cubicBezTo>
                  <a:lnTo>
                    <a:pt x="3659" y="0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9336" name="Arc 8"/>
            <p:cNvSpPr>
              <a:spLocks/>
            </p:cNvSpPr>
            <p:nvPr/>
          </p:nvSpPr>
          <p:spPr bwMode="gray">
            <a:xfrm rot="-998297">
              <a:off x="1715" y="1339"/>
              <a:ext cx="2034" cy="893"/>
            </a:xfrm>
            <a:custGeom>
              <a:avLst/>
              <a:gdLst>
                <a:gd name="G0" fmla="+- 9843 0 0"/>
                <a:gd name="G1" fmla="+- 21600 0 0"/>
                <a:gd name="G2" fmla="+- 21600 0 0"/>
                <a:gd name="T0" fmla="*/ 0 w 24549"/>
                <a:gd name="T1" fmla="*/ 2373 h 21600"/>
                <a:gd name="T2" fmla="*/ 24549 w 24549"/>
                <a:gd name="T3" fmla="*/ 5780 h 21600"/>
                <a:gd name="T4" fmla="*/ 9843 w 24549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549" h="21600" fill="none" extrusionOk="0">
                  <a:moveTo>
                    <a:pt x="0" y="2373"/>
                  </a:moveTo>
                  <a:cubicBezTo>
                    <a:pt x="3046" y="813"/>
                    <a:pt x="6420" y="-1"/>
                    <a:pt x="9843" y="0"/>
                  </a:cubicBezTo>
                  <a:cubicBezTo>
                    <a:pt x="15299" y="0"/>
                    <a:pt x="20553" y="2064"/>
                    <a:pt x="24549" y="5779"/>
                  </a:cubicBezTo>
                </a:path>
                <a:path w="24549" h="21600" stroke="0" extrusionOk="0">
                  <a:moveTo>
                    <a:pt x="0" y="2373"/>
                  </a:moveTo>
                  <a:cubicBezTo>
                    <a:pt x="3046" y="813"/>
                    <a:pt x="6420" y="-1"/>
                    <a:pt x="9843" y="0"/>
                  </a:cubicBezTo>
                  <a:cubicBezTo>
                    <a:pt x="15299" y="0"/>
                    <a:pt x="20553" y="2064"/>
                    <a:pt x="24549" y="5779"/>
                  </a:cubicBezTo>
                  <a:lnTo>
                    <a:pt x="9843" y="2160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9337" name="Arc 9"/>
            <p:cNvSpPr>
              <a:spLocks/>
            </p:cNvSpPr>
            <p:nvPr/>
          </p:nvSpPr>
          <p:spPr bwMode="gray">
            <a:xfrm rot="20601703" flipH="1">
              <a:off x="864" y="1713"/>
              <a:ext cx="1796" cy="1302"/>
            </a:xfrm>
            <a:custGeom>
              <a:avLst/>
              <a:gdLst>
                <a:gd name="G0" fmla="+- 0 0 0"/>
                <a:gd name="G1" fmla="+- 19945 0 0"/>
                <a:gd name="G2" fmla="+- 21600 0 0"/>
                <a:gd name="T0" fmla="*/ 8292 w 21600"/>
                <a:gd name="T1" fmla="*/ 0 h 30468"/>
                <a:gd name="T2" fmla="*/ 18863 w 21600"/>
                <a:gd name="T3" fmla="*/ 30468 h 30468"/>
                <a:gd name="T4" fmla="*/ 0 w 21600"/>
                <a:gd name="T5" fmla="*/ 19945 h 30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30468" fill="none" extrusionOk="0">
                  <a:moveTo>
                    <a:pt x="8291" y="0"/>
                  </a:moveTo>
                  <a:cubicBezTo>
                    <a:pt x="16349" y="3349"/>
                    <a:pt x="21600" y="11218"/>
                    <a:pt x="21600" y="19945"/>
                  </a:cubicBezTo>
                  <a:cubicBezTo>
                    <a:pt x="21600" y="23628"/>
                    <a:pt x="20657" y="27251"/>
                    <a:pt x="18863" y="30468"/>
                  </a:cubicBezTo>
                </a:path>
                <a:path w="21600" h="30468" stroke="0" extrusionOk="0">
                  <a:moveTo>
                    <a:pt x="8291" y="0"/>
                  </a:moveTo>
                  <a:cubicBezTo>
                    <a:pt x="16349" y="3349"/>
                    <a:pt x="21600" y="11218"/>
                    <a:pt x="21600" y="19945"/>
                  </a:cubicBezTo>
                  <a:cubicBezTo>
                    <a:pt x="21600" y="23628"/>
                    <a:pt x="20657" y="27251"/>
                    <a:pt x="18863" y="30468"/>
                  </a:cubicBezTo>
                  <a:lnTo>
                    <a:pt x="0" y="19945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9338" name="Freeform 10"/>
            <p:cNvSpPr>
              <a:spLocks/>
            </p:cNvSpPr>
            <p:nvPr/>
          </p:nvSpPr>
          <p:spPr bwMode="gray">
            <a:xfrm>
              <a:off x="3442" y="2282"/>
              <a:ext cx="1105" cy="1120"/>
            </a:xfrm>
            <a:custGeom>
              <a:avLst/>
              <a:gdLst/>
              <a:ahLst/>
              <a:cxnLst>
                <a:cxn ang="0">
                  <a:pos x="9" y="888"/>
                </a:cxn>
                <a:cxn ang="0">
                  <a:pos x="1105" y="0"/>
                </a:cxn>
                <a:cxn ang="0">
                  <a:pos x="1081" y="256"/>
                </a:cxn>
                <a:cxn ang="0">
                  <a:pos x="705" y="704"/>
                </a:cxn>
                <a:cxn ang="0">
                  <a:pos x="17" y="1120"/>
                </a:cxn>
                <a:cxn ang="0">
                  <a:pos x="9" y="888"/>
                </a:cxn>
              </a:cxnLst>
              <a:rect l="0" t="0" r="r" b="b"/>
              <a:pathLst>
                <a:path w="1105" h="1120">
                  <a:moveTo>
                    <a:pt x="9" y="888"/>
                  </a:moveTo>
                  <a:lnTo>
                    <a:pt x="1105" y="0"/>
                  </a:lnTo>
                  <a:lnTo>
                    <a:pt x="1081" y="256"/>
                  </a:lnTo>
                  <a:cubicBezTo>
                    <a:pt x="1014" y="373"/>
                    <a:pt x="882" y="560"/>
                    <a:pt x="705" y="704"/>
                  </a:cubicBezTo>
                  <a:cubicBezTo>
                    <a:pt x="528" y="848"/>
                    <a:pt x="133" y="1089"/>
                    <a:pt x="17" y="1120"/>
                  </a:cubicBezTo>
                  <a:cubicBezTo>
                    <a:pt x="0" y="1038"/>
                    <a:pt x="9" y="888"/>
                    <a:pt x="9" y="888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99339" name="Arc 11"/>
            <p:cNvSpPr>
              <a:spLocks/>
            </p:cNvSpPr>
            <p:nvPr/>
          </p:nvSpPr>
          <p:spPr bwMode="gray">
            <a:xfrm rot="-1060795">
              <a:off x="2840" y="1897"/>
              <a:ext cx="1719" cy="1171"/>
            </a:xfrm>
            <a:custGeom>
              <a:avLst/>
              <a:gdLst>
                <a:gd name="G0" fmla="+- 0 0 0"/>
                <a:gd name="G1" fmla="+- 0 0 0"/>
                <a:gd name="G2" fmla="+- 21600 0 0"/>
                <a:gd name="T0" fmla="*/ 18016 w 18016"/>
                <a:gd name="T1" fmla="*/ 11915 h 21282"/>
                <a:gd name="T2" fmla="*/ 3695 w 18016"/>
                <a:gd name="T3" fmla="*/ 21282 h 21282"/>
                <a:gd name="T4" fmla="*/ 0 w 18016"/>
                <a:gd name="T5" fmla="*/ 0 h 21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016" h="21282" fill="none" extrusionOk="0">
                  <a:moveTo>
                    <a:pt x="18016" y="11915"/>
                  </a:moveTo>
                  <a:cubicBezTo>
                    <a:pt x="14735" y="16875"/>
                    <a:pt x="9554" y="20264"/>
                    <a:pt x="3694" y="21281"/>
                  </a:cubicBezTo>
                </a:path>
                <a:path w="18016" h="21282" stroke="0" extrusionOk="0">
                  <a:moveTo>
                    <a:pt x="18016" y="11915"/>
                  </a:moveTo>
                  <a:cubicBezTo>
                    <a:pt x="14735" y="16875"/>
                    <a:pt x="9554" y="20264"/>
                    <a:pt x="3694" y="2128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9340" name="Freeform 12"/>
            <p:cNvSpPr>
              <a:spLocks/>
            </p:cNvSpPr>
            <p:nvPr/>
          </p:nvSpPr>
          <p:spPr bwMode="gray">
            <a:xfrm>
              <a:off x="2819" y="2496"/>
              <a:ext cx="648" cy="928"/>
            </a:xfrm>
            <a:custGeom>
              <a:avLst/>
              <a:gdLst/>
              <a:ahLst/>
              <a:cxnLst>
                <a:cxn ang="0">
                  <a:pos x="648" y="632"/>
                </a:cxn>
                <a:cxn ang="0">
                  <a:pos x="648" y="928"/>
                </a:cxn>
                <a:cxn ang="0">
                  <a:pos x="0" y="64"/>
                </a:cxn>
                <a:cxn ang="0">
                  <a:pos x="96" y="0"/>
                </a:cxn>
                <a:cxn ang="0">
                  <a:pos x="648" y="632"/>
                </a:cxn>
              </a:cxnLst>
              <a:rect l="0" t="0" r="r" b="b"/>
              <a:pathLst>
                <a:path w="648" h="928">
                  <a:moveTo>
                    <a:pt x="648" y="632"/>
                  </a:moveTo>
                  <a:lnTo>
                    <a:pt x="648" y="928"/>
                  </a:lnTo>
                  <a:lnTo>
                    <a:pt x="0" y="64"/>
                  </a:lnTo>
                  <a:lnTo>
                    <a:pt x="96" y="0"/>
                  </a:lnTo>
                  <a:lnTo>
                    <a:pt x="648" y="632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99341" name="Oval 13"/>
            <p:cNvSpPr>
              <a:spLocks noChangeArrowheads="1"/>
            </p:cNvSpPr>
            <p:nvPr/>
          </p:nvSpPr>
          <p:spPr bwMode="gray">
            <a:xfrm rot="-998297">
              <a:off x="1846" y="1830"/>
              <a:ext cx="1698" cy="844"/>
            </a:xfrm>
            <a:prstGeom prst="ellipse">
              <a:avLst/>
            </a:prstGeom>
            <a:gradFill rotWithShape="0">
              <a:gsLst>
                <a:gs pos="0">
                  <a:srgbClr val="DDDDDD"/>
                </a:gs>
                <a:gs pos="50000">
                  <a:srgbClr val="DDDDDD">
                    <a:gamma/>
                    <a:tint val="24314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9342" name="Text Box 14"/>
            <p:cNvSpPr txBox="1">
              <a:spLocks noChangeArrowheads="1"/>
            </p:cNvSpPr>
            <p:nvPr/>
          </p:nvSpPr>
          <p:spPr bwMode="gray">
            <a:xfrm>
              <a:off x="924" y="2258"/>
              <a:ext cx="1085" cy="454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 algn="ctr">
              <a:solidFill>
                <a:schemeClr val="bg2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lIns="95782" tIns="47891" rIns="95782" bIns="47891">
              <a:spAutoFit/>
            </a:bodyPr>
            <a:lstStyle/>
            <a:p>
              <a:pPr algn="ctr" defTabSz="957263" eaLnBrk="0" hangingPunct="0"/>
              <a:r>
                <a:rPr lang="ru-RU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Женщин – </a:t>
              </a:r>
            </a:p>
            <a:p>
              <a:pPr algn="ctr" defTabSz="957263" eaLnBrk="0" hangingPunct="0"/>
              <a:r>
                <a:rPr lang="ru-RU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1 </a:t>
              </a:r>
              <a:r>
                <a:rPr lang="ru-RU" dirty="0" err="1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млн</a:t>
              </a:r>
              <a:r>
                <a:rPr lang="ru-RU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99 </a:t>
              </a:r>
              <a:r>
                <a:rPr lang="ru-RU" dirty="0" err="1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тыс</a:t>
              </a:r>
              <a:r>
                <a:rPr lang="ru-RU" b="1" dirty="0" smtClean="0">
                  <a:solidFill>
                    <a:schemeClr val="bg1"/>
                  </a:solidFill>
                  <a:latin typeface="Verdana" pitchFamily="34" charset="0"/>
                </a:rPr>
                <a:t> </a:t>
              </a:r>
              <a:endParaRPr lang="en-US" b="1" dirty="0">
                <a:solidFill>
                  <a:schemeClr val="bg1"/>
                </a:solidFill>
                <a:latin typeface="Verdana" pitchFamily="34" charset="0"/>
              </a:endParaRPr>
            </a:p>
          </p:txBody>
        </p:sp>
        <p:sp>
          <p:nvSpPr>
            <p:cNvPr id="99343" name="Text Box 15"/>
            <p:cNvSpPr txBox="1">
              <a:spLocks noChangeArrowheads="1"/>
            </p:cNvSpPr>
            <p:nvPr/>
          </p:nvSpPr>
          <p:spPr bwMode="gray">
            <a:xfrm>
              <a:off x="1931" y="1413"/>
              <a:ext cx="1312" cy="454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 algn="ctr">
              <a:solidFill>
                <a:schemeClr val="bg2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lIns="95782" tIns="47891" rIns="95782" bIns="47891">
              <a:spAutoFit/>
            </a:bodyPr>
            <a:lstStyle/>
            <a:p>
              <a:pPr algn="ctr" defTabSz="957263" eaLnBrk="0" hangingPunct="0"/>
              <a:r>
                <a:rPr lang="ru-RU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Средний возраст</a:t>
              </a:r>
            </a:p>
            <a:p>
              <a:pPr algn="ctr" defTabSz="957263" eaLnBrk="0" hangingPunct="0"/>
              <a:r>
                <a:rPr lang="ru-RU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- 43 года</a:t>
              </a:r>
              <a:endPara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9344" name="Text Box 16"/>
            <p:cNvSpPr txBox="1">
              <a:spLocks noChangeArrowheads="1"/>
            </p:cNvSpPr>
            <p:nvPr/>
          </p:nvSpPr>
          <p:spPr bwMode="gray">
            <a:xfrm>
              <a:off x="3324" y="1638"/>
              <a:ext cx="1467" cy="454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 algn="ctr">
              <a:solidFill>
                <a:schemeClr val="bg2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lIns="95782" tIns="47891" rIns="95782" bIns="47891">
              <a:spAutoFit/>
            </a:bodyPr>
            <a:lstStyle/>
            <a:p>
              <a:pPr algn="ctr" defTabSz="957263" eaLnBrk="0" hangingPunct="0"/>
              <a:r>
                <a:rPr lang="ru-RU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Каждый десятый – </a:t>
              </a:r>
            </a:p>
            <a:p>
              <a:pPr algn="ctr" defTabSz="957263" eaLnBrk="0" hangingPunct="0"/>
              <a:r>
                <a:rPr lang="ru-RU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пенсионер</a:t>
              </a:r>
              <a:endPara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9345" name="Text Box 17"/>
            <p:cNvSpPr txBox="1">
              <a:spLocks noChangeArrowheads="1"/>
            </p:cNvSpPr>
            <p:nvPr/>
          </p:nvSpPr>
          <p:spPr bwMode="gray">
            <a:xfrm>
              <a:off x="3122" y="2450"/>
              <a:ext cx="1007" cy="411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 algn="ctr">
              <a:solidFill>
                <a:schemeClr val="bg2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lIns="95782" tIns="47891" rIns="95782" bIns="47891">
              <a:spAutoFit/>
            </a:bodyPr>
            <a:lstStyle/>
            <a:p>
              <a:pPr algn="ctr" defTabSz="957263" eaLnBrk="0" hangingPunct="0"/>
              <a:r>
                <a:rPr lang="ru-RU" sz="3200" dirty="0" smtClean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Россия</a:t>
              </a:r>
              <a:endParaRPr lang="en-US" sz="32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9346" name="Text Box 18"/>
            <p:cNvSpPr txBox="1">
              <a:spLocks noChangeArrowheads="1"/>
            </p:cNvSpPr>
            <p:nvPr/>
          </p:nvSpPr>
          <p:spPr bwMode="gray">
            <a:xfrm>
              <a:off x="1524" y="2882"/>
              <a:ext cx="1420" cy="325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 algn="ctr">
              <a:solidFill>
                <a:schemeClr val="bg2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lIns="95782" tIns="47891" rIns="95782" bIns="47891">
              <a:spAutoFit/>
            </a:bodyPr>
            <a:lstStyle/>
            <a:p>
              <a:pPr algn="ctr" defTabSz="957263" eaLnBrk="0" hangingPunct="0"/>
              <a:r>
                <a:rPr lang="ru-RU" sz="2400" dirty="0" smtClean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1 </a:t>
              </a:r>
              <a:r>
                <a:rPr lang="ru-RU" sz="2400" dirty="0" err="1" smtClean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млн</a:t>
              </a:r>
              <a:r>
                <a:rPr lang="ru-RU" sz="2400" dirty="0" smtClean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 264 </a:t>
              </a:r>
              <a:r>
                <a:rPr lang="ru-RU" sz="2400" dirty="0" err="1" smtClean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тыс</a:t>
              </a:r>
              <a:endParaRPr lang="en-US" sz="24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9347" name="Freeform 19"/>
            <p:cNvSpPr>
              <a:spLocks/>
            </p:cNvSpPr>
            <p:nvPr/>
          </p:nvSpPr>
          <p:spPr bwMode="gray">
            <a:xfrm>
              <a:off x="2768" y="2632"/>
              <a:ext cx="544" cy="680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256" y="528"/>
                </a:cxn>
                <a:cxn ang="0">
                  <a:pos x="264" y="680"/>
                </a:cxn>
                <a:cxn ang="0">
                  <a:pos x="448" y="624"/>
                </a:cxn>
                <a:cxn ang="0">
                  <a:pos x="544" y="576"/>
                </a:cxn>
                <a:cxn ang="0">
                  <a:pos x="112" y="0"/>
                </a:cxn>
                <a:cxn ang="0">
                  <a:pos x="0" y="16"/>
                </a:cxn>
              </a:cxnLst>
              <a:rect l="0" t="0" r="r" b="b"/>
              <a:pathLst>
                <a:path w="544" h="680">
                  <a:moveTo>
                    <a:pt x="0" y="16"/>
                  </a:moveTo>
                  <a:lnTo>
                    <a:pt x="256" y="528"/>
                  </a:lnTo>
                  <a:lnTo>
                    <a:pt x="264" y="680"/>
                  </a:lnTo>
                  <a:lnTo>
                    <a:pt x="448" y="624"/>
                  </a:lnTo>
                  <a:lnTo>
                    <a:pt x="544" y="576"/>
                  </a:lnTo>
                  <a:lnTo>
                    <a:pt x="112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9348" name="Oval 20"/>
            <p:cNvSpPr>
              <a:spLocks noChangeArrowheads="1"/>
            </p:cNvSpPr>
            <p:nvPr/>
          </p:nvSpPr>
          <p:spPr bwMode="gray">
            <a:xfrm rot="-998297">
              <a:off x="1910" y="1989"/>
              <a:ext cx="1629" cy="687"/>
            </a:xfrm>
            <a:prstGeom prst="ellipse">
              <a:avLst/>
            </a:prstGeom>
            <a:solidFill>
              <a:srgbClr val="FFFFFF"/>
            </a:soli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5" name="AutoShape 16"/>
          <p:cNvSpPr>
            <a:spLocks noChangeArrowheads="1"/>
          </p:cNvSpPr>
          <p:nvPr/>
        </p:nvSpPr>
        <p:spPr bwMode="gray">
          <a:xfrm>
            <a:off x="2088000" y="571480"/>
            <a:ext cx="4968000" cy="85725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  <a:headEnd/>
            <a:tailEnd/>
          </a:ln>
          <a:effectLst>
            <a:outerShdw dist="101600" dir="2400000" rotWithShape="0">
              <a:schemeClr val="accent6">
                <a:lumMod val="75000"/>
                <a:alpha val="50000"/>
              </a:scheme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Современный учитель</a:t>
            </a:r>
            <a:endParaRPr lang="ru-RU" sz="32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714488"/>
            <a:ext cx="2016000" cy="1338624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215206" y="4357694"/>
            <a:ext cx="1611240" cy="20880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Box 10"/>
          <p:cNvSpPr txBox="1">
            <a:spLocks noChangeArrowheads="1"/>
          </p:cNvSpPr>
          <p:nvPr/>
        </p:nvSpPr>
        <p:spPr bwMode="auto">
          <a:xfrm>
            <a:off x="428597" y="5857892"/>
            <a:ext cx="4357718" cy="510778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50,7% - люди от 31 до 46 лет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 r="51980"/>
          <a:stretch>
            <a:fillRect/>
          </a:stretch>
        </p:blipFill>
        <p:spPr bwMode="auto">
          <a:xfrm>
            <a:off x="7286644" y="1071546"/>
            <a:ext cx="1487951" cy="15480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7141" y="178571"/>
            <a:ext cx="8929718" cy="6500858"/>
          </a:xfrm>
          <a:prstGeom prst="roundRect">
            <a:avLst>
              <a:gd name="adj" fmla="val 2601"/>
            </a:avLst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AutoShape 16"/>
          <p:cNvSpPr>
            <a:spLocks noChangeArrowheads="1"/>
          </p:cNvSpPr>
          <p:nvPr/>
        </p:nvSpPr>
        <p:spPr bwMode="gray">
          <a:xfrm>
            <a:off x="1008000" y="571480"/>
            <a:ext cx="7128000" cy="85725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  <a:headEnd/>
            <a:tailEnd/>
          </a:ln>
          <a:effectLst>
            <a:outerShdw dist="101600" dir="2400000" rotWithShape="0">
              <a:schemeClr val="accent6">
                <a:lumMod val="75000"/>
                <a:alpha val="50000"/>
              </a:scheme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Анализ уровня компетенций учителя</a:t>
            </a:r>
            <a:endParaRPr lang="ru-RU" sz="32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2500298" y="2357430"/>
          <a:ext cx="633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928662" y="1643050"/>
            <a:ext cx="7358114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Можно проводить различными способами</a:t>
            </a:r>
            <a:endParaRPr lang="ru-RU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034" y="2714620"/>
            <a:ext cx="3283200" cy="2052000"/>
          </a:xfrm>
          <a:prstGeom prst="roundRect">
            <a:avLst>
              <a:gd name="adj" fmla="val 13582"/>
            </a:avLst>
          </a:prstGeom>
          <a:noFill/>
          <a:ln w="9525">
            <a:noFill/>
            <a:miter lim="800000"/>
            <a:headEnd/>
            <a:tailEnd/>
          </a:ln>
          <a:effectLst>
            <a:outerShdw dist="114300" dir="2400000" algn="ctr" rotWithShape="0">
              <a:schemeClr val="accent6">
                <a:lumMod val="75000"/>
                <a:alpha val="50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07141" y="178571"/>
            <a:ext cx="8929718" cy="6500858"/>
          </a:xfrm>
          <a:prstGeom prst="roundRect">
            <a:avLst>
              <a:gd name="adj" fmla="val 2601"/>
            </a:avLst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Основание модели- </a:t>
            </a: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социальная компетентность </a:t>
            </a: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учителя, которая служит </a:t>
            </a: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основой для предметной </a:t>
            </a: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и педагогической </a:t>
            </a: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компетентностей </a:t>
            </a: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(Г. Л </a:t>
            </a:r>
            <a:r>
              <a:rPr lang="ru-RU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Абдулгалимов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Блок-схема: узел 34"/>
          <p:cNvSpPr/>
          <p:nvPr/>
        </p:nvSpPr>
        <p:spPr>
          <a:xfrm>
            <a:off x="3357554" y="1278000"/>
            <a:ext cx="5580000" cy="5580000"/>
          </a:xfrm>
          <a:prstGeom prst="flowChartConnector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Блок-схема: узел 32"/>
          <p:cNvSpPr/>
          <p:nvPr/>
        </p:nvSpPr>
        <p:spPr>
          <a:xfrm>
            <a:off x="3643306" y="1962000"/>
            <a:ext cx="4896000" cy="4896000"/>
          </a:xfrm>
          <a:prstGeom prst="flowChartConnector">
            <a:avLst/>
          </a:prstGeom>
          <a:solidFill>
            <a:schemeClr val="accent6">
              <a:lumMod val="40000"/>
              <a:lumOff val="60000"/>
              <a:alpha val="77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AutoShape 16"/>
          <p:cNvSpPr>
            <a:spLocks noChangeArrowheads="1"/>
          </p:cNvSpPr>
          <p:nvPr/>
        </p:nvSpPr>
        <p:spPr bwMode="gray">
          <a:xfrm>
            <a:off x="1000100" y="285728"/>
            <a:ext cx="7128000" cy="85725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  <a:headEnd/>
            <a:tailEnd/>
          </a:ln>
          <a:effectLst>
            <a:outerShdw dist="101600" dir="2400000" rotWithShape="0">
              <a:schemeClr val="accent6">
                <a:lumMod val="75000"/>
                <a:alpha val="50000"/>
              </a:scheme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Компетентностная модель </a:t>
            </a:r>
          </a:p>
          <a:p>
            <a:pPr algn="ctr"/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современного учителя</a:t>
            </a:r>
            <a:endParaRPr lang="ru-RU" sz="32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6" name="Group 3"/>
          <p:cNvGrpSpPr>
            <a:grpSpLocks/>
          </p:cNvGrpSpPr>
          <p:nvPr/>
        </p:nvGrpSpPr>
        <p:grpSpPr bwMode="auto">
          <a:xfrm>
            <a:off x="3335338" y="4875213"/>
            <a:ext cx="5275262" cy="1308100"/>
            <a:chOff x="1702" y="3062"/>
            <a:chExt cx="3855" cy="867"/>
          </a:xfrm>
          <a:solidFill>
            <a:schemeClr val="bg2">
              <a:lumMod val="25000"/>
            </a:schemeClr>
          </a:solidFill>
        </p:grpSpPr>
        <p:sp>
          <p:nvSpPr>
            <p:cNvPr id="17" name="Freeform 4"/>
            <p:cNvSpPr>
              <a:spLocks/>
            </p:cNvSpPr>
            <p:nvPr/>
          </p:nvSpPr>
          <p:spPr bwMode="gray">
            <a:xfrm>
              <a:off x="4877" y="3062"/>
              <a:ext cx="680" cy="866"/>
            </a:xfrm>
            <a:custGeom>
              <a:avLst/>
              <a:gdLst/>
              <a:ahLst/>
              <a:cxnLst>
                <a:cxn ang="0">
                  <a:pos x="399" y="1078"/>
                </a:cxn>
                <a:cxn ang="0">
                  <a:pos x="0" y="459"/>
                </a:cxn>
                <a:cxn ang="0">
                  <a:pos x="374" y="0"/>
                </a:cxn>
                <a:cxn ang="0">
                  <a:pos x="846" y="536"/>
                </a:cxn>
                <a:cxn ang="0">
                  <a:pos x="399" y="1078"/>
                </a:cxn>
              </a:cxnLst>
              <a:rect l="0" t="0" r="r" b="b"/>
              <a:pathLst>
                <a:path w="847" h="1079">
                  <a:moveTo>
                    <a:pt x="399" y="1078"/>
                  </a:moveTo>
                  <a:lnTo>
                    <a:pt x="0" y="459"/>
                  </a:lnTo>
                  <a:lnTo>
                    <a:pt x="374" y="0"/>
                  </a:lnTo>
                  <a:lnTo>
                    <a:pt x="846" y="536"/>
                  </a:lnTo>
                  <a:lnTo>
                    <a:pt x="399" y="1078"/>
                  </a:lnTo>
                </a:path>
              </a:pathLst>
            </a:custGeom>
            <a:gradFill flip="none" rotWithShape="1">
              <a:gsLst>
                <a:gs pos="0">
                  <a:schemeClr val="bg2">
                    <a:lumMod val="25000"/>
                    <a:shade val="30000"/>
                    <a:satMod val="115000"/>
                  </a:schemeClr>
                </a:gs>
                <a:gs pos="50000">
                  <a:schemeClr val="bg2">
                    <a:lumMod val="25000"/>
                    <a:shade val="67500"/>
                    <a:satMod val="115000"/>
                  </a:schemeClr>
                </a:gs>
                <a:gs pos="100000">
                  <a:schemeClr val="bg2">
                    <a:lumMod val="2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solidFill>
                  <a:schemeClr val="bg1"/>
                </a:solidFill>
              </a:endParaRPr>
            </a:p>
          </p:txBody>
        </p:sp>
        <p:sp>
          <p:nvSpPr>
            <p:cNvPr id="18" name="Freeform 5"/>
            <p:cNvSpPr>
              <a:spLocks/>
            </p:cNvSpPr>
            <p:nvPr/>
          </p:nvSpPr>
          <p:spPr bwMode="gray">
            <a:xfrm>
              <a:off x="2010" y="3062"/>
              <a:ext cx="3168" cy="369"/>
            </a:xfrm>
            <a:custGeom>
              <a:avLst/>
              <a:gdLst/>
              <a:ahLst/>
              <a:cxnLst>
                <a:cxn ang="0">
                  <a:pos x="0" y="459"/>
                </a:cxn>
                <a:cxn ang="0">
                  <a:pos x="3573" y="459"/>
                </a:cxn>
                <a:cxn ang="0">
                  <a:pos x="3946" y="0"/>
                </a:cxn>
                <a:cxn ang="0">
                  <a:pos x="505" y="0"/>
                </a:cxn>
                <a:cxn ang="0">
                  <a:pos x="0" y="459"/>
                </a:cxn>
              </a:cxnLst>
              <a:rect l="0" t="0" r="r" b="b"/>
              <a:pathLst>
                <a:path w="3947" h="460">
                  <a:moveTo>
                    <a:pt x="0" y="459"/>
                  </a:moveTo>
                  <a:lnTo>
                    <a:pt x="3573" y="459"/>
                  </a:lnTo>
                  <a:lnTo>
                    <a:pt x="3946" y="0"/>
                  </a:lnTo>
                  <a:lnTo>
                    <a:pt x="505" y="0"/>
                  </a:lnTo>
                  <a:lnTo>
                    <a:pt x="0" y="459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gray">
            <a:xfrm>
              <a:off x="1702" y="3429"/>
              <a:ext cx="3497" cy="500"/>
            </a:xfrm>
            <a:custGeom>
              <a:avLst/>
              <a:gdLst/>
              <a:ahLst/>
              <a:cxnLst>
                <a:cxn ang="0">
                  <a:pos x="383" y="0"/>
                </a:cxn>
                <a:cxn ang="0">
                  <a:pos x="3954" y="0"/>
                </a:cxn>
                <a:cxn ang="0">
                  <a:pos x="4356" y="622"/>
                </a:cxn>
                <a:cxn ang="0">
                  <a:pos x="0" y="622"/>
                </a:cxn>
                <a:cxn ang="0">
                  <a:pos x="383" y="0"/>
                </a:cxn>
              </a:cxnLst>
              <a:rect l="0" t="0" r="r" b="b"/>
              <a:pathLst>
                <a:path w="4357" h="623">
                  <a:moveTo>
                    <a:pt x="383" y="0"/>
                  </a:moveTo>
                  <a:lnTo>
                    <a:pt x="3954" y="0"/>
                  </a:lnTo>
                  <a:lnTo>
                    <a:pt x="4356" y="622"/>
                  </a:lnTo>
                  <a:lnTo>
                    <a:pt x="0" y="622"/>
                  </a:lnTo>
                  <a:lnTo>
                    <a:pt x="383" y="0"/>
                  </a:lnTo>
                </a:path>
              </a:pathLst>
            </a:custGeom>
            <a:gradFill flip="none" rotWithShape="1">
              <a:gsLst>
                <a:gs pos="0">
                  <a:schemeClr val="bg2">
                    <a:lumMod val="25000"/>
                    <a:shade val="30000"/>
                    <a:satMod val="115000"/>
                  </a:schemeClr>
                </a:gs>
                <a:gs pos="50000">
                  <a:schemeClr val="bg2">
                    <a:lumMod val="25000"/>
                    <a:shade val="67500"/>
                    <a:satMod val="115000"/>
                  </a:schemeClr>
                </a:gs>
                <a:gs pos="100000">
                  <a:schemeClr val="bg2">
                    <a:lumMod val="2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ru-RU" sz="24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Социальная компетентность учителя</a:t>
              </a:r>
              <a:endPara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0" name="Group 7"/>
          <p:cNvGrpSpPr>
            <a:grpSpLocks/>
          </p:cNvGrpSpPr>
          <p:nvPr/>
        </p:nvGrpSpPr>
        <p:grpSpPr bwMode="auto">
          <a:xfrm>
            <a:off x="3849688" y="4092575"/>
            <a:ext cx="4179887" cy="1181100"/>
            <a:chOff x="2069" y="2572"/>
            <a:chExt cx="3054" cy="784"/>
          </a:xfrm>
        </p:grpSpPr>
        <p:sp>
          <p:nvSpPr>
            <p:cNvPr id="21" name="Freeform 8"/>
            <p:cNvSpPr>
              <a:spLocks/>
            </p:cNvSpPr>
            <p:nvPr/>
          </p:nvSpPr>
          <p:spPr bwMode="gray">
            <a:xfrm>
              <a:off x="4522" y="2572"/>
              <a:ext cx="601" cy="784"/>
            </a:xfrm>
            <a:custGeom>
              <a:avLst/>
              <a:gdLst/>
              <a:ahLst/>
              <a:cxnLst>
                <a:cxn ang="0">
                  <a:pos x="382" y="976"/>
                </a:cxn>
                <a:cxn ang="0">
                  <a:pos x="0" y="342"/>
                </a:cxn>
                <a:cxn ang="0">
                  <a:pos x="280" y="0"/>
                </a:cxn>
                <a:cxn ang="0">
                  <a:pos x="748" y="538"/>
                </a:cxn>
                <a:cxn ang="0">
                  <a:pos x="382" y="976"/>
                </a:cxn>
              </a:cxnLst>
              <a:rect l="0" t="0" r="r" b="b"/>
              <a:pathLst>
                <a:path w="749" h="977">
                  <a:moveTo>
                    <a:pt x="382" y="976"/>
                  </a:moveTo>
                  <a:lnTo>
                    <a:pt x="0" y="342"/>
                  </a:lnTo>
                  <a:lnTo>
                    <a:pt x="280" y="0"/>
                  </a:lnTo>
                  <a:lnTo>
                    <a:pt x="748" y="538"/>
                  </a:lnTo>
                  <a:lnTo>
                    <a:pt x="382" y="976"/>
                  </a:lnTo>
                </a:path>
              </a:pathLst>
            </a:cu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9"/>
            <p:cNvSpPr>
              <a:spLocks/>
            </p:cNvSpPr>
            <p:nvPr/>
          </p:nvSpPr>
          <p:spPr bwMode="gray">
            <a:xfrm>
              <a:off x="2370" y="2572"/>
              <a:ext cx="2380" cy="276"/>
            </a:xfrm>
            <a:custGeom>
              <a:avLst/>
              <a:gdLst/>
              <a:ahLst/>
              <a:cxnLst>
                <a:cxn ang="0">
                  <a:pos x="0" y="343"/>
                </a:cxn>
                <a:cxn ang="0">
                  <a:pos x="2684" y="343"/>
                </a:cxn>
                <a:cxn ang="0">
                  <a:pos x="2963" y="0"/>
                </a:cxn>
                <a:cxn ang="0">
                  <a:pos x="531" y="1"/>
                </a:cxn>
                <a:cxn ang="0">
                  <a:pos x="0" y="343"/>
                </a:cxn>
              </a:cxnLst>
              <a:rect l="0" t="0" r="r" b="b"/>
              <a:pathLst>
                <a:path w="2964" h="344">
                  <a:moveTo>
                    <a:pt x="0" y="343"/>
                  </a:moveTo>
                  <a:lnTo>
                    <a:pt x="2684" y="343"/>
                  </a:lnTo>
                  <a:lnTo>
                    <a:pt x="2963" y="0"/>
                  </a:lnTo>
                  <a:lnTo>
                    <a:pt x="531" y="1"/>
                  </a:lnTo>
                  <a:lnTo>
                    <a:pt x="0" y="343"/>
                  </a:lnTo>
                </a:path>
              </a:pathLst>
            </a:cu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10"/>
            <p:cNvSpPr>
              <a:spLocks/>
            </p:cNvSpPr>
            <p:nvPr/>
          </p:nvSpPr>
          <p:spPr bwMode="gray">
            <a:xfrm>
              <a:off x="2069" y="2847"/>
              <a:ext cx="2763" cy="509"/>
            </a:xfrm>
            <a:custGeom>
              <a:avLst/>
              <a:gdLst/>
              <a:ahLst/>
              <a:cxnLst>
                <a:cxn ang="0">
                  <a:pos x="0" y="633"/>
                </a:cxn>
                <a:cxn ang="0">
                  <a:pos x="3442" y="633"/>
                </a:cxn>
                <a:cxn ang="0">
                  <a:pos x="3060" y="0"/>
                </a:cxn>
                <a:cxn ang="0">
                  <a:pos x="377" y="0"/>
                </a:cxn>
                <a:cxn ang="0">
                  <a:pos x="0" y="633"/>
                </a:cxn>
              </a:cxnLst>
              <a:rect l="0" t="0" r="r" b="b"/>
              <a:pathLst>
                <a:path w="3443" h="634">
                  <a:moveTo>
                    <a:pt x="0" y="633"/>
                  </a:moveTo>
                  <a:lnTo>
                    <a:pt x="3442" y="633"/>
                  </a:lnTo>
                  <a:lnTo>
                    <a:pt x="3060" y="0"/>
                  </a:lnTo>
                  <a:lnTo>
                    <a:pt x="377" y="0"/>
                  </a:lnTo>
                  <a:lnTo>
                    <a:pt x="0" y="633"/>
                  </a:lnTo>
                </a:path>
              </a:pathLst>
            </a:cu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ru-RU" dirty="0" smtClean="0">
                  <a:latin typeface="Arial" pitchFamily="34" charset="0"/>
                  <a:cs typeface="Arial" pitchFamily="34" charset="0"/>
                </a:rPr>
                <a:t>Предметная компетентность учителя</a:t>
              </a:r>
              <a:endParaRPr lang="ru-RU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7" name="Group 11"/>
          <p:cNvGrpSpPr>
            <a:grpSpLocks/>
          </p:cNvGrpSpPr>
          <p:nvPr/>
        </p:nvGrpSpPr>
        <p:grpSpPr bwMode="auto">
          <a:xfrm>
            <a:off x="4343400" y="3313113"/>
            <a:ext cx="3108325" cy="1027112"/>
            <a:chOff x="2422" y="2087"/>
            <a:chExt cx="2271" cy="681"/>
          </a:xfrm>
        </p:grpSpPr>
        <p:sp>
          <p:nvSpPr>
            <p:cNvPr id="28" name="Freeform 12"/>
            <p:cNvSpPr>
              <a:spLocks/>
            </p:cNvSpPr>
            <p:nvPr/>
          </p:nvSpPr>
          <p:spPr bwMode="gray">
            <a:xfrm>
              <a:off x="4167" y="2087"/>
              <a:ext cx="526" cy="681"/>
            </a:xfrm>
            <a:custGeom>
              <a:avLst/>
              <a:gdLst/>
              <a:ahLst/>
              <a:cxnLst>
                <a:cxn ang="0">
                  <a:pos x="0" y="230"/>
                </a:cxn>
                <a:cxn ang="0">
                  <a:pos x="387" y="848"/>
                </a:cxn>
                <a:cxn ang="0">
                  <a:pos x="654" y="531"/>
                </a:cxn>
                <a:cxn ang="0">
                  <a:pos x="188" y="0"/>
                </a:cxn>
                <a:cxn ang="0">
                  <a:pos x="0" y="230"/>
                </a:cxn>
              </a:cxnLst>
              <a:rect l="0" t="0" r="r" b="b"/>
              <a:pathLst>
                <a:path w="655" h="849">
                  <a:moveTo>
                    <a:pt x="0" y="230"/>
                  </a:moveTo>
                  <a:lnTo>
                    <a:pt x="387" y="848"/>
                  </a:lnTo>
                  <a:lnTo>
                    <a:pt x="654" y="531"/>
                  </a:lnTo>
                  <a:lnTo>
                    <a:pt x="188" y="0"/>
                  </a:lnTo>
                  <a:lnTo>
                    <a:pt x="0" y="230"/>
                  </a:lnTo>
                </a:path>
              </a:pathLst>
            </a:cu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9" name="Freeform 13"/>
            <p:cNvSpPr>
              <a:spLocks/>
            </p:cNvSpPr>
            <p:nvPr/>
          </p:nvSpPr>
          <p:spPr bwMode="gray">
            <a:xfrm>
              <a:off x="2728" y="2087"/>
              <a:ext cx="1589" cy="184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791" y="228"/>
                </a:cxn>
                <a:cxn ang="0">
                  <a:pos x="1979" y="0"/>
                </a:cxn>
                <a:cxn ang="0">
                  <a:pos x="500" y="0"/>
                </a:cxn>
                <a:cxn ang="0">
                  <a:pos x="0" y="228"/>
                </a:cxn>
              </a:cxnLst>
              <a:rect l="0" t="0" r="r" b="b"/>
              <a:pathLst>
                <a:path w="1980" h="229">
                  <a:moveTo>
                    <a:pt x="0" y="228"/>
                  </a:moveTo>
                  <a:lnTo>
                    <a:pt x="1791" y="228"/>
                  </a:lnTo>
                  <a:lnTo>
                    <a:pt x="1979" y="0"/>
                  </a:lnTo>
                  <a:lnTo>
                    <a:pt x="500" y="0"/>
                  </a:lnTo>
                  <a:lnTo>
                    <a:pt x="0" y="228"/>
                  </a:lnTo>
                </a:path>
              </a:pathLst>
            </a:cu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Freeform 14"/>
            <p:cNvSpPr>
              <a:spLocks/>
            </p:cNvSpPr>
            <p:nvPr/>
          </p:nvSpPr>
          <p:spPr bwMode="gray">
            <a:xfrm>
              <a:off x="2422" y="2270"/>
              <a:ext cx="2056" cy="498"/>
            </a:xfrm>
            <a:custGeom>
              <a:avLst/>
              <a:gdLst/>
              <a:ahLst/>
              <a:cxnLst>
                <a:cxn ang="0">
                  <a:pos x="0" y="620"/>
                </a:cxn>
                <a:cxn ang="0">
                  <a:pos x="2560" y="620"/>
                </a:cxn>
                <a:cxn ang="0">
                  <a:pos x="2172" y="0"/>
                </a:cxn>
                <a:cxn ang="0">
                  <a:pos x="382" y="0"/>
                </a:cxn>
                <a:cxn ang="0">
                  <a:pos x="0" y="620"/>
                </a:cxn>
              </a:cxnLst>
              <a:rect l="0" t="0" r="r" b="b"/>
              <a:pathLst>
                <a:path w="2561" h="621">
                  <a:moveTo>
                    <a:pt x="0" y="620"/>
                  </a:moveTo>
                  <a:lnTo>
                    <a:pt x="2560" y="620"/>
                  </a:lnTo>
                  <a:lnTo>
                    <a:pt x="2172" y="0"/>
                  </a:lnTo>
                  <a:lnTo>
                    <a:pt x="382" y="0"/>
                  </a:lnTo>
                  <a:lnTo>
                    <a:pt x="0" y="620"/>
                  </a:lnTo>
                </a:path>
              </a:pathLst>
            </a:cu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12700" cap="rnd" cmpd="sng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ru-RU" dirty="0" smtClean="0">
                  <a:latin typeface="Arial" pitchFamily="34" charset="0"/>
                  <a:cs typeface="Arial" pitchFamily="34" charset="0"/>
                </a:rPr>
                <a:t>Педагогическая компетентность учителя</a:t>
              </a:r>
              <a:endParaRPr lang="ru-RU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4" name="Прямоугольник 33"/>
          <p:cNvSpPr/>
          <p:nvPr/>
        </p:nvSpPr>
        <p:spPr>
          <a:xfrm>
            <a:off x="5000628" y="2285992"/>
            <a:ext cx="2128846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Стандартный уровень</a:t>
            </a:r>
            <a:endParaRPr lang="ru-RU" sz="20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4572000" y="1285860"/>
            <a:ext cx="3143272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Творческий уровень</a:t>
            </a:r>
            <a:endParaRPr lang="ru-RU" sz="24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214414" y="4643446"/>
            <a:ext cx="1233276" cy="16560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14300" dir="2400000" algn="ctr" rotWithShape="0">
              <a:schemeClr val="accent6">
                <a:lumMod val="75000"/>
                <a:alpha val="50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107141" y="178571"/>
            <a:ext cx="8929718" cy="6500858"/>
          </a:xfrm>
          <a:prstGeom prst="roundRect">
            <a:avLst>
              <a:gd name="adj" fmla="val 2601"/>
            </a:avLst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AutoShape 16"/>
          <p:cNvSpPr>
            <a:spLocks noChangeArrowheads="1"/>
          </p:cNvSpPr>
          <p:nvPr/>
        </p:nvSpPr>
        <p:spPr bwMode="gray">
          <a:xfrm>
            <a:off x="1000100" y="214290"/>
            <a:ext cx="7128000" cy="85725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  <a:headEnd/>
            <a:tailEnd/>
          </a:ln>
          <a:effectLst>
            <a:outerShdw dist="101600" dir="2400000" rotWithShape="0">
              <a:schemeClr val="accent6">
                <a:lumMod val="75000"/>
                <a:alpha val="50000"/>
              </a:scheme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Современный учитель</a:t>
            </a:r>
            <a:endParaRPr lang="ru-RU" sz="32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6" name="Группа 35"/>
          <p:cNvGrpSpPr/>
          <p:nvPr/>
        </p:nvGrpSpPr>
        <p:grpSpPr>
          <a:xfrm>
            <a:off x="214282" y="1285860"/>
            <a:ext cx="6516000" cy="646981"/>
            <a:chOff x="2428860" y="2857496"/>
            <a:chExt cx="5857916" cy="646981"/>
          </a:xfrm>
        </p:grpSpPr>
        <p:sp>
          <p:nvSpPr>
            <p:cNvPr id="29" name="AutoShape 20"/>
            <p:cNvSpPr>
              <a:spLocks noChangeArrowheads="1"/>
            </p:cNvSpPr>
            <p:nvPr/>
          </p:nvSpPr>
          <p:spPr bwMode="gray">
            <a:xfrm>
              <a:off x="2857000" y="2900928"/>
              <a:ext cx="5429776" cy="516686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75000"/>
              </a:schemeClr>
            </a:solidFill>
            <a:ln w="9525" algn="ctr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  <a:effectLst/>
          </p:spPr>
          <p:txBody>
            <a:bodyPr vert="horz" wrap="none" anchor="ctr"/>
            <a:lstStyle/>
            <a:p>
              <a:pPr indent="457200"/>
              <a:r>
                <a:rPr lang="ru-RU" dirty="0" smtClean="0">
                  <a:latin typeface="Arial" pitchFamily="34" charset="0"/>
                  <a:cs typeface="Arial" pitchFamily="34" charset="0"/>
                </a:rPr>
                <a:t>Умеет находить общий язык со своими учениками</a:t>
              </a:r>
              <a:endParaRPr lang="ru-RU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0" name="Group 21"/>
            <p:cNvGrpSpPr>
              <a:grpSpLocks/>
            </p:cNvGrpSpPr>
            <p:nvPr/>
          </p:nvGrpSpPr>
          <p:grpSpPr bwMode="auto">
            <a:xfrm>
              <a:off x="2428860" y="2857496"/>
              <a:ext cx="1056346" cy="646981"/>
              <a:chOff x="720" y="960"/>
              <a:chExt cx="987" cy="795"/>
            </a:xfrm>
          </p:grpSpPr>
          <p:sp>
            <p:nvSpPr>
              <p:cNvPr id="33" name="Oval 22"/>
              <p:cNvSpPr>
                <a:spLocks noChangeArrowheads="1"/>
              </p:cNvSpPr>
              <p:nvPr/>
            </p:nvSpPr>
            <p:spPr bwMode="gray">
              <a:xfrm rot="1758052">
                <a:off x="747" y="987"/>
                <a:ext cx="960" cy="768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4" name="Oval 23"/>
              <p:cNvSpPr>
                <a:spLocks noChangeArrowheads="1"/>
              </p:cNvSpPr>
              <p:nvPr/>
            </p:nvSpPr>
            <p:spPr bwMode="gray">
              <a:xfrm rot="1758052">
                <a:off x="720" y="960"/>
                <a:ext cx="960" cy="768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solidFill>
                  <a:schemeClr val="bg2">
                    <a:lumMod val="2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" name="Oval 24"/>
              <p:cNvSpPr>
                <a:spLocks noChangeArrowheads="1"/>
              </p:cNvSpPr>
              <p:nvPr/>
            </p:nvSpPr>
            <p:spPr bwMode="gray">
              <a:xfrm>
                <a:off x="816" y="1008"/>
                <a:ext cx="432" cy="432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32" name="Text Box 26"/>
            <p:cNvSpPr txBox="1">
              <a:spLocks noChangeArrowheads="1"/>
            </p:cNvSpPr>
            <p:nvPr/>
          </p:nvSpPr>
          <p:spPr bwMode="gray">
            <a:xfrm>
              <a:off x="2646931" y="2884454"/>
              <a:ext cx="562184" cy="57809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214282" y="2035959"/>
            <a:ext cx="6516000" cy="646981"/>
            <a:chOff x="2428860" y="2857496"/>
            <a:chExt cx="5857916" cy="646981"/>
          </a:xfrm>
        </p:grpSpPr>
        <p:sp>
          <p:nvSpPr>
            <p:cNvPr id="38" name="AutoShape 20"/>
            <p:cNvSpPr>
              <a:spLocks noChangeArrowheads="1"/>
            </p:cNvSpPr>
            <p:nvPr/>
          </p:nvSpPr>
          <p:spPr bwMode="gray">
            <a:xfrm>
              <a:off x="2857000" y="2900928"/>
              <a:ext cx="5429776" cy="516686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75000"/>
              </a:schemeClr>
            </a:solidFill>
            <a:ln w="9525" algn="ctr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  <a:effectLst/>
          </p:spPr>
          <p:txBody>
            <a:bodyPr vert="horz" wrap="none" anchor="ctr"/>
            <a:lstStyle/>
            <a:p>
              <a:pPr indent="457200"/>
              <a:r>
                <a:rPr lang="ru-RU" dirty="0" smtClean="0">
                  <a:latin typeface="Arial" pitchFamily="34" charset="0"/>
                  <a:cs typeface="Arial" pitchFamily="34" charset="0"/>
                </a:rPr>
                <a:t>Идет в ногу со временем</a:t>
              </a:r>
              <a:endParaRPr lang="ru-RU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9" name="Group 21"/>
            <p:cNvGrpSpPr>
              <a:grpSpLocks/>
            </p:cNvGrpSpPr>
            <p:nvPr/>
          </p:nvGrpSpPr>
          <p:grpSpPr bwMode="auto">
            <a:xfrm>
              <a:off x="2428860" y="2857496"/>
              <a:ext cx="1056346" cy="646981"/>
              <a:chOff x="720" y="960"/>
              <a:chExt cx="987" cy="795"/>
            </a:xfrm>
          </p:grpSpPr>
          <p:sp>
            <p:nvSpPr>
              <p:cNvPr id="41" name="Oval 22"/>
              <p:cNvSpPr>
                <a:spLocks noChangeArrowheads="1"/>
              </p:cNvSpPr>
              <p:nvPr/>
            </p:nvSpPr>
            <p:spPr bwMode="gray">
              <a:xfrm rot="1758052">
                <a:off x="747" y="987"/>
                <a:ext cx="960" cy="768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" name="Oval 23"/>
              <p:cNvSpPr>
                <a:spLocks noChangeArrowheads="1"/>
              </p:cNvSpPr>
              <p:nvPr/>
            </p:nvSpPr>
            <p:spPr bwMode="gray">
              <a:xfrm rot="1758052">
                <a:off x="720" y="960"/>
                <a:ext cx="960" cy="768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solidFill>
                  <a:schemeClr val="bg2">
                    <a:lumMod val="2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3" name="Oval 24"/>
              <p:cNvSpPr>
                <a:spLocks noChangeArrowheads="1"/>
              </p:cNvSpPr>
              <p:nvPr/>
            </p:nvSpPr>
            <p:spPr bwMode="gray">
              <a:xfrm>
                <a:off x="816" y="1008"/>
                <a:ext cx="432" cy="432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40" name="Text Box 26"/>
            <p:cNvSpPr txBox="1">
              <a:spLocks noChangeArrowheads="1"/>
            </p:cNvSpPr>
            <p:nvPr/>
          </p:nvSpPr>
          <p:spPr bwMode="gray">
            <a:xfrm>
              <a:off x="2646931" y="2884454"/>
              <a:ext cx="393056" cy="5847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 dirty="0" smtClean="0">
                  <a:solidFill>
                    <a:srgbClr val="FFFFFF"/>
                  </a:solidFill>
                </a:rPr>
                <a:t>2</a:t>
              </a:r>
              <a:endParaRPr lang="en-US" sz="32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214282" y="2786058"/>
            <a:ext cx="6516000" cy="646981"/>
            <a:chOff x="2428860" y="2857496"/>
            <a:chExt cx="5857916" cy="646981"/>
          </a:xfrm>
        </p:grpSpPr>
        <p:sp>
          <p:nvSpPr>
            <p:cNvPr id="45" name="AutoShape 20"/>
            <p:cNvSpPr>
              <a:spLocks noChangeArrowheads="1"/>
            </p:cNvSpPr>
            <p:nvPr/>
          </p:nvSpPr>
          <p:spPr bwMode="gray">
            <a:xfrm>
              <a:off x="2857000" y="2900928"/>
              <a:ext cx="5429776" cy="516686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75000"/>
              </a:schemeClr>
            </a:solidFill>
            <a:ln w="9525" algn="ctr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  <a:effectLst/>
          </p:spPr>
          <p:txBody>
            <a:bodyPr vert="horz" wrap="none" anchor="ctr"/>
            <a:lstStyle/>
            <a:p>
              <a:pPr indent="457200"/>
              <a:r>
                <a:rPr lang="ru-RU" dirty="0" smtClean="0">
                  <a:latin typeface="Arial" pitchFamily="34" charset="0"/>
                  <a:cs typeface="Arial" pitchFamily="34" charset="0"/>
                </a:rPr>
                <a:t>Имеет хороший словарный запас, чувство юмора</a:t>
              </a:r>
              <a:endParaRPr lang="ru-RU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6" name="Group 21"/>
            <p:cNvGrpSpPr>
              <a:grpSpLocks/>
            </p:cNvGrpSpPr>
            <p:nvPr/>
          </p:nvGrpSpPr>
          <p:grpSpPr bwMode="auto">
            <a:xfrm>
              <a:off x="2428860" y="2857496"/>
              <a:ext cx="1056346" cy="646981"/>
              <a:chOff x="720" y="960"/>
              <a:chExt cx="987" cy="795"/>
            </a:xfrm>
          </p:grpSpPr>
          <p:sp>
            <p:nvSpPr>
              <p:cNvPr id="48" name="Oval 22"/>
              <p:cNvSpPr>
                <a:spLocks noChangeArrowheads="1"/>
              </p:cNvSpPr>
              <p:nvPr/>
            </p:nvSpPr>
            <p:spPr bwMode="gray">
              <a:xfrm rot="1758052">
                <a:off x="747" y="987"/>
                <a:ext cx="960" cy="768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" name="Oval 23"/>
              <p:cNvSpPr>
                <a:spLocks noChangeArrowheads="1"/>
              </p:cNvSpPr>
              <p:nvPr/>
            </p:nvSpPr>
            <p:spPr bwMode="gray">
              <a:xfrm rot="1758052">
                <a:off x="720" y="960"/>
                <a:ext cx="960" cy="768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solidFill>
                  <a:schemeClr val="bg2">
                    <a:lumMod val="2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0" name="Oval 24"/>
              <p:cNvSpPr>
                <a:spLocks noChangeArrowheads="1"/>
              </p:cNvSpPr>
              <p:nvPr/>
            </p:nvSpPr>
            <p:spPr bwMode="gray">
              <a:xfrm>
                <a:off x="816" y="1008"/>
                <a:ext cx="432" cy="432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47" name="Text Box 26"/>
            <p:cNvSpPr txBox="1">
              <a:spLocks noChangeArrowheads="1"/>
            </p:cNvSpPr>
            <p:nvPr/>
          </p:nvSpPr>
          <p:spPr bwMode="gray">
            <a:xfrm>
              <a:off x="2646931" y="2884454"/>
              <a:ext cx="393056" cy="5847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 dirty="0" smtClean="0">
                  <a:solidFill>
                    <a:srgbClr val="FFFFFF"/>
                  </a:solidFill>
                </a:rPr>
                <a:t>3</a:t>
              </a:r>
              <a:endParaRPr lang="en-US" sz="32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51" name="Группа 50"/>
          <p:cNvGrpSpPr/>
          <p:nvPr/>
        </p:nvGrpSpPr>
        <p:grpSpPr>
          <a:xfrm>
            <a:off x="214282" y="3536157"/>
            <a:ext cx="6516000" cy="646981"/>
            <a:chOff x="2428860" y="2857496"/>
            <a:chExt cx="5857916" cy="646981"/>
          </a:xfrm>
        </p:grpSpPr>
        <p:sp>
          <p:nvSpPr>
            <p:cNvPr id="52" name="AutoShape 20"/>
            <p:cNvSpPr>
              <a:spLocks noChangeArrowheads="1"/>
            </p:cNvSpPr>
            <p:nvPr/>
          </p:nvSpPr>
          <p:spPr bwMode="gray">
            <a:xfrm>
              <a:off x="2857000" y="2900928"/>
              <a:ext cx="5429776" cy="516686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75000"/>
              </a:schemeClr>
            </a:solidFill>
            <a:ln w="9525" algn="ctr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  <a:effectLst/>
          </p:spPr>
          <p:txBody>
            <a:bodyPr vert="horz" wrap="none" anchor="ctr"/>
            <a:lstStyle/>
            <a:p>
              <a:pPr indent="457200"/>
              <a:r>
                <a:rPr lang="ru-RU" dirty="0" smtClean="0">
                  <a:latin typeface="Arial" pitchFamily="34" charset="0"/>
                  <a:cs typeface="Arial" pitchFamily="34" charset="0"/>
                </a:rPr>
                <a:t>Современный интеллигентный человек</a:t>
              </a:r>
              <a:endParaRPr lang="ru-RU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53" name="Group 21"/>
            <p:cNvGrpSpPr>
              <a:grpSpLocks/>
            </p:cNvGrpSpPr>
            <p:nvPr/>
          </p:nvGrpSpPr>
          <p:grpSpPr bwMode="auto">
            <a:xfrm>
              <a:off x="2428860" y="2857496"/>
              <a:ext cx="1056346" cy="646981"/>
              <a:chOff x="720" y="960"/>
              <a:chExt cx="987" cy="795"/>
            </a:xfrm>
          </p:grpSpPr>
          <p:sp>
            <p:nvSpPr>
              <p:cNvPr id="55" name="Oval 22"/>
              <p:cNvSpPr>
                <a:spLocks noChangeArrowheads="1"/>
              </p:cNvSpPr>
              <p:nvPr/>
            </p:nvSpPr>
            <p:spPr bwMode="gray">
              <a:xfrm rot="1758052">
                <a:off x="747" y="987"/>
                <a:ext cx="960" cy="768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6" name="Oval 23"/>
              <p:cNvSpPr>
                <a:spLocks noChangeArrowheads="1"/>
              </p:cNvSpPr>
              <p:nvPr/>
            </p:nvSpPr>
            <p:spPr bwMode="gray">
              <a:xfrm rot="1758052">
                <a:off x="720" y="960"/>
                <a:ext cx="960" cy="768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solidFill>
                  <a:schemeClr val="bg2">
                    <a:lumMod val="2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7" name="Oval 24"/>
              <p:cNvSpPr>
                <a:spLocks noChangeArrowheads="1"/>
              </p:cNvSpPr>
              <p:nvPr/>
            </p:nvSpPr>
            <p:spPr bwMode="gray">
              <a:xfrm>
                <a:off x="816" y="1008"/>
                <a:ext cx="432" cy="432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54" name="Text Box 26"/>
            <p:cNvSpPr txBox="1">
              <a:spLocks noChangeArrowheads="1"/>
            </p:cNvSpPr>
            <p:nvPr/>
          </p:nvSpPr>
          <p:spPr bwMode="gray">
            <a:xfrm>
              <a:off x="2646931" y="2884454"/>
              <a:ext cx="393056" cy="5847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 dirty="0" smtClean="0">
                  <a:solidFill>
                    <a:srgbClr val="FFFFFF"/>
                  </a:solidFill>
                </a:rPr>
                <a:t>4</a:t>
              </a:r>
              <a:endParaRPr lang="en-US" sz="32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58" name="Группа 57"/>
          <p:cNvGrpSpPr/>
          <p:nvPr/>
        </p:nvGrpSpPr>
        <p:grpSpPr>
          <a:xfrm>
            <a:off x="214282" y="4286256"/>
            <a:ext cx="6516000" cy="646981"/>
            <a:chOff x="2428860" y="2857496"/>
            <a:chExt cx="5857916" cy="646981"/>
          </a:xfrm>
        </p:grpSpPr>
        <p:sp>
          <p:nvSpPr>
            <p:cNvPr id="59" name="AutoShape 20"/>
            <p:cNvSpPr>
              <a:spLocks noChangeArrowheads="1"/>
            </p:cNvSpPr>
            <p:nvPr/>
          </p:nvSpPr>
          <p:spPr bwMode="gray">
            <a:xfrm>
              <a:off x="2857000" y="2900928"/>
              <a:ext cx="5429776" cy="516686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75000"/>
              </a:schemeClr>
            </a:solidFill>
            <a:ln w="9525" algn="ctr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  <a:effectLst/>
          </p:spPr>
          <p:txBody>
            <a:bodyPr vert="horz" wrap="none" anchor="ctr"/>
            <a:lstStyle/>
            <a:p>
              <a:pPr indent="457200"/>
              <a:r>
                <a:rPr lang="ru-RU" dirty="0" smtClean="0">
                  <a:latin typeface="Arial" pitchFamily="34" charset="0"/>
                  <a:cs typeface="Arial" pitchFamily="34" charset="0"/>
                </a:rPr>
                <a:t>Не ждет вознаграждения за свою работу</a:t>
              </a:r>
              <a:endParaRPr lang="ru-RU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60" name="Group 21"/>
            <p:cNvGrpSpPr>
              <a:grpSpLocks/>
            </p:cNvGrpSpPr>
            <p:nvPr/>
          </p:nvGrpSpPr>
          <p:grpSpPr bwMode="auto">
            <a:xfrm>
              <a:off x="2428860" y="2857496"/>
              <a:ext cx="1056346" cy="646981"/>
              <a:chOff x="720" y="960"/>
              <a:chExt cx="987" cy="795"/>
            </a:xfrm>
          </p:grpSpPr>
          <p:sp>
            <p:nvSpPr>
              <p:cNvPr id="62" name="Oval 22"/>
              <p:cNvSpPr>
                <a:spLocks noChangeArrowheads="1"/>
              </p:cNvSpPr>
              <p:nvPr/>
            </p:nvSpPr>
            <p:spPr bwMode="gray">
              <a:xfrm rot="1758052">
                <a:off x="747" y="987"/>
                <a:ext cx="960" cy="768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3" name="Oval 23"/>
              <p:cNvSpPr>
                <a:spLocks noChangeArrowheads="1"/>
              </p:cNvSpPr>
              <p:nvPr/>
            </p:nvSpPr>
            <p:spPr bwMode="gray">
              <a:xfrm rot="1758052">
                <a:off x="720" y="960"/>
                <a:ext cx="960" cy="768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solidFill>
                  <a:schemeClr val="bg2">
                    <a:lumMod val="2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4" name="Oval 24"/>
              <p:cNvSpPr>
                <a:spLocks noChangeArrowheads="1"/>
              </p:cNvSpPr>
              <p:nvPr/>
            </p:nvSpPr>
            <p:spPr bwMode="gray">
              <a:xfrm>
                <a:off x="816" y="1008"/>
                <a:ext cx="432" cy="432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61" name="Text Box 26"/>
            <p:cNvSpPr txBox="1">
              <a:spLocks noChangeArrowheads="1"/>
            </p:cNvSpPr>
            <p:nvPr/>
          </p:nvSpPr>
          <p:spPr bwMode="gray">
            <a:xfrm>
              <a:off x="2646931" y="2884454"/>
              <a:ext cx="393056" cy="5847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 dirty="0" smtClean="0">
                  <a:solidFill>
                    <a:srgbClr val="FFFFFF"/>
                  </a:solidFill>
                </a:rPr>
                <a:t>5</a:t>
              </a:r>
              <a:endParaRPr lang="en-US" sz="32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65" name="Группа 64"/>
          <p:cNvGrpSpPr/>
          <p:nvPr/>
        </p:nvGrpSpPr>
        <p:grpSpPr>
          <a:xfrm>
            <a:off x="214282" y="5036355"/>
            <a:ext cx="6516000" cy="646981"/>
            <a:chOff x="2428860" y="2857496"/>
            <a:chExt cx="5857916" cy="646981"/>
          </a:xfrm>
        </p:grpSpPr>
        <p:sp>
          <p:nvSpPr>
            <p:cNvPr id="66" name="AutoShape 20"/>
            <p:cNvSpPr>
              <a:spLocks noChangeArrowheads="1"/>
            </p:cNvSpPr>
            <p:nvPr/>
          </p:nvSpPr>
          <p:spPr bwMode="gray">
            <a:xfrm>
              <a:off x="2857000" y="2900928"/>
              <a:ext cx="5429776" cy="516686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75000"/>
              </a:schemeClr>
            </a:solidFill>
            <a:ln w="9525" algn="ctr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  <a:effectLst/>
          </p:spPr>
          <p:txBody>
            <a:bodyPr vert="horz" wrap="none" anchor="ctr"/>
            <a:lstStyle/>
            <a:p>
              <a:pPr indent="457200"/>
              <a:r>
                <a:rPr lang="ru-RU" dirty="0" smtClean="0">
                  <a:latin typeface="Arial" pitchFamily="34" charset="0"/>
                  <a:cs typeface="Arial" pitchFamily="34" charset="0"/>
                </a:rPr>
                <a:t>Идет в ногу со временем</a:t>
              </a:r>
              <a:endParaRPr lang="ru-RU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67" name="Group 21"/>
            <p:cNvGrpSpPr>
              <a:grpSpLocks/>
            </p:cNvGrpSpPr>
            <p:nvPr/>
          </p:nvGrpSpPr>
          <p:grpSpPr bwMode="auto">
            <a:xfrm>
              <a:off x="2428860" y="2857496"/>
              <a:ext cx="1056346" cy="646981"/>
              <a:chOff x="720" y="960"/>
              <a:chExt cx="987" cy="795"/>
            </a:xfrm>
          </p:grpSpPr>
          <p:sp>
            <p:nvSpPr>
              <p:cNvPr id="69" name="Oval 22"/>
              <p:cNvSpPr>
                <a:spLocks noChangeArrowheads="1"/>
              </p:cNvSpPr>
              <p:nvPr/>
            </p:nvSpPr>
            <p:spPr bwMode="gray">
              <a:xfrm rot="1758052">
                <a:off x="747" y="987"/>
                <a:ext cx="960" cy="768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0" name="Oval 23"/>
              <p:cNvSpPr>
                <a:spLocks noChangeArrowheads="1"/>
              </p:cNvSpPr>
              <p:nvPr/>
            </p:nvSpPr>
            <p:spPr bwMode="gray">
              <a:xfrm rot="1758052">
                <a:off x="720" y="960"/>
                <a:ext cx="960" cy="768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solidFill>
                  <a:schemeClr val="bg2">
                    <a:lumMod val="2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1" name="Oval 24"/>
              <p:cNvSpPr>
                <a:spLocks noChangeArrowheads="1"/>
              </p:cNvSpPr>
              <p:nvPr/>
            </p:nvSpPr>
            <p:spPr bwMode="gray">
              <a:xfrm>
                <a:off x="816" y="1008"/>
                <a:ext cx="432" cy="432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68" name="Text Box 26"/>
            <p:cNvSpPr txBox="1">
              <a:spLocks noChangeArrowheads="1"/>
            </p:cNvSpPr>
            <p:nvPr/>
          </p:nvSpPr>
          <p:spPr bwMode="gray">
            <a:xfrm>
              <a:off x="2646931" y="2884454"/>
              <a:ext cx="393056" cy="5847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 dirty="0" smtClean="0">
                  <a:solidFill>
                    <a:srgbClr val="FFFFFF"/>
                  </a:solidFill>
                </a:rPr>
                <a:t>6</a:t>
              </a:r>
              <a:endParaRPr lang="en-US" sz="32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72" name="Группа 71"/>
          <p:cNvGrpSpPr/>
          <p:nvPr/>
        </p:nvGrpSpPr>
        <p:grpSpPr>
          <a:xfrm>
            <a:off x="214282" y="5786454"/>
            <a:ext cx="6516000" cy="646981"/>
            <a:chOff x="2428860" y="2857496"/>
            <a:chExt cx="5857916" cy="646981"/>
          </a:xfrm>
        </p:grpSpPr>
        <p:sp>
          <p:nvSpPr>
            <p:cNvPr id="73" name="AutoShape 20"/>
            <p:cNvSpPr>
              <a:spLocks noChangeArrowheads="1"/>
            </p:cNvSpPr>
            <p:nvPr/>
          </p:nvSpPr>
          <p:spPr bwMode="gray">
            <a:xfrm>
              <a:off x="2857000" y="2900928"/>
              <a:ext cx="5429776" cy="516686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75000"/>
              </a:schemeClr>
            </a:solidFill>
            <a:ln w="9525" algn="ctr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  <a:effectLst/>
          </p:spPr>
          <p:txBody>
            <a:bodyPr vert="horz" wrap="none" anchor="ctr"/>
            <a:lstStyle/>
            <a:p>
              <a:pPr indent="457200"/>
              <a:r>
                <a:rPr lang="ru-RU" dirty="0" smtClean="0">
                  <a:latin typeface="Arial" pitchFamily="34" charset="0"/>
                  <a:cs typeface="Arial" pitchFamily="34" charset="0"/>
                </a:rPr>
                <a:t>Не смущается своими ошибками</a:t>
              </a:r>
              <a:endParaRPr lang="ru-RU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74" name="Group 21"/>
            <p:cNvGrpSpPr>
              <a:grpSpLocks/>
            </p:cNvGrpSpPr>
            <p:nvPr/>
          </p:nvGrpSpPr>
          <p:grpSpPr bwMode="auto">
            <a:xfrm>
              <a:off x="2428860" y="2857496"/>
              <a:ext cx="1056346" cy="646981"/>
              <a:chOff x="720" y="960"/>
              <a:chExt cx="987" cy="795"/>
            </a:xfrm>
          </p:grpSpPr>
          <p:sp>
            <p:nvSpPr>
              <p:cNvPr id="76" name="Oval 22"/>
              <p:cNvSpPr>
                <a:spLocks noChangeArrowheads="1"/>
              </p:cNvSpPr>
              <p:nvPr/>
            </p:nvSpPr>
            <p:spPr bwMode="gray">
              <a:xfrm rot="1758052">
                <a:off x="747" y="987"/>
                <a:ext cx="960" cy="768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7" name="Oval 23"/>
              <p:cNvSpPr>
                <a:spLocks noChangeArrowheads="1"/>
              </p:cNvSpPr>
              <p:nvPr/>
            </p:nvSpPr>
            <p:spPr bwMode="gray">
              <a:xfrm rot="1758052">
                <a:off x="720" y="960"/>
                <a:ext cx="960" cy="768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solidFill>
                  <a:schemeClr val="bg2">
                    <a:lumMod val="2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8" name="Oval 24"/>
              <p:cNvSpPr>
                <a:spLocks noChangeArrowheads="1"/>
              </p:cNvSpPr>
              <p:nvPr/>
            </p:nvSpPr>
            <p:spPr bwMode="gray">
              <a:xfrm>
                <a:off x="816" y="1008"/>
                <a:ext cx="432" cy="432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5" name="Text Box 26"/>
            <p:cNvSpPr txBox="1">
              <a:spLocks noChangeArrowheads="1"/>
            </p:cNvSpPr>
            <p:nvPr/>
          </p:nvSpPr>
          <p:spPr bwMode="gray">
            <a:xfrm>
              <a:off x="2646931" y="2884454"/>
              <a:ext cx="393056" cy="5847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 dirty="0" smtClean="0">
                  <a:solidFill>
                    <a:srgbClr val="FFFFFF"/>
                  </a:solidFill>
                </a:rPr>
                <a:t>7</a:t>
              </a:r>
              <a:endParaRPr lang="en-US" sz="3200" dirty="0">
                <a:solidFill>
                  <a:srgbClr val="FFFFFF"/>
                </a:solidFill>
              </a:endParaRPr>
            </a:p>
          </p:txBody>
        </p:sp>
      </p:grp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1500174"/>
            <a:ext cx="2078212" cy="16200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14300" dir="2400000" algn="ctr" rotWithShape="0">
              <a:schemeClr val="accent6">
                <a:lumMod val="75000"/>
                <a:alpha val="50000"/>
              </a:schemeClr>
            </a:outerShdw>
          </a:effec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143768" y="3429000"/>
            <a:ext cx="1586993" cy="21960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14300" dir="2400000" algn="ctr" rotWithShape="0">
              <a:schemeClr val="accent6">
                <a:lumMod val="75000"/>
                <a:alpha val="50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107141" y="178571"/>
            <a:ext cx="8929718" cy="6500858"/>
          </a:xfrm>
          <a:prstGeom prst="roundRect">
            <a:avLst>
              <a:gd name="adj" fmla="val 2601"/>
            </a:avLst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AutoShape 16"/>
          <p:cNvSpPr>
            <a:spLocks noChangeArrowheads="1"/>
          </p:cNvSpPr>
          <p:nvPr/>
        </p:nvSpPr>
        <p:spPr bwMode="gray">
          <a:xfrm>
            <a:off x="1000100" y="214290"/>
            <a:ext cx="7128000" cy="85725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  <a:headEnd/>
            <a:tailEnd/>
          </a:ln>
          <a:effectLst>
            <a:outerShdw dist="101600" dir="2400000" rotWithShape="0">
              <a:schemeClr val="accent6">
                <a:lumMod val="75000"/>
                <a:alpha val="50000"/>
              </a:scheme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Современный учитель</a:t>
            </a:r>
            <a:endParaRPr lang="ru-RU" sz="32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Группа 35"/>
          <p:cNvGrpSpPr/>
          <p:nvPr/>
        </p:nvGrpSpPr>
        <p:grpSpPr>
          <a:xfrm>
            <a:off x="714348" y="1357298"/>
            <a:ext cx="6912000" cy="646981"/>
            <a:chOff x="2428860" y="2857496"/>
            <a:chExt cx="5857916" cy="646981"/>
          </a:xfrm>
        </p:grpSpPr>
        <p:sp>
          <p:nvSpPr>
            <p:cNvPr id="29" name="AutoShape 20"/>
            <p:cNvSpPr>
              <a:spLocks noChangeArrowheads="1"/>
            </p:cNvSpPr>
            <p:nvPr/>
          </p:nvSpPr>
          <p:spPr bwMode="gray">
            <a:xfrm>
              <a:off x="2857000" y="2900928"/>
              <a:ext cx="5429776" cy="516686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75000"/>
              </a:schemeClr>
            </a:solidFill>
            <a:ln w="9525" algn="ctr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  <a:effectLst/>
          </p:spPr>
          <p:txBody>
            <a:bodyPr vert="horz" wrap="none" anchor="ctr"/>
            <a:lstStyle/>
            <a:p>
              <a:pPr indent="457200"/>
              <a:r>
                <a:rPr lang="ru-RU" dirty="0" smtClean="0">
                  <a:latin typeface="Arial" pitchFamily="34" charset="0"/>
                  <a:cs typeface="Arial" pitchFamily="34" charset="0"/>
                </a:rPr>
                <a:t>Экспериментирует, ищет</a:t>
              </a:r>
              <a:endParaRPr lang="ru-RU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" name="Group 21"/>
            <p:cNvGrpSpPr>
              <a:grpSpLocks/>
            </p:cNvGrpSpPr>
            <p:nvPr/>
          </p:nvGrpSpPr>
          <p:grpSpPr bwMode="auto">
            <a:xfrm>
              <a:off x="2428860" y="2857496"/>
              <a:ext cx="1056346" cy="646981"/>
              <a:chOff x="720" y="960"/>
              <a:chExt cx="987" cy="795"/>
            </a:xfrm>
          </p:grpSpPr>
          <p:sp>
            <p:nvSpPr>
              <p:cNvPr id="33" name="Oval 22"/>
              <p:cNvSpPr>
                <a:spLocks noChangeArrowheads="1"/>
              </p:cNvSpPr>
              <p:nvPr/>
            </p:nvSpPr>
            <p:spPr bwMode="gray">
              <a:xfrm rot="1758052">
                <a:off x="747" y="987"/>
                <a:ext cx="960" cy="768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4" name="Oval 23"/>
              <p:cNvSpPr>
                <a:spLocks noChangeArrowheads="1"/>
              </p:cNvSpPr>
              <p:nvPr/>
            </p:nvSpPr>
            <p:spPr bwMode="gray">
              <a:xfrm rot="1758052">
                <a:off x="720" y="960"/>
                <a:ext cx="960" cy="768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solidFill>
                  <a:schemeClr val="bg2">
                    <a:lumMod val="2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" name="Oval 24"/>
              <p:cNvSpPr>
                <a:spLocks noChangeArrowheads="1"/>
              </p:cNvSpPr>
              <p:nvPr/>
            </p:nvSpPr>
            <p:spPr bwMode="gray">
              <a:xfrm>
                <a:off x="816" y="1008"/>
                <a:ext cx="432" cy="432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32" name="Text Box 26"/>
            <p:cNvSpPr txBox="1">
              <a:spLocks noChangeArrowheads="1"/>
            </p:cNvSpPr>
            <p:nvPr/>
          </p:nvSpPr>
          <p:spPr bwMode="gray">
            <a:xfrm>
              <a:off x="2646931" y="2884454"/>
              <a:ext cx="353359" cy="5847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 dirty="0" smtClean="0">
                  <a:solidFill>
                    <a:srgbClr val="FFFFFF"/>
                  </a:solidFill>
                </a:rPr>
                <a:t>8</a:t>
              </a:r>
              <a:endParaRPr lang="en-US" sz="32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4" name="Группа 36"/>
          <p:cNvGrpSpPr/>
          <p:nvPr/>
        </p:nvGrpSpPr>
        <p:grpSpPr>
          <a:xfrm>
            <a:off x="714348" y="2107397"/>
            <a:ext cx="6912000" cy="646981"/>
            <a:chOff x="2428860" y="2857496"/>
            <a:chExt cx="5857916" cy="646981"/>
          </a:xfrm>
        </p:grpSpPr>
        <p:sp>
          <p:nvSpPr>
            <p:cNvPr id="38" name="AutoShape 20"/>
            <p:cNvSpPr>
              <a:spLocks noChangeArrowheads="1"/>
            </p:cNvSpPr>
            <p:nvPr/>
          </p:nvSpPr>
          <p:spPr bwMode="gray">
            <a:xfrm>
              <a:off x="2857000" y="2900928"/>
              <a:ext cx="5429776" cy="516686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75000"/>
              </a:schemeClr>
            </a:solidFill>
            <a:ln w="9525" algn="ctr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  <a:effectLst/>
          </p:spPr>
          <p:txBody>
            <a:bodyPr vert="horz" wrap="none" anchor="ctr"/>
            <a:lstStyle/>
            <a:p>
              <a:pPr indent="457200"/>
              <a:r>
                <a:rPr lang="ru-RU" dirty="0" smtClean="0">
                  <a:latin typeface="Arial" pitchFamily="34" charset="0"/>
                  <a:cs typeface="Arial" pitchFamily="34" charset="0"/>
                </a:rPr>
                <a:t>Сохраняет в себе детскость</a:t>
              </a:r>
              <a:endParaRPr lang="ru-RU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5" name="Group 21"/>
            <p:cNvGrpSpPr>
              <a:grpSpLocks/>
            </p:cNvGrpSpPr>
            <p:nvPr/>
          </p:nvGrpSpPr>
          <p:grpSpPr bwMode="auto">
            <a:xfrm>
              <a:off x="2428860" y="2857496"/>
              <a:ext cx="1056346" cy="646981"/>
              <a:chOff x="720" y="960"/>
              <a:chExt cx="987" cy="795"/>
            </a:xfrm>
          </p:grpSpPr>
          <p:sp>
            <p:nvSpPr>
              <p:cNvPr id="41" name="Oval 22"/>
              <p:cNvSpPr>
                <a:spLocks noChangeArrowheads="1"/>
              </p:cNvSpPr>
              <p:nvPr/>
            </p:nvSpPr>
            <p:spPr bwMode="gray">
              <a:xfrm rot="1758052">
                <a:off x="747" y="987"/>
                <a:ext cx="960" cy="768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" name="Oval 23"/>
              <p:cNvSpPr>
                <a:spLocks noChangeArrowheads="1"/>
              </p:cNvSpPr>
              <p:nvPr/>
            </p:nvSpPr>
            <p:spPr bwMode="gray">
              <a:xfrm rot="1758052">
                <a:off x="720" y="960"/>
                <a:ext cx="960" cy="768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solidFill>
                  <a:schemeClr val="bg2">
                    <a:lumMod val="2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3" name="Oval 24"/>
              <p:cNvSpPr>
                <a:spLocks noChangeArrowheads="1"/>
              </p:cNvSpPr>
              <p:nvPr/>
            </p:nvSpPr>
            <p:spPr bwMode="gray">
              <a:xfrm>
                <a:off x="816" y="1008"/>
                <a:ext cx="432" cy="432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40" name="Text Box 26"/>
            <p:cNvSpPr txBox="1">
              <a:spLocks noChangeArrowheads="1"/>
            </p:cNvSpPr>
            <p:nvPr/>
          </p:nvSpPr>
          <p:spPr bwMode="gray">
            <a:xfrm>
              <a:off x="2646931" y="2884454"/>
              <a:ext cx="353359" cy="5847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 dirty="0" smtClean="0">
                  <a:solidFill>
                    <a:srgbClr val="FFFFFF"/>
                  </a:solidFill>
                </a:rPr>
                <a:t>9</a:t>
              </a:r>
              <a:endParaRPr lang="en-US" sz="32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6" name="Группа 43"/>
          <p:cNvGrpSpPr/>
          <p:nvPr/>
        </p:nvGrpSpPr>
        <p:grpSpPr>
          <a:xfrm>
            <a:off x="714348" y="2857496"/>
            <a:ext cx="6912000" cy="646981"/>
            <a:chOff x="2428860" y="2857496"/>
            <a:chExt cx="5857916" cy="646981"/>
          </a:xfrm>
        </p:grpSpPr>
        <p:sp>
          <p:nvSpPr>
            <p:cNvPr id="45" name="AutoShape 20"/>
            <p:cNvSpPr>
              <a:spLocks noChangeArrowheads="1"/>
            </p:cNvSpPr>
            <p:nvPr/>
          </p:nvSpPr>
          <p:spPr bwMode="gray">
            <a:xfrm>
              <a:off x="2857000" y="2900928"/>
              <a:ext cx="5429776" cy="516686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75000"/>
              </a:schemeClr>
            </a:solidFill>
            <a:ln w="9525" algn="ctr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  <a:effectLst/>
          </p:spPr>
          <p:txBody>
            <a:bodyPr vert="horz" wrap="none" anchor="ctr"/>
            <a:lstStyle/>
            <a:p>
              <a:pPr indent="457200"/>
              <a:r>
                <a:rPr lang="ru-RU" dirty="0" smtClean="0">
                  <a:latin typeface="Arial" pitchFamily="34" charset="0"/>
                  <a:cs typeface="Arial" pitchFamily="34" charset="0"/>
                </a:rPr>
                <a:t>Принимает все, что есть в ребенке</a:t>
              </a:r>
              <a:endParaRPr lang="ru-RU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7" name="Group 21"/>
            <p:cNvGrpSpPr>
              <a:grpSpLocks/>
            </p:cNvGrpSpPr>
            <p:nvPr/>
          </p:nvGrpSpPr>
          <p:grpSpPr bwMode="auto">
            <a:xfrm>
              <a:off x="2428860" y="2857496"/>
              <a:ext cx="1056346" cy="646981"/>
              <a:chOff x="720" y="960"/>
              <a:chExt cx="987" cy="795"/>
            </a:xfrm>
          </p:grpSpPr>
          <p:sp>
            <p:nvSpPr>
              <p:cNvPr id="48" name="Oval 22"/>
              <p:cNvSpPr>
                <a:spLocks noChangeArrowheads="1"/>
              </p:cNvSpPr>
              <p:nvPr/>
            </p:nvSpPr>
            <p:spPr bwMode="gray">
              <a:xfrm rot="1758052">
                <a:off x="747" y="987"/>
                <a:ext cx="960" cy="768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" name="Oval 23"/>
              <p:cNvSpPr>
                <a:spLocks noChangeArrowheads="1"/>
              </p:cNvSpPr>
              <p:nvPr/>
            </p:nvSpPr>
            <p:spPr bwMode="gray">
              <a:xfrm rot="1758052">
                <a:off x="720" y="960"/>
                <a:ext cx="960" cy="768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solidFill>
                  <a:schemeClr val="bg2">
                    <a:lumMod val="2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0" name="Oval 24"/>
              <p:cNvSpPr>
                <a:spLocks noChangeArrowheads="1"/>
              </p:cNvSpPr>
              <p:nvPr/>
            </p:nvSpPr>
            <p:spPr bwMode="gray">
              <a:xfrm>
                <a:off x="816" y="1008"/>
                <a:ext cx="432" cy="432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47" name="Text Box 26"/>
            <p:cNvSpPr txBox="1">
              <a:spLocks noChangeArrowheads="1"/>
            </p:cNvSpPr>
            <p:nvPr/>
          </p:nvSpPr>
          <p:spPr bwMode="gray">
            <a:xfrm>
              <a:off x="2646931" y="2884454"/>
              <a:ext cx="540704" cy="5847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 dirty="0" smtClean="0">
                  <a:solidFill>
                    <a:srgbClr val="FFFFFF"/>
                  </a:solidFill>
                </a:rPr>
                <a:t>10</a:t>
              </a:r>
              <a:endParaRPr lang="en-US" sz="32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9" name="Группа 50"/>
          <p:cNvGrpSpPr/>
          <p:nvPr/>
        </p:nvGrpSpPr>
        <p:grpSpPr>
          <a:xfrm>
            <a:off x="714348" y="3607595"/>
            <a:ext cx="6912000" cy="646981"/>
            <a:chOff x="2428860" y="2857496"/>
            <a:chExt cx="5857916" cy="646981"/>
          </a:xfrm>
        </p:grpSpPr>
        <p:sp>
          <p:nvSpPr>
            <p:cNvPr id="52" name="AutoShape 20"/>
            <p:cNvSpPr>
              <a:spLocks noChangeArrowheads="1"/>
            </p:cNvSpPr>
            <p:nvPr/>
          </p:nvSpPr>
          <p:spPr bwMode="gray">
            <a:xfrm>
              <a:off x="2857000" y="2900928"/>
              <a:ext cx="5429776" cy="516686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75000"/>
              </a:schemeClr>
            </a:solidFill>
            <a:ln w="9525" algn="ctr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  <a:effectLst/>
          </p:spPr>
          <p:txBody>
            <a:bodyPr vert="horz" wrap="none" anchor="ctr"/>
            <a:lstStyle/>
            <a:p>
              <a:pPr indent="457200"/>
              <a:r>
                <a:rPr lang="ru-RU" dirty="0" smtClean="0">
                  <a:latin typeface="Arial" pitchFamily="34" charset="0"/>
                  <a:cs typeface="Arial" pitchFamily="34" charset="0"/>
                </a:rPr>
                <a:t>Помогает и одобряет труд ребенка</a:t>
              </a:r>
              <a:endParaRPr lang="ru-RU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1" name="Group 21"/>
            <p:cNvGrpSpPr>
              <a:grpSpLocks/>
            </p:cNvGrpSpPr>
            <p:nvPr/>
          </p:nvGrpSpPr>
          <p:grpSpPr bwMode="auto">
            <a:xfrm>
              <a:off x="2428860" y="2857496"/>
              <a:ext cx="1056346" cy="646981"/>
              <a:chOff x="720" y="960"/>
              <a:chExt cx="987" cy="795"/>
            </a:xfrm>
          </p:grpSpPr>
          <p:sp>
            <p:nvSpPr>
              <p:cNvPr id="55" name="Oval 22"/>
              <p:cNvSpPr>
                <a:spLocks noChangeArrowheads="1"/>
              </p:cNvSpPr>
              <p:nvPr/>
            </p:nvSpPr>
            <p:spPr bwMode="gray">
              <a:xfrm rot="1758052">
                <a:off x="747" y="987"/>
                <a:ext cx="960" cy="768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6" name="Oval 23"/>
              <p:cNvSpPr>
                <a:spLocks noChangeArrowheads="1"/>
              </p:cNvSpPr>
              <p:nvPr/>
            </p:nvSpPr>
            <p:spPr bwMode="gray">
              <a:xfrm rot="1758052">
                <a:off x="720" y="960"/>
                <a:ext cx="960" cy="768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solidFill>
                  <a:schemeClr val="bg2">
                    <a:lumMod val="2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7" name="Oval 24"/>
              <p:cNvSpPr>
                <a:spLocks noChangeArrowheads="1"/>
              </p:cNvSpPr>
              <p:nvPr/>
            </p:nvSpPr>
            <p:spPr bwMode="gray">
              <a:xfrm>
                <a:off x="816" y="1008"/>
                <a:ext cx="432" cy="432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54" name="Text Box 26"/>
            <p:cNvSpPr txBox="1">
              <a:spLocks noChangeArrowheads="1"/>
            </p:cNvSpPr>
            <p:nvPr/>
          </p:nvSpPr>
          <p:spPr bwMode="gray">
            <a:xfrm>
              <a:off x="2646931" y="2884454"/>
              <a:ext cx="540704" cy="5847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 dirty="0" smtClean="0">
                  <a:solidFill>
                    <a:srgbClr val="FFFFFF"/>
                  </a:solidFill>
                </a:rPr>
                <a:t>11</a:t>
              </a:r>
              <a:endParaRPr lang="en-US" sz="32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2" name="Группа 57"/>
          <p:cNvGrpSpPr/>
          <p:nvPr/>
        </p:nvGrpSpPr>
        <p:grpSpPr>
          <a:xfrm>
            <a:off x="714348" y="4357694"/>
            <a:ext cx="6912000" cy="646981"/>
            <a:chOff x="2428860" y="2857496"/>
            <a:chExt cx="5857916" cy="646981"/>
          </a:xfrm>
        </p:grpSpPr>
        <p:sp>
          <p:nvSpPr>
            <p:cNvPr id="59" name="AutoShape 20"/>
            <p:cNvSpPr>
              <a:spLocks noChangeArrowheads="1"/>
            </p:cNvSpPr>
            <p:nvPr/>
          </p:nvSpPr>
          <p:spPr bwMode="gray">
            <a:xfrm>
              <a:off x="2857000" y="2900928"/>
              <a:ext cx="5429776" cy="516686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75000"/>
              </a:schemeClr>
            </a:solidFill>
            <a:ln w="9525" algn="ctr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  <a:effectLst/>
          </p:spPr>
          <p:txBody>
            <a:bodyPr vert="horz" wrap="none" anchor="ctr"/>
            <a:lstStyle/>
            <a:p>
              <a:pPr indent="457200"/>
              <a:r>
                <a:rPr lang="ru-RU" dirty="0" smtClean="0">
                  <a:latin typeface="Arial" pitchFamily="34" charset="0"/>
                  <a:cs typeface="Arial" pitchFamily="34" charset="0"/>
                </a:rPr>
                <a:t>Старается ничему не учить напрямую</a:t>
              </a:r>
              <a:endParaRPr lang="ru-RU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3" name="Group 21"/>
            <p:cNvGrpSpPr>
              <a:grpSpLocks/>
            </p:cNvGrpSpPr>
            <p:nvPr/>
          </p:nvGrpSpPr>
          <p:grpSpPr bwMode="auto">
            <a:xfrm>
              <a:off x="2428860" y="2857496"/>
              <a:ext cx="1056346" cy="646981"/>
              <a:chOff x="720" y="960"/>
              <a:chExt cx="987" cy="795"/>
            </a:xfrm>
          </p:grpSpPr>
          <p:sp>
            <p:nvSpPr>
              <p:cNvPr id="62" name="Oval 22"/>
              <p:cNvSpPr>
                <a:spLocks noChangeArrowheads="1"/>
              </p:cNvSpPr>
              <p:nvPr/>
            </p:nvSpPr>
            <p:spPr bwMode="gray">
              <a:xfrm rot="1758052">
                <a:off x="747" y="987"/>
                <a:ext cx="960" cy="768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3" name="Oval 23"/>
              <p:cNvSpPr>
                <a:spLocks noChangeArrowheads="1"/>
              </p:cNvSpPr>
              <p:nvPr/>
            </p:nvSpPr>
            <p:spPr bwMode="gray">
              <a:xfrm rot="1758052">
                <a:off x="720" y="960"/>
                <a:ext cx="960" cy="768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solidFill>
                  <a:schemeClr val="bg2">
                    <a:lumMod val="2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4" name="Oval 24"/>
              <p:cNvSpPr>
                <a:spLocks noChangeArrowheads="1"/>
              </p:cNvSpPr>
              <p:nvPr/>
            </p:nvSpPr>
            <p:spPr bwMode="gray">
              <a:xfrm>
                <a:off x="816" y="1008"/>
                <a:ext cx="432" cy="432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61" name="Text Box 26"/>
            <p:cNvSpPr txBox="1">
              <a:spLocks noChangeArrowheads="1"/>
            </p:cNvSpPr>
            <p:nvPr/>
          </p:nvSpPr>
          <p:spPr bwMode="gray">
            <a:xfrm>
              <a:off x="2646931" y="2884454"/>
              <a:ext cx="540704" cy="5847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 dirty="0" smtClean="0">
                  <a:solidFill>
                    <a:srgbClr val="FFFFFF"/>
                  </a:solidFill>
                </a:rPr>
                <a:t>12</a:t>
              </a:r>
              <a:endParaRPr lang="en-US" sz="32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4" name="Группа 64"/>
          <p:cNvGrpSpPr/>
          <p:nvPr/>
        </p:nvGrpSpPr>
        <p:grpSpPr>
          <a:xfrm>
            <a:off x="714348" y="5107793"/>
            <a:ext cx="6912000" cy="646981"/>
            <a:chOff x="2428860" y="2857496"/>
            <a:chExt cx="5857916" cy="646981"/>
          </a:xfrm>
        </p:grpSpPr>
        <p:sp>
          <p:nvSpPr>
            <p:cNvPr id="66" name="AutoShape 20"/>
            <p:cNvSpPr>
              <a:spLocks noChangeArrowheads="1"/>
            </p:cNvSpPr>
            <p:nvPr/>
          </p:nvSpPr>
          <p:spPr bwMode="gray">
            <a:xfrm>
              <a:off x="2857000" y="2900928"/>
              <a:ext cx="5429776" cy="516686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75000"/>
              </a:schemeClr>
            </a:solidFill>
            <a:ln w="9525" algn="ctr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  <a:effectLst/>
          </p:spPr>
          <p:txBody>
            <a:bodyPr vert="horz" wrap="none" anchor="ctr"/>
            <a:lstStyle/>
            <a:p>
              <a:pPr indent="457200"/>
              <a:r>
                <a:rPr lang="ru-RU" dirty="0" smtClean="0">
                  <a:latin typeface="Arial" pitchFamily="34" charset="0"/>
                  <a:cs typeface="Arial" pitchFamily="34" charset="0"/>
                </a:rPr>
                <a:t>Восхищается искренне всем, что есть вокруг</a:t>
              </a:r>
              <a:endParaRPr lang="ru-RU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5" name="Group 21"/>
            <p:cNvGrpSpPr>
              <a:grpSpLocks/>
            </p:cNvGrpSpPr>
            <p:nvPr/>
          </p:nvGrpSpPr>
          <p:grpSpPr bwMode="auto">
            <a:xfrm>
              <a:off x="2428860" y="2857496"/>
              <a:ext cx="1056346" cy="646981"/>
              <a:chOff x="720" y="960"/>
              <a:chExt cx="987" cy="795"/>
            </a:xfrm>
          </p:grpSpPr>
          <p:sp>
            <p:nvSpPr>
              <p:cNvPr id="69" name="Oval 22"/>
              <p:cNvSpPr>
                <a:spLocks noChangeArrowheads="1"/>
              </p:cNvSpPr>
              <p:nvPr/>
            </p:nvSpPr>
            <p:spPr bwMode="gray">
              <a:xfrm rot="1758052">
                <a:off x="747" y="987"/>
                <a:ext cx="960" cy="768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0" name="Oval 23"/>
              <p:cNvSpPr>
                <a:spLocks noChangeArrowheads="1"/>
              </p:cNvSpPr>
              <p:nvPr/>
            </p:nvSpPr>
            <p:spPr bwMode="gray">
              <a:xfrm rot="1758052">
                <a:off x="720" y="960"/>
                <a:ext cx="960" cy="768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solidFill>
                  <a:schemeClr val="bg2">
                    <a:lumMod val="2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1" name="Oval 24"/>
              <p:cNvSpPr>
                <a:spLocks noChangeArrowheads="1"/>
              </p:cNvSpPr>
              <p:nvPr/>
            </p:nvSpPr>
            <p:spPr bwMode="gray">
              <a:xfrm>
                <a:off x="816" y="1008"/>
                <a:ext cx="432" cy="432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68" name="Text Box 26"/>
            <p:cNvSpPr txBox="1">
              <a:spLocks noChangeArrowheads="1"/>
            </p:cNvSpPr>
            <p:nvPr/>
          </p:nvSpPr>
          <p:spPr bwMode="gray">
            <a:xfrm>
              <a:off x="2646931" y="2884454"/>
              <a:ext cx="540704" cy="5847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 dirty="0" smtClean="0">
                  <a:solidFill>
                    <a:srgbClr val="FFFFFF"/>
                  </a:solidFill>
                </a:rPr>
                <a:t>13</a:t>
              </a:r>
              <a:endParaRPr lang="en-US" sz="32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Группа 71"/>
          <p:cNvGrpSpPr/>
          <p:nvPr/>
        </p:nvGrpSpPr>
        <p:grpSpPr>
          <a:xfrm>
            <a:off x="714348" y="5857892"/>
            <a:ext cx="6912000" cy="646981"/>
            <a:chOff x="2428860" y="2857496"/>
            <a:chExt cx="5857916" cy="646981"/>
          </a:xfrm>
        </p:grpSpPr>
        <p:sp>
          <p:nvSpPr>
            <p:cNvPr id="73" name="AutoShape 20"/>
            <p:cNvSpPr>
              <a:spLocks noChangeArrowheads="1"/>
            </p:cNvSpPr>
            <p:nvPr/>
          </p:nvSpPr>
          <p:spPr bwMode="gray">
            <a:xfrm>
              <a:off x="2857000" y="2900928"/>
              <a:ext cx="5429776" cy="516686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75000"/>
              </a:schemeClr>
            </a:solidFill>
            <a:ln w="9525" algn="ctr">
              <a:solidFill>
                <a:schemeClr val="bg2">
                  <a:lumMod val="25000"/>
                </a:schemeClr>
              </a:solidFill>
              <a:round/>
              <a:headEnd/>
              <a:tailEnd/>
            </a:ln>
            <a:effectLst/>
          </p:spPr>
          <p:txBody>
            <a:bodyPr vert="horz" wrap="none" anchor="ctr"/>
            <a:lstStyle/>
            <a:p>
              <a:pPr indent="457200"/>
              <a:r>
                <a:rPr lang="ru-RU" dirty="0" smtClean="0">
                  <a:latin typeface="Arial" pitchFamily="34" charset="0"/>
                  <a:cs typeface="Arial" pitchFamily="34" charset="0"/>
                </a:rPr>
                <a:t>Педагогика нежности – требование сурового времени</a:t>
              </a:r>
              <a:endParaRPr lang="ru-RU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7" name="Group 21"/>
            <p:cNvGrpSpPr>
              <a:grpSpLocks/>
            </p:cNvGrpSpPr>
            <p:nvPr/>
          </p:nvGrpSpPr>
          <p:grpSpPr bwMode="auto">
            <a:xfrm>
              <a:off x="2428860" y="2857496"/>
              <a:ext cx="1056346" cy="646981"/>
              <a:chOff x="720" y="960"/>
              <a:chExt cx="987" cy="795"/>
            </a:xfrm>
          </p:grpSpPr>
          <p:sp>
            <p:nvSpPr>
              <p:cNvPr id="76" name="Oval 22"/>
              <p:cNvSpPr>
                <a:spLocks noChangeArrowheads="1"/>
              </p:cNvSpPr>
              <p:nvPr/>
            </p:nvSpPr>
            <p:spPr bwMode="gray">
              <a:xfrm rot="1758052">
                <a:off x="747" y="987"/>
                <a:ext cx="960" cy="768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7" name="Oval 23"/>
              <p:cNvSpPr>
                <a:spLocks noChangeArrowheads="1"/>
              </p:cNvSpPr>
              <p:nvPr/>
            </p:nvSpPr>
            <p:spPr bwMode="gray">
              <a:xfrm rot="1758052">
                <a:off x="720" y="960"/>
                <a:ext cx="960" cy="768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solidFill>
                  <a:schemeClr val="bg2">
                    <a:lumMod val="25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8" name="Oval 24"/>
              <p:cNvSpPr>
                <a:spLocks noChangeArrowheads="1"/>
              </p:cNvSpPr>
              <p:nvPr/>
            </p:nvSpPr>
            <p:spPr bwMode="gray">
              <a:xfrm>
                <a:off x="816" y="1008"/>
                <a:ext cx="432" cy="432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5" name="Text Box 26"/>
            <p:cNvSpPr txBox="1">
              <a:spLocks noChangeArrowheads="1"/>
            </p:cNvSpPr>
            <p:nvPr/>
          </p:nvSpPr>
          <p:spPr bwMode="gray">
            <a:xfrm>
              <a:off x="2646931" y="2884454"/>
              <a:ext cx="540704" cy="5847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 dirty="0" smtClean="0">
                  <a:solidFill>
                    <a:srgbClr val="FFFFFF"/>
                  </a:solidFill>
                </a:rPr>
                <a:t>14</a:t>
              </a:r>
              <a:endParaRPr lang="en-US" sz="3200" dirty="0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107141" y="178571"/>
            <a:ext cx="8929718" cy="6500858"/>
          </a:xfrm>
          <a:prstGeom prst="roundRect">
            <a:avLst>
              <a:gd name="adj" fmla="val 2601"/>
            </a:avLst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1643050"/>
            <a:ext cx="1849769" cy="2304000"/>
          </a:xfrm>
          <a:prstGeom prst="roundRect">
            <a:avLst/>
          </a:prstGeom>
          <a:noFill/>
          <a:ln w="952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10" name="AutoShape 16"/>
          <p:cNvSpPr>
            <a:spLocks noChangeArrowheads="1"/>
          </p:cNvSpPr>
          <p:nvPr/>
        </p:nvSpPr>
        <p:spPr bwMode="gray">
          <a:xfrm>
            <a:off x="1008000" y="571480"/>
            <a:ext cx="7128000" cy="85725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  <a:headEnd/>
            <a:tailEnd/>
          </a:ln>
          <a:effectLst>
            <a:outerShdw dist="101600" dir="2400000" rotWithShape="0">
              <a:schemeClr val="accent6">
                <a:lumMod val="75000"/>
                <a:alpha val="50000"/>
              </a:scheme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Современный учитель</a:t>
            </a:r>
            <a:endParaRPr lang="ru-RU" sz="32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 b="12838"/>
          <a:stretch>
            <a:fillRect/>
          </a:stretch>
        </p:blipFill>
        <p:spPr bwMode="auto">
          <a:xfrm>
            <a:off x="4429124" y="4429132"/>
            <a:ext cx="1860450" cy="2160000"/>
          </a:xfrm>
          <a:prstGeom prst="roundRect">
            <a:avLst/>
          </a:prstGeom>
          <a:noFill/>
          <a:ln w="9525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>
            <a:outerShdw dist="114300" dir="2400000" algn="ctr" rotWithShape="0">
              <a:schemeClr val="accent6">
                <a:lumMod val="75000"/>
                <a:alpha val="50000"/>
              </a:schemeClr>
            </a:outerShdw>
          </a:effectLst>
        </p:spPr>
      </p:pic>
      <p:sp>
        <p:nvSpPr>
          <p:cNvPr id="12" name="Скругленный прямоугольник 11"/>
          <p:cNvSpPr/>
          <p:nvPr/>
        </p:nvSpPr>
        <p:spPr>
          <a:xfrm flipH="1">
            <a:off x="5715008" y="1785926"/>
            <a:ext cx="1121284" cy="484632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40 %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трелка влево 12"/>
          <p:cNvSpPr/>
          <p:nvPr/>
        </p:nvSpPr>
        <p:spPr>
          <a:xfrm>
            <a:off x="3071802" y="1857364"/>
            <a:ext cx="1980000" cy="1071570"/>
          </a:xfrm>
          <a:prstGeom prst="leftArrow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Не бывает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3929066"/>
            <a:ext cx="2880000" cy="2160000"/>
          </a:xfrm>
          <a:prstGeom prst="roundRect">
            <a:avLst/>
          </a:prstGeom>
          <a:noFill/>
          <a:ln w="9525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>
            <a:outerShdw dist="114300" dir="2400000" algn="ctr" rotWithShape="0">
              <a:schemeClr val="accent6">
                <a:lumMod val="75000"/>
                <a:alpha val="50000"/>
              </a:schemeClr>
            </a:outerShdw>
          </a:effectLst>
        </p:spPr>
      </p:pic>
      <p:sp>
        <p:nvSpPr>
          <p:cNvPr id="16" name="Стрелка влево 15"/>
          <p:cNvSpPr/>
          <p:nvPr/>
        </p:nvSpPr>
        <p:spPr>
          <a:xfrm>
            <a:off x="3714744" y="3429000"/>
            <a:ext cx="1980000" cy="1071570"/>
          </a:xfrm>
          <a:prstGeom prst="leftArrow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Не бывает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1571612"/>
            <a:ext cx="2850570" cy="2160000"/>
          </a:xfrm>
          <a:prstGeom prst="roundRect">
            <a:avLst/>
          </a:prstGeom>
          <a:noFill/>
          <a:ln w="9525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>
            <a:outerShdw dist="114300" dir="2400000" algn="ctr" rotWithShape="0">
              <a:schemeClr val="accent6">
                <a:lumMod val="75000"/>
                <a:alpha val="50000"/>
              </a:schemeClr>
            </a:outerShdw>
          </a:effectLst>
        </p:spPr>
      </p:pic>
      <p:sp>
        <p:nvSpPr>
          <p:cNvPr id="19" name="Стрелка влево 18"/>
          <p:cNvSpPr/>
          <p:nvPr/>
        </p:nvSpPr>
        <p:spPr>
          <a:xfrm>
            <a:off x="6357950" y="4643446"/>
            <a:ext cx="1980000" cy="1071570"/>
          </a:xfrm>
          <a:prstGeom prst="leftArrow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Не бывает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07141" y="178571"/>
            <a:ext cx="8929718" cy="6500858"/>
          </a:xfrm>
          <a:prstGeom prst="roundRect">
            <a:avLst>
              <a:gd name="adj" fmla="val 2601"/>
            </a:avLst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71472" y="785794"/>
            <a:ext cx="8183880" cy="22860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u="none" strike="noStrike" kern="1200" normalizeH="0" baseline="0" noProof="0" dirty="0" smtClean="0">
                <a:solidFill>
                  <a:schemeClr val="tx2">
                    <a:lumMod val="75000"/>
                  </a:schemeClr>
                </a:solidFill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Учиться нужно постоянно. Значит, образование не есть только школьное дело. Школа дает лишь ключи к этому образованию…</a:t>
            </a:r>
            <a:br>
              <a:rPr kumimoji="0" lang="ru-RU" sz="2400" u="none" strike="noStrike" kern="1200" normalizeH="0" baseline="0" noProof="0" dirty="0" smtClean="0">
                <a:solidFill>
                  <a:schemeClr val="tx2">
                    <a:lumMod val="75000"/>
                  </a:schemeClr>
                </a:solidFill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ru-RU" sz="2400" u="none" strike="noStrike" kern="1200" normalizeH="0" baseline="0" noProof="0" dirty="0" smtClean="0">
                <a:solidFill>
                  <a:schemeClr val="tx2">
                    <a:lumMod val="75000"/>
                  </a:schemeClr>
                </a:solidFill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2400" u="none" strike="noStrike" kern="1200" normalizeH="0" baseline="0" noProof="0" dirty="0" smtClean="0">
                <a:solidFill>
                  <a:schemeClr val="tx2">
                    <a:lumMod val="75000"/>
                  </a:schemeClr>
                </a:solidFill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ru-RU" sz="2400" u="none" strike="noStrike" kern="1200" normalizeH="0" baseline="0" noProof="0" dirty="0" smtClean="0">
                <a:solidFill>
                  <a:schemeClr val="tx2">
                    <a:lumMod val="75000"/>
                  </a:schemeClr>
                </a:solidFill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                                                        А.В. Луначарский</a:t>
            </a:r>
            <a:br>
              <a:rPr kumimoji="0" lang="ru-RU" sz="2400" u="none" strike="noStrike" kern="1200" normalizeH="0" baseline="0" noProof="0" dirty="0" smtClean="0">
                <a:solidFill>
                  <a:schemeClr val="tx2">
                    <a:lumMod val="75000"/>
                  </a:schemeClr>
                </a:solidFill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endParaRPr kumimoji="0" lang="ru-RU" sz="2400" u="none" strike="noStrike" kern="1200" normalizeH="0" baseline="0" noProof="0" dirty="0">
              <a:solidFill>
                <a:schemeClr val="tx2">
                  <a:lumMod val="75000"/>
                </a:schemeClr>
              </a:solidFill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000504"/>
            <a:ext cx="3048000" cy="22860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14300" dir="2400000" algn="ctr" rotWithShape="0">
              <a:schemeClr val="accent6">
                <a:lumMod val="75000"/>
                <a:alpha val="50000"/>
              </a:schemeClr>
            </a:outerShdw>
          </a:effec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l="2587" t="2255" r="4266" b="3036"/>
          <a:stretch>
            <a:fillRect/>
          </a:stretch>
        </p:blipFill>
        <p:spPr bwMode="auto">
          <a:xfrm>
            <a:off x="1643042" y="2714620"/>
            <a:ext cx="2571768" cy="300039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14300" dir="2400000" algn="ctr" rotWithShape="0">
              <a:schemeClr val="accent6">
                <a:lumMod val="75000"/>
                <a:alpha val="50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6072206"/>
          </a:xfrm>
          <a:solidFill>
            <a:schemeClr val="bg2">
              <a:lumMod val="75000"/>
            </a:schemeClr>
          </a:solidFill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sz="1400" dirty="0" smtClean="0">
                <a:latin typeface="Arial" pitchFamily="34" charset="0"/>
                <a:cs typeface="Arial" pitchFamily="34" charset="0"/>
                <a:hlinkClick r:id="rId2"/>
              </a:rPr>
              <a:t>http://www.eidos.ru/journal/2011/0111-05.htm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- личность педагога в современной школе;</a:t>
            </a:r>
          </a:p>
          <a:p>
            <a:pPr>
              <a:buFont typeface="+mj-lt"/>
              <a:buAutoNum type="arabicPeriod"/>
            </a:pPr>
            <a:r>
              <a:rPr lang="en-US" sz="1400" dirty="0" smtClean="0">
                <a:latin typeface="Arial" pitchFamily="34" charset="0"/>
                <a:cs typeface="Arial" pitchFamily="34" charset="0"/>
                <a:hlinkClick r:id="rId3"/>
              </a:rPr>
              <a:t>http://www.direktor.ru/article.htm?id=52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– каким быть современному учителю;</a:t>
            </a:r>
          </a:p>
          <a:p>
            <a:pPr>
              <a:buFont typeface="+mj-lt"/>
              <a:buAutoNum type="arabicPeriod"/>
            </a:pPr>
            <a:r>
              <a:rPr lang="en-US" sz="1400" dirty="0" smtClean="0">
                <a:latin typeface="Arial" pitchFamily="34" charset="0"/>
                <a:cs typeface="Arial" pitchFamily="34" charset="0"/>
                <a:hlinkClick r:id="rId4"/>
              </a:rPr>
              <a:t>http://www.oo-lyceum-533.ru/document/Zabashta.htm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- к вопросу о компетентности учителя;</a:t>
            </a:r>
          </a:p>
          <a:p>
            <a:pPr>
              <a:buFont typeface="+mj-lt"/>
              <a:buAutoNum type="arabicPeriod"/>
            </a:pPr>
            <a:r>
              <a:rPr lang="en-US" sz="1400" dirty="0" smtClean="0">
                <a:latin typeface="Arial" pitchFamily="34" charset="0"/>
                <a:cs typeface="Arial" pitchFamily="34" charset="0"/>
                <a:hlinkClick r:id="rId5"/>
              </a:rPr>
              <a:t>http://www.bezformata.ru/content/Images/000/001/205/image1205621.png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- учитель у доски;</a:t>
            </a:r>
          </a:p>
          <a:p>
            <a:pPr>
              <a:buFont typeface="+mj-lt"/>
              <a:buAutoNum type="arabicPeriod"/>
            </a:pPr>
            <a:r>
              <a:rPr lang="en-US" sz="1400" dirty="0" smtClean="0">
                <a:latin typeface="Arial" pitchFamily="34" charset="0"/>
                <a:cs typeface="Arial" pitchFamily="34" charset="0"/>
                <a:hlinkClick r:id="rId6"/>
              </a:rPr>
              <a:t>http://mir.karelia.ru/art1/221/ychit.jpg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- школьные атрибуты;</a:t>
            </a:r>
          </a:p>
          <a:p>
            <a:pPr>
              <a:buFont typeface="+mj-lt"/>
              <a:buAutoNum type="arabicPeriod"/>
            </a:pPr>
            <a:r>
              <a:rPr lang="en-US" sz="1400" dirty="0" smtClean="0">
                <a:latin typeface="Arial" pitchFamily="34" charset="0"/>
                <a:cs typeface="Arial" pitchFamily="34" charset="0"/>
                <a:hlinkClick r:id="rId7"/>
              </a:rPr>
              <a:t>http://paidagogos.com/wp-content/uploads/2011/10/im_52.jpg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- женщина-учитель;</a:t>
            </a:r>
          </a:p>
          <a:p>
            <a:pPr>
              <a:buFont typeface="+mj-lt"/>
              <a:buAutoNum type="arabicPeriod"/>
            </a:pPr>
            <a:r>
              <a:rPr lang="en-US" sz="1400" dirty="0" smtClean="0">
                <a:latin typeface="Arial" pitchFamily="34" charset="0"/>
                <a:cs typeface="Arial" pitchFamily="34" charset="0"/>
                <a:hlinkClick r:id="rId8"/>
              </a:rPr>
              <a:t>http://forum.materinstvo.ru/uploads/1264337366/post-224398-1264427488_thumb.jpg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- учитель;</a:t>
            </a:r>
          </a:p>
          <a:p>
            <a:pPr>
              <a:buFont typeface="+mj-lt"/>
              <a:buAutoNum type="arabicPeriod"/>
            </a:pPr>
            <a:r>
              <a:rPr lang="en-US" sz="1400" dirty="0" smtClean="0">
                <a:latin typeface="Arial" pitchFamily="34" charset="0"/>
                <a:cs typeface="Arial" pitchFamily="34" charset="0"/>
                <a:hlinkClick r:id="rId9"/>
              </a:rPr>
              <a:t>http://www.irkutsk-350.ru/upload/iblock/b3d/den_uchitelya.jpg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- современный учитель;</a:t>
            </a:r>
          </a:p>
          <a:p>
            <a:pPr>
              <a:buFont typeface="+mj-lt"/>
              <a:buAutoNum type="arabicPeriod"/>
            </a:pPr>
            <a:r>
              <a:rPr lang="en-US" sz="1400" dirty="0" smtClean="0">
                <a:latin typeface="Arial" pitchFamily="34" charset="0"/>
                <a:cs typeface="Arial" pitchFamily="34" charset="0"/>
                <a:hlinkClick r:id="rId10"/>
              </a:rPr>
              <a:t>http://activerain.com/image_store/uploads/5/2/8/9/1/ar127314887019825.jpg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- вопросительный знак;</a:t>
            </a:r>
          </a:p>
          <a:p>
            <a:pPr>
              <a:buFont typeface="+mj-lt"/>
              <a:buAutoNum type="arabicPeriod"/>
            </a:pPr>
            <a:r>
              <a:rPr lang="en-US" sz="1400" dirty="0" smtClean="0">
                <a:latin typeface="Arial" pitchFamily="34" charset="0"/>
                <a:cs typeface="Arial" pitchFamily="34" charset="0"/>
                <a:hlinkClick r:id="rId11"/>
              </a:rPr>
              <a:t>http://saitna.ucoz.ru/preimushhestva_jukoza.jpg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- вопросительный знак;</a:t>
            </a:r>
          </a:p>
          <a:p>
            <a:pPr>
              <a:buFont typeface="+mj-lt"/>
              <a:buAutoNum type="arabicPeriod"/>
            </a:pPr>
            <a:r>
              <a:rPr lang="en-US" sz="1400" dirty="0" smtClean="0">
                <a:latin typeface="Arial" pitchFamily="34" charset="0"/>
                <a:cs typeface="Arial" pitchFamily="34" charset="0"/>
                <a:hlinkClick r:id="rId12"/>
              </a:rPr>
              <a:t>http://www.masterforex-v.org/system/news/Maxiforex.jpg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- учебный процесс клипарт;</a:t>
            </a:r>
          </a:p>
          <a:p>
            <a:pPr>
              <a:buFont typeface="+mj-lt"/>
              <a:buAutoNum type="arabicPeriod"/>
            </a:pPr>
            <a:r>
              <a:rPr lang="en-US" sz="1400" dirty="0" smtClean="0">
                <a:latin typeface="Arial" pitchFamily="34" charset="0"/>
                <a:cs typeface="Arial" pitchFamily="34" charset="0"/>
                <a:hlinkClick r:id="rId13"/>
              </a:rPr>
              <a:t>http://www.weblancer.net/files/portfolio/1650/165086/436784.jpg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- учитель пенсионер;</a:t>
            </a:r>
          </a:p>
          <a:p>
            <a:pPr>
              <a:buFont typeface="+mj-lt"/>
              <a:buAutoNum type="arabicPeriod"/>
            </a:pPr>
            <a:r>
              <a:rPr lang="en-US" sz="1400" dirty="0" smtClean="0">
                <a:latin typeface="Arial" pitchFamily="34" charset="0"/>
                <a:cs typeface="Arial" pitchFamily="34" charset="0"/>
                <a:hlinkClick r:id="rId14"/>
              </a:rPr>
              <a:t>http://www.razumniki.ru/images/articles/obuchenie_detey/professii_uchitel.jpg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- учитель;</a:t>
            </a:r>
          </a:p>
          <a:p>
            <a:pPr>
              <a:buFont typeface="+mj-lt"/>
              <a:buAutoNum type="arabicPeriod"/>
            </a:pPr>
            <a:r>
              <a:rPr lang="en-US" sz="1400" dirty="0" smtClean="0">
                <a:latin typeface="Arial" pitchFamily="34" charset="0"/>
                <a:cs typeface="Arial" pitchFamily="34" charset="0"/>
                <a:hlinkClick r:id="rId15"/>
              </a:rPr>
              <a:t>http://www.valdosta.edu/~amcrosby/classroom%20information.gif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– учительница у доски;</a:t>
            </a:r>
          </a:p>
          <a:p>
            <a:pPr>
              <a:buFont typeface="+mj-lt"/>
              <a:buAutoNum type="arabicPeriod"/>
            </a:pPr>
            <a:r>
              <a:rPr lang="en-US" sz="1400" dirty="0" smtClean="0">
                <a:latin typeface="Arial" pitchFamily="34" charset="0"/>
                <a:cs typeface="Arial" pitchFamily="34" charset="0"/>
                <a:hlinkClick r:id="rId16"/>
              </a:rPr>
              <a:t>http://s002.radikal.ru/i200/1008/ec/cf8b235daaf8t.jpg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- личность ученика;</a:t>
            </a:r>
          </a:p>
          <a:p>
            <a:pPr>
              <a:buFont typeface="+mj-lt"/>
              <a:buAutoNum type="arabicPeriod"/>
            </a:pPr>
            <a:r>
              <a:rPr lang="en-US" sz="1400" dirty="0" smtClean="0">
                <a:latin typeface="Arial" pitchFamily="34" charset="0"/>
                <a:cs typeface="Arial" pitchFamily="34" charset="0"/>
                <a:hlinkClick r:id="rId17"/>
              </a:rPr>
              <a:t>http://mmesikma.pbworks.com/f/1284464113/french%20teacher.gif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– авторитарный учитель;</a:t>
            </a:r>
          </a:p>
          <a:p>
            <a:pPr>
              <a:buFont typeface="+mj-lt"/>
              <a:buAutoNum type="arabicPeriod"/>
            </a:pPr>
            <a:r>
              <a:rPr lang="en-US" sz="1400" dirty="0" smtClean="0">
                <a:latin typeface="Arial" pitchFamily="34" charset="0"/>
                <a:cs typeface="Arial" pitchFamily="34" charset="0"/>
                <a:hlinkClick r:id="rId18"/>
              </a:rPr>
              <a:t>http://www.aif.by/media/k2/items/cache/24491a01239f89cbb201be1d71cd9cd1_XL.jpg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- современный учитель;</a:t>
            </a:r>
          </a:p>
          <a:p>
            <a:pPr>
              <a:buFont typeface="+mj-lt"/>
              <a:buAutoNum type="arabicPeriod"/>
            </a:pPr>
            <a:r>
              <a:rPr lang="en-US" sz="1400" dirty="0" smtClean="0">
                <a:latin typeface="Arial" pitchFamily="34" charset="0"/>
                <a:cs typeface="Arial" pitchFamily="34" charset="0"/>
                <a:hlinkClick r:id="rId19"/>
              </a:rPr>
              <a:t>http://i.allday.ru/uploads/posts/2009-04/thumbs/1239925076_15teatro-colon.jpg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- клипарт театр;</a:t>
            </a:r>
          </a:p>
          <a:p>
            <a:pPr>
              <a:buFont typeface="+mj-lt"/>
              <a:buAutoNum type="arabicPeriod"/>
            </a:pPr>
            <a:r>
              <a:rPr lang="en-US" sz="1400" dirty="0" smtClean="0">
                <a:latin typeface="Arial" pitchFamily="34" charset="0"/>
                <a:cs typeface="Arial" pitchFamily="34" charset="0"/>
                <a:hlinkClick r:id="rId20"/>
              </a:rPr>
              <a:t>http://s44.radikal.ru/i103/1005/c0/ed58ca0c2522.jpg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- музей;</a:t>
            </a:r>
          </a:p>
          <a:p>
            <a:pPr>
              <a:buFont typeface="+mj-lt"/>
              <a:buAutoNum type="arabicPeriod"/>
            </a:pPr>
            <a:r>
              <a:rPr lang="en-US" sz="1400" dirty="0" smtClean="0">
                <a:latin typeface="Arial" pitchFamily="34" charset="0"/>
                <a:cs typeface="Arial" pitchFamily="34" charset="0"/>
                <a:hlinkClick r:id="rId21"/>
              </a:rPr>
              <a:t>http://demontecristi.com.do/maestra.gif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- педагог;</a:t>
            </a:r>
          </a:p>
          <a:p>
            <a:pPr>
              <a:buFont typeface="+mj-lt"/>
              <a:buAutoNum type="arabicPeriod"/>
            </a:pPr>
            <a:r>
              <a:rPr lang="en-US" sz="1400" dirty="0" smtClean="0">
                <a:latin typeface="Arial" pitchFamily="34" charset="0"/>
                <a:cs typeface="Arial" pitchFamily="34" charset="0"/>
                <a:hlinkClick r:id="rId22"/>
              </a:rPr>
              <a:t>http://bebinca.ru/blog/wp-content/uploads/2011/08/49.gif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- педагог;</a:t>
            </a:r>
          </a:p>
          <a:p>
            <a:pPr>
              <a:buFont typeface="+mj-lt"/>
              <a:buAutoNum type="arabicPeriod"/>
            </a:pPr>
            <a:r>
              <a:rPr lang="en-US" sz="1400" dirty="0" smtClean="0">
                <a:latin typeface="Arial" pitchFamily="34" charset="0"/>
                <a:cs typeface="Arial" pitchFamily="34" charset="0"/>
                <a:hlinkClick r:id="rId23"/>
              </a:rPr>
              <a:t>http://www.med.cap.ru/home/549/import/be84117d-a0b5-462a-b430-68ad62225b09.gif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- педагог.</a:t>
            </a:r>
          </a:p>
          <a:p>
            <a:pPr>
              <a:buFont typeface="+mj-lt"/>
              <a:buAutoNum type="arabicPeriod"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+mj-lt"/>
              <a:buAutoNum type="arabicPeriod"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+mj-lt"/>
              <a:buAutoNum type="arabicPeriod"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+mj-lt"/>
              <a:buAutoNum type="arabicPeriod"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+mj-lt"/>
              <a:buAutoNum type="arabicPeriod"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+mj-lt"/>
              <a:buAutoNum type="arabicPeriod"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+mj-lt"/>
              <a:buAutoNum type="arabicPeriod"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+mj-lt"/>
              <a:buAutoNum type="arabicPeriod"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+mj-lt"/>
              <a:buAutoNum type="arabicPeriod"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+mj-lt"/>
              <a:buAutoNum type="arabicPeriod"/>
            </a:pP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AutoShape 16"/>
          <p:cNvSpPr>
            <a:spLocks noChangeArrowheads="1"/>
          </p:cNvSpPr>
          <p:nvPr/>
        </p:nvSpPr>
        <p:spPr bwMode="gray">
          <a:xfrm>
            <a:off x="0" y="0"/>
            <a:ext cx="9144000" cy="78579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  <a:headEnd/>
            <a:tailEnd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Ссылки:</a:t>
            </a:r>
            <a:endParaRPr lang="ru-RU" sz="32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07141" y="178571"/>
            <a:ext cx="8929718" cy="6500858"/>
          </a:xfrm>
          <a:prstGeom prst="roundRect">
            <a:avLst>
              <a:gd name="adj" fmla="val 2601"/>
            </a:avLst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AutoShape 16"/>
          <p:cNvSpPr>
            <a:spLocks noChangeArrowheads="1"/>
          </p:cNvSpPr>
          <p:nvPr/>
        </p:nvSpPr>
        <p:spPr bwMode="gray">
          <a:xfrm>
            <a:off x="1008000" y="285728"/>
            <a:ext cx="7128000" cy="972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  <a:headEnd/>
            <a:tailEnd/>
          </a:ln>
          <a:effectLst>
            <a:outerShdw dist="101600" dir="2400000" rotWithShape="0">
              <a:schemeClr val="accent6">
                <a:lumMod val="75000"/>
                <a:alpha val="50000"/>
              </a:scheme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Современному образованию – </a:t>
            </a:r>
          </a:p>
          <a:p>
            <a:pPr algn="ctr"/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современный учитель</a:t>
            </a:r>
            <a:endParaRPr lang="ru-RU" sz="32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5753" y="1522108"/>
            <a:ext cx="3672000" cy="612000"/>
          </a:xfrm>
          <a:prstGeom prst="roundRect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Современное общество</a:t>
            </a:r>
            <a:endParaRPr lang="ru-RU" sz="24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3679025" y="2071678"/>
            <a:ext cx="484632" cy="406904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2">
                <a:lumMod val="25000"/>
              </a:schemeClr>
            </a:solidFill>
          </a:ln>
          <a:effectLst>
            <a:outerShdw dist="114300" dir="240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35753" y="2786058"/>
            <a:ext cx="3672000" cy="928694"/>
          </a:xfrm>
          <a:prstGeom prst="roundRect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Новые требования к образованию</a:t>
            </a:r>
            <a:endParaRPr lang="ru-RU" sz="24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3679025" y="3571876"/>
            <a:ext cx="484632" cy="406904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2">
                <a:lumMod val="25000"/>
              </a:schemeClr>
            </a:solidFill>
          </a:ln>
          <a:effectLst>
            <a:outerShdw dist="114300" dir="240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736000" y="4071942"/>
            <a:ext cx="3672000" cy="857256"/>
          </a:xfrm>
          <a:prstGeom prst="roundRect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Формирование личности</a:t>
            </a:r>
            <a:endParaRPr lang="ru-RU" sz="24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5929322" y="4857760"/>
            <a:ext cx="484632" cy="406904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2">
                <a:lumMod val="25000"/>
              </a:schemeClr>
            </a:solidFill>
          </a:ln>
          <a:effectLst>
            <a:outerShdw dist="114300" dir="240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2643174" y="4857760"/>
            <a:ext cx="484632" cy="406904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2">
                <a:lumMod val="25000"/>
              </a:schemeClr>
            </a:solidFill>
          </a:ln>
          <a:effectLst>
            <a:outerShdw dist="114300" dir="240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85720" y="5357826"/>
            <a:ext cx="3672000" cy="1296000"/>
          </a:xfrm>
          <a:prstGeom prst="roundRect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Личность, готовая к действию</a:t>
            </a:r>
            <a:endParaRPr lang="ru-RU" sz="24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357686" y="5357826"/>
            <a:ext cx="3672000" cy="1296000"/>
          </a:xfrm>
          <a:prstGeom prst="roundRect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Личность, решающая задачи с позиций личной сопричастности</a:t>
            </a:r>
            <a:endParaRPr lang="ru-RU" sz="24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3125" r="3125" b="8333"/>
          <a:stretch>
            <a:fillRect/>
          </a:stretch>
        </p:blipFill>
        <p:spPr bwMode="auto">
          <a:xfrm flipH="1">
            <a:off x="5786446" y="1643050"/>
            <a:ext cx="2304000" cy="2331634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14300" dir="2400000" algn="ctr" rotWithShape="0">
              <a:schemeClr val="accent6">
                <a:lumMod val="75000"/>
                <a:alpha val="50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07141" y="178571"/>
            <a:ext cx="8929718" cy="6500858"/>
          </a:xfrm>
          <a:prstGeom prst="roundRect">
            <a:avLst>
              <a:gd name="adj" fmla="val 2601"/>
            </a:avLst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AutoShape 16"/>
          <p:cNvSpPr>
            <a:spLocks noChangeArrowheads="1"/>
          </p:cNvSpPr>
          <p:nvPr/>
        </p:nvSpPr>
        <p:spPr bwMode="gray">
          <a:xfrm>
            <a:off x="1008000" y="285728"/>
            <a:ext cx="7128000" cy="64294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  <a:headEnd/>
            <a:tailEnd/>
          </a:ln>
          <a:effectLst>
            <a:outerShdw dist="101600" dir="2400000" rotWithShape="0">
              <a:schemeClr val="accent6">
                <a:lumMod val="75000"/>
                <a:alpha val="50000"/>
              </a:scheme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Основные принципы образования</a:t>
            </a:r>
            <a:endParaRPr lang="ru-RU" sz="32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" name="Группа 8"/>
          <p:cNvGrpSpPr>
            <a:grpSpLocks noChangeAspect="1"/>
          </p:cNvGrpSpPr>
          <p:nvPr/>
        </p:nvGrpSpPr>
        <p:grpSpPr>
          <a:xfrm>
            <a:off x="3322114" y="1285860"/>
            <a:ext cx="2499773" cy="2160000"/>
            <a:chOff x="2331772" y="1746252"/>
            <a:chExt cx="3612255" cy="3428148"/>
          </a:xfrm>
        </p:grpSpPr>
        <p:sp>
          <p:nvSpPr>
            <p:cNvPr id="6" name="Oval 4"/>
            <p:cNvSpPr>
              <a:spLocks noChangeAspect="1" noChangeArrowheads="1"/>
            </p:cNvSpPr>
            <p:nvPr/>
          </p:nvSpPr>
          <p:spPr bwMode="auto">
            <a:xfrm>
              <a:off x="2331772" y="1746252"/>
              <a:ext cx="3612255" cy="3428148"/>
            </a:xfrm>
            <a:prstGeom prst="roundRect">
              <a:avLst>
                <a:gd name="adj" fmla="val 33700"/>
              </a:avLst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50000"/>
                </a:schemeClr>
              </a:solidFill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Oval 6"/>
            <p:cNvSpPr>
              <a:spLocks noChangeArrowheads="1"/>
            </p:cNvSpPr>
            <p:nvPr/>
          </p:nvSpPr>
          <p:spPr bwMode="gray">
            <a:xfrm>
              <a:off x="2899135" y="2502098"/>
              <a:ext cx="2477527" cy="2133603"/>
            </a:xfrm>
            <a:prstGeom prst="wave">
              <a:avLst/>
            </a:prstGeom>
            <a:gradFill flip="none" rotWithShape="1">
              <a:gsLst>
                <a:gs pos="0">
                  <a:srgbClr val="FF6600"/>
                </a:gs>
                <a:gs pos="100000">
                  <a:srgbClr val="FF6600">
                    <a:gamma/>
                    <a:shade val="45490"/>
                    <a:invGamma/>
                  </a:srgbClr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2400" dirty="0" smtClean="0">
                  <a:solidFill>
                    <a:schemeClr val="bg2">
                      <a:lumMod val="10000"/>
                    </a:schemeClr>
                  </a:solidFill>
                  <a:latin typeface="Arial" pitchFamily="34" charset="0"/>
                  <a:cs typeface="Arial" pitchFamily="34" charset="0"/>
                </a:rPr>
                <a:t>Пересмотр </a:t>
              </a:r>
              <a:endParaRPr lang="ru-RU" sz="24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gray">
            <a:xfrm>
              <a:off x="3406363" y="2325404"/>
              <a:ext cx="1640822" cy="805181"/>
            </a:xfrm>
            <a:prstGeom prst="flowChartConnector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6600"/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" name="Стрелка вниз 9"/>
          <p:cNvSpPr/>
          <p:nvPr/>
        </p:nvSpPr>
        <p:spPr>
          <a:xfrm rot="5400000">
            <a:off x="3104376" y="2467732"/>
            <a:ext cx="484632" cy="406904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2">
                <a:lumMod val="25000"/>
              </a:schemeClr>
            </a:solidFill>
          </a:ln>
          <a:effectLst>
            <a:outerShdw dist="114300" dir="240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16200000" flipH="1">
            <a:off x="5604706" y="2467732"/>
            <a:ext cx="484632" cy="406904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2">
                <a:lumMod val="25000"/>
              </a:schemeClr>
            </a:solidFill>
          </a:ln>
          <a:effectLst>
            <a:outerShdw dist="114300" dir="240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85720" y="1214422"/>
            <a:ext cx="2714644" cy="92869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Авторитарная педагогика</a:t>
            </a:r>
            <a:endParaRPr lang="ru-RU" sz="24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16200000" flipH="1">
            <a:off x="857224" y="1035828"/>
            <a:ext cx="1571636" cy="1571636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857223" y="1035827"/>
            <a:ext cx="1571636" cy="1571636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Скругленный прямоугольник 17"/>
          <p:cNvSpPr/>
          <p:nvPr/>
        </p:nvSpPr>
        <p:spPr>
          <a:xfrm>
            <a:off x="6136876" y="1142984"/>
            <a:ext cx="2714644" cy="217885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Наглядное обучение, основанное на эмпирическом материале</a:t>
            </a:r>
            <a:endParaRPr lang="ru-RU" sz="24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rot="16200000" flipH="1">
            <a:off x="6500826" y="1214422"/>
            <a:ext cx="2052000" cy="205200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6500826" y="1214422"/>
            <a:ext cx="2052000" cy="205200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Стрелка вниз 20"/>
          <p:cNvSpPr/>
          <p:nvPr/>
        </p:nvSpPr>
        <p:spPr>
          <a:xfrm rot="14935582" flipH="1">
            <a:off x="5749666" y="3310499"/>
            <a:ext cx="484632" cy="406904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2">
                <a:lumMod val="25000"/>
              </a:schemeClr>
            </a:solidFill>
          </a:ln>
          <a:effectLst>
            <a:outerShdw dist="114300" dir="240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 rot="10800000" flipH="1">
            <a:off x="7286644" y="3429000"/>
            <a:ext cx="484632" cy="406904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2">
                <a:lumMod val="25000"/>
              </a:schemeClr>
            </a:solidFill>
          </a:ln>
          <a:effectLst>
            <a:outerShdw dist="114300" dir="240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571736" y="3571876"/>
            <a:ext cx="3168000" cy="92869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Без формирования навыков обобщения</a:t>
            </a:r>
            <a:endParaRPr lang="ru-RU" sz="24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072198" y="4000504"/>
            <a:ext cx="2844000" cy="92869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Нет осознанного усвоения понятий</a:t>
            </a:r>
            <a:endParaRPr lang="ru-RU" sz="24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285720" y="5000636"/>
            <a:ext cx="1656000" cy="612000"/>
          </a:xfrm>
          <a:prstGeom prst="roundRect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Результат</a:t>
            </a:r>
            <a:endParaRPr lang="ru-RU" sz="24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Freeform 10"/>
          <p:cNvSpPr>
            <a:spLocks/>
          </p:cNvSpPr>
          <p:nvPr/>
        </p:nvSpPr>
        <p:spPr bwMode="gray">
          <a:xfrm flipH="1">
            <a:off x="2000232" y="5429264"/>
            <a:ext cx="903287" cy="928694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0">
            <a:solidFill>
              <a:schemeClr val="bg2">
                <a:lumMod val="25000"/>
              </a:schemeClr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000364" y="5214950"/>
            <a:ext cx="5857916" cy="1285884"/>
          </a:xfrm>
          <a:prstGeom prst="roundRect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Инертность поиска, ожидание закономерности знаний со стороны учителя по отношению к ученику </a:t>
            </a:r>
            <a:endParaRPr lang="ru-RU" sz="24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00034" y="2500306"/>
            <a:ext cx="1674613" cy="19800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14300" dir="2400000" algn="ctr" rotWithShape="0">
              <a:schemeClr val="accent6">
                <a:lumMod val="75000"/>
                <a:alpha val="50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07141" y="178571"/>
            <a:ext cx="8929718" cy="6500858"/>
          </a:xfrm>
          <a:prstGeom prst="roundRect">
            <a:avLst>
              <a:gd name="adj" fmla="val 2601"/>
            </a:avLst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AutoShape 16"/>
          <p:cNvSpPr>
            <a:spLocks noChangeArrowheads="1"/>
          </p:cNvSpPr>
          <p:nvPr/>
        </p:nvSpPr>
        <p:spPr bwMode="gray">
          <a:xfrm>
            <a:off x="1008000" y="285728"/>
            <a:ext cx="7128000" cy="64294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  <a:headEnd/>
            <a:tailEnd/>
          </a:ln>
          <a:effectLst>
            <a:outerShdw dist="101600" dir="2400000" rotWithShape="0">
              <a:schemeClr val="accent6">
                <a:lumMod val="75000"/>
                <a:alpha val="50000"/>
              </a:scheme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Что нового…</a:t>
            </a:r>
            <a:endParaRPr lang="ru-RU" sz="32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AutoShape 5"/>
          <p:cNvSpPr>
            <a:spLocks noChangeArrowheads="1"/>
          </p:cNvSpPr>
          <p:nvPr/>
        </p:nvSpPr>
        <p:spPr bwMode="ltGray">
          <a:xfrm>
            <a:off x="1285852" y="1357298"/>
            <a:ext cx="2641600" cy="864000"/>
          </a:xfrm>
          <a:prstGeom prst="chevron">
            <a:avLst>
              <a:gd name="adj" fmla="val 17384"/>
            </a:avLst>
          </a:prstGeom>
          <a:solidFill>
            <a:schemeClr val="bg2">
              <a:lumMod val="25000"/>
            </a:schemeClr>
          </a:solidFill>
          <a:ln w="38100">
            <a:noFill/>
            <a:miter lim="800000"/>
            <a:headEnd/>
            <a:tailEnd/>
          </a:ln>
          <a:effectLst>
            <a:outerShdw dist="109250" dir="3267739" algn="ctr" rotWithShape="0">
              <a:srgbClr val="333333">
                <a:alpha val="50000"/>
              </a:srgbClr>
            </a:outerShdw>
          </a:effectLst>
        </p:spPr>
        <p:txBody>
          <a:bodyPr anchor="ctr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Породил взрыв    новой информации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AutoShape 5"/>
          <p:cNvSpPr>
            <a:spLocks noChangeArrowheads="1"/>
          </p:cNvSpPr>
          <p:nvPr/>
        </p:nvSpPr>
        <p:spPr bwMode="ltGray">
          <a:xfrm flipH="1">
            <a:off x="5214942" y="1357298"/>
            <a:ext cx="2641600" cy="864000"/>
          </a:xfrm>
          <a:prstGeom prst="chevron">
            <a:avLst>
              <a:gd name="adj" fmla="val 17384"/>
            </a:avLst>
          </a:prstGeom>
          <a:solidFill>
            <a:schemeClr val="bg2">
              <a:lumMod val="25000"/>
            </a:schemeClr>
          </a:solidFill>
          <a:ln w="38100">
            <a:noFill/>
            <a:miter lim="800000"/>
            <a:headEnd/>
            <a:tailEnd/>
          </a:ln>
          <a:effectLst>
            <a:outerShdw dist="109250" dir="3267739" algn="ctr" rotWithShape="0">
              <a:srgbClr val="333333">
                <a:alpha val="50000"/>
              </a:srgbClr>
            </a:outerShdw>
          </a:effectLst>
        </p:spPr>
        <p:txBody>
          <a:bodyPr anchor="ctr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Потребовал от человека эти знания усвоить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3" name="Группа 52"/>
          <p:cNvGrpSpPr/>
          <p:nvPr/>
        </p:nvGrpSpPr>
        <p:grpSpPr>
          <a:xfrm>
            <a:off x="4068000" y="1214422"/>
            <a:ext cx="1008000" cy="900000"/>
            <a:chOff x="2285655" y="1214422"/>
            <a:chExt cx="1752600" cy="1569660"/>
          </a:xfrm>
        </p:grpSpPr>
        <p:sp>
          <p:nvSpPr>
            <p:cNvPr id="22" name="AutoShape 32"/>
            <p:cNvSpPr>
              <a:spLocks noChangeArrowheads="1"/>
            </p:cNvSpPr>
            <p:nvPr/>
          </p:nvSpPr>
          <p:spPr bwMode="gray">
            <a:xfrm>
              <a:off x="2285655" y="1214422"/>
              <a:ext cx="1752600" cy="1500198"/>
            </a:xfrm>
            <a:prstGeom prst="roundRect">
              <a:avLst>
                <a:gd name="adj" fmla="val 17509"/>
              </a:avLst>
            </a:prstGeom>
            <a:gradFill>
              <a:gsLst>
                <a:gs pos="0">
                  <a:schemeClr val="accent6">
                    <a:lumMod val="75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" name="Text Box 35"/>
            <p:cNvSpPr txBox="1">
              <a:spLocks noChangeArrowheads="1"/>
            </p:cNvSpPr>
            <p:nvPr/>
          </p:nvSpPr>
          <p:spPr bwMode="gray">
            <a:xfrm>
              <a:off x="2693717" y="1214422"/>
              <a:ext cx="936475" cy="156966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sz="9600" b="1" dirty="0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cs typeface="Arial" pitchFamily="34" charset="0"/>
                </a:rPr>
                <a:t>?</a:t>
              </a:r>
              <a:endParaRPr lang="en-US" sz="96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7" name="AutoShape 30"/>
          <p:cNvSpPr>
            <a:spLocks noChangeArrowheads="1"/>
          </p:cNvSpPr>
          <p:nvPr/>
        </p:nvSpPr>
        <p:spPr bwMode="gray">
          <a:xfrm>
            <a:off x="785786" y="2571744"/>
            <a:ext cx="7500990" cy="1000132"/>
          </a:xfrm>
          <a:prstGeom prst="roundRect">
            <a:avLst>
              <a:gd name="adj" fmla="val 7935"/>
            </a:avLst>
          </a:prstGeom>
          <a:gradFill flip="none" rotWithShape="1">
            <a:gsLst>
              <a:gs pos="0">
                <a:schemeClr val="bg2">
                  <a:lumMod val="50000"/>
                  <a:shade val="30000"/>
                  <a:satMod val="115000"/>
                </a:schemeClr>
              </a:gs>
              <a:gs pos="50000">
                <a:schemeClr val="bg2">
                  <a:lumMod val="50000"/>
                  <a:shade val="67500"/>
                  <a:satMod val="115000"/>
                </a:schemeClr>
              </a:gs>
              <a:gs pos="100000">
                <a:schemeClr val="bg2">
                  <a:lumMod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solidFill>
              <a:schemeClr val="bg2">
                <a:lumMod val="25000"/>
              </a:schemeClr>
            </a:solidFill>
            <a:round/>
            <a:headEnd/>
            <a:tailEnd/>
          </a:ln>
          <a:effectLst>
            <a:prstShdw prst="shdw12" dir="1800000">
              <a:schemeClr val="accent6">
                <a:lumMod val="75000"/>
                <a:alpha val="84000"/>
              </a:schemeClr>
            </a:prstShdw>
          </a:effectLst>
        </p:spPr>
        <p:txBody>
          <a:bodyPr wrap="none" anchor="ctr"/>
          <a:lstStyle/>
          <a:p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Достаточно ли владеть знаниями, умениями, навыками по каждой </a:t>
            </a:r>
          </a:p>
          <a:p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образовательной области?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 Box 47"/>
          <p:cNvSpPr txBox="1">
            <a:spLocks noChangeArrowheads="1"/>
          </p:cNvSpPr>
          <p:nvPr/>
        </p:nvSpPr>
        <p:spPr bwMode="auto">
          <a:xfrm>
            <a:off x="214282" y="3714752"/>
            <a:ext cx="2735873" cy="78319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  <a:headEnd/>
            <a:tailEnd/>
          </a:ln>
          <a:effectLst>
            <a:outerShdw dist="101600" dir="2400000" rotWithShape="0">
              <a:srgbClr val="C00000">
                <a:alpha val="50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Восприятие мира по схеме</a:t>
            </a:r>
            <a:endParaRPr lang="en-US" sz="20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 Box 47"/>
          <p:cNvSpPr txBox="1">
            <a:spLocks noChangeArrowheads="1"/>
          </p:cNvSpPr>
          <p:nvPr/>
        </p:nvSpPr>
        <p:spPr bwMode="auto">
          <a:xfrm>
            <a:off x="3571868" y="3714752"/>
            <a:ext cx="5357850" cy="78319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  <a:headEnd/>
            <a:tailEnd/>
          </a:ln>
          <a:effectLst>
            <a:outerShdw dist="101600" dir="2400000" rotWithShape="0">
              <a:srgbClr val="C00000">
                <a:alpha val="50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Знаю - не знаю, умею - не умею, владею - не владею</a:t>
            </a:r>
            <a:endParaRPr lang="en-US" sz="20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7" name="Группа 56"/>
          <p:cNvGrpSpPr/>
          <p:nvPr/>
        </p:nvGrpSpPr>
        <p:grpSpPr>
          <a:xfrm>
            <a:off x="7500958" y="1000108"/>
            <a:ext cx="1390558" cy="1406292"/>
            <a:chOff x="7053029" y="1285860"/>
            <a:chExt cx="1390558" cy="1406292"/>
          </a:xfrm>
        </p:grpSpPr>
        <p:sp>
          <p:nvSpPr>
            <p:cNvPr id="58" name="Oval 68"/>
            <p:cNvSpPr>
              <a:spLocks noChangeArrowheads="1"/>
            </p:cNvSpPr>
            <p:nvPr/>
          </p:nvSpPr>
          <p:spPr bwMode="gray">
            <a:xfrm flipH="1">
              <a:off x="7053029" y="1285860"/>
              <a:ext cx="1390558" cy="1406292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59" name="Oval 70"/>
            <p:cNvSpPr>
              <a:spLocks noChangeArrowheads="1"/>
            </p:cNvSpPr>
            <p:nvPr/>
          </p:nvSpPr>
          <p:spPr bwMode="gray">
            <a:xfrm flipH="1">
              <a:off x="7145018" y="1407063"/>
              <a:ext cx="1206581" cy="1168539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XXI </a:t>
              </a:r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век </a:t>
              </a:r>
              <a:endParaRPr lang="ru-RU" sz="24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0" name="Группа 59"/>
          <p:cNvGrpSpPr/>
          <p:nvPr/>
        </p:nvGrpSpPr>
        <p:grpSpPr>
          <a:xfrm>
            <a:off x="214282" y="1000108"/>
            <a:ext cx="1390558" cy="1406292"/>
            <a:chOff x="7053029" y="1285860"/>
            <a:chExt cx="1390558" cy="1406292"/>
          </a:xfrm>
        </p:grpSpPr>
        <p:sp>
          <p:nvSpPr>
            <p:cNvPr id="61" name="Oval 68"/>
            <p:cNvSpPr>
              <a:spLocks noChangeArrowheads="1"/>
            </p:cNvSpPr>
            <p:nvPr/>
          </p:nvSpPr>
          <p:spPr bwMode="gray">
            <a:xfrm flipH="1">
              <a:off x="7053029" y="1285860"/>
              <a:ext cx="1390558" cy="1406292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2" name="Oval 70"/>
            <p:cNvSpPr>
              <a:spLocks noChangeArrowheads="1"/>
            </p:cNvSpPr>
            <p:nvPr/>
          </p:nvSpPr>
          <p:spPr bwMode="gray">
            <a:xfrm flipH="1">
              <a:off x="7145018" y="1407063"/>
              <a:ext cx="1206581" cy="1168539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XX </a:t>
              </a:r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век </a:t>
              </a:r>
              <a:endParaRPr lang="ru-RU" sz="24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3" name="Стрелка вниз 62"/>
          <p:cNvSpPr/>
          <p:nvPr/>
        </p:nvSpPr>
        <p:spPr>
          <a:xfrm rot="16200000" flipH="1">
            <a:off x="3104376" y="3902896"/>
            <a:ext cx="484632" cy="406904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2">
                <a:lumMod val="25000"/>
              </a:schemeClr>
            </a:solidFill>
          </a:ln>
          <a:effectLst>
            <a:outerShdw dist="114300" dir="240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Text Box 47"/>
          <p:cNvSpPr txBox="1">
            <a:spLocks noChangeArrowheads="1"/>
          </p:cNvSpPr>
          <p:nvPr/>
        </p:nvSpPr>
        <p:spPr bwMode="auto">
          <a:xfrm>
            <a:off x="214282" y="4643446"/>
            <a:ext cx="2735873" cy="78319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  <a:headEnd/>
            <a:tailEnd/>
          </a:ln>
          <a:effectLst>
            <a:outerShdw dist="101600" dir="2400000" rotWithShape="0">
              <a:srgbClr val="C00000">
                <a:alpha val="50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Но ценность там, где действует тезис </a:t>
            </a:r>
            <a:endParaRPr lang="en-US" sz="20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Стрелка вниз 64"/>
          <p:cNvSpPr/>
          <p:nvPr/>
        </p:nvSpPr>
        <p:spPr>
          <a:xfrm rot="16200000" flipH="1">
            <a:off x="3032938" y="4831590"/>
            <a:ext cx="484632" cy="406904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2">
                <a:lumMod val="25000"/>
              </a:schemeClr>
            </a:solidFill>
          </a:ln>
          <a:effectLst>
            <a:outerShdw dist="114300" dir="240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Text Box 47"/>
          <p:cNvSpPr txBox="1">
            <a:spLocks noChangeArrowheads="1"/>
          </p:cNvSpPr>
          <p:nvPr/>
        </p:nvSpPr>
        <p:spPr bwMode="auto">
          <a:xfrm>
            <a:off x="3571868" y="4643446"/>
            <a:ext cx="5357850" cy="78319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  <a:headEnd/>
            <a:tailEnd/>
          </a:ln>
          <a:effectLst>
            <a:outerShdw dist="101600" dir="2400000" rotWithShape="0">
              <a:srgbClr val="C00000">
                <a:alpha val="50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Ищу - и нахожу, думаю – и узнаю, тренируюсь - и  делаю</a:t>
            </a:r>
            <a:endParaRPr lang="en-US" sz="20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Text Box 47"/>
          <p:cNvSpPr txBox="1">
            <a:spLocks noChangeArrowheads="1"/>
          </p:cNvSpPr>
          <p:nvPr/>
        </p:nvSpPr>
        <p:spPr bwMode="auto">
          <a:xfrm>
            <a:off x="214282" y="5572140"/>
            <a:ext cx="8358246" cy="112371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  <a:headEnd/>
            <a:tailEnd/>
          </a:ln>
          <a:effectLst>
            <a:outerShdw dist="101600" dir="2400000" rotWithShape="0">
              <a:srgbClr val="C00000">
                <a:alpha val="50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То есть все знать и уметь невозможно, однако возможно освоение по аналогии, нахождение истины через смежные области, достижение цели через смежные знания</a:t>
            </a:r>
            <a:endParaRPr lang="en-US" sz="20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Стрелка вниз 66"/>
          <p:cNvSpPr/>
          <p:nvPr/>
        </p:nvSpPr>
        <p:spPr>
          <a:xfrm rot="10800000" flipH="1" flipV="1">
            <a:off x="8072462" y="5357826"/>
            <a:ext cx="484632" cy="406904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2">
                <a:lumMod val="25000"/>
              </a:schemeClr>
            </a:solidFill>
          </a:ln>
          <a:effectLst>
            <a:outerShdw dist="114300" dir="240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107141" y="178571"/>
            <a:ext cx="8929718" cy="6500858"/>
          </a:xfrm>
          <a:prstGeom prst="roundRect">
            <a:avLst>
              <a:gd name="adj" fmla="val 2601"/>
            </a:avLst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i="1" dirty="0" smtClean="0"/>
          </a:p>
          <a:p>
            <a:pPr algn="ctr"/>
            <a:endParaRPr lang="ru-RU" i="1" dirty="0"/>
          </a:p>
          <a:p>
            <a:pPr algn="ctr"/>
            <a:endParaRPr lang="ru-RU" i="1" dirty="0" smtClean="0"/>
          </a:p>
          <a:p>
            <a:pPr algn="ctr"/>
            <a:endParaRPr lang="ru-RU" i="1" dirty="0"/>
          </a:p>
          <a:p>
            <a:pPr algn="ctr"/>
            <a:endParaRPr lang="ru-RU" i="1" dirty="0" smtClean="0"/>
          </a:p>
          <a:p>
            <a:pPr algn="ctr"/>
            <a:endParaRPr lang="ru-RU" i="1" dirty="0"/>
          </a:p>
          <a:p>
            <a:pPr algn="ctr"/>
            <a:endParaRPr lang="ru-RU" i="1" dirty="0" smtClean="0"/>
          </a:p>
          <a:p>
            <a:pPr algn="ctr"/>
            <a:endParaRPr lang="ru-RU" i="1" dirty="0"/>
          </a:p>
          <a:p>
            <a:pPr algn="ctr"/>
            <a:endParaRPr lang="ru-RU" i="1" dirty="0" smtClean="0"/>
          </a:p>
          <a:p>
            <a:pPr algn="ctr"/>
            <a:endParaRPr lang="ru-RU" i="1" dirty="0"/>
          </a:p>
          <a:p>
            <a:pPr algn="ctr"/>
            <a:endParaRPr lang="ru-RU" i="1" dirty="0" smtClean="0"/>
          </a:p>
          <a:p>
            <a:pPr algn="ctr"/>
            <a:endParaRPr lang="ru-RU" i="1" dirty="0"/>
          </a:p>
          <a:p>
            <a:pPr algn="ctr"/>
            <a:endParaRPr lang="ru-RU" i="1" dirty="0" smtClean="0"/>
          </a:p>
          <a:p>
            <a:pPr algn="ctr"/>
            <a:endParaRPr lang="ru-RU" i="1" dirty="0"/>
          </a:p>
        </p:txBody>
      </p:sp>
      <p:sp>
        <p:nvSpPr>
          <p:cNvPr id="26" name="AutoShape 21"/>
          <p:cNvSpPr>
            <a:spLocks noChangeArrowheads="1"/>
          </p:cNvSpPr>
          <p:nvPr/>
        </p:nvSpPr>
        <p:spPr bwMode="gray">
          <a:xfrm>
            <a:off x="1214414" y="2143116"/>
            <a:ext cx="1622183" cy="499141"/>
          </a:xfrm>
          <a:prstGeom prst="downArrow">
            <a:avLst>
              <a:gd name="adj1" fmla="val 67093"/>
              <a:gd name="adj2" fmla="val 64051"/>
            </a:avLst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" name="AutoShape 21"/>
          <p:cNvSpPr>
            <a:spLocks noChangeArrowheads="1"/>
          </p:cNvSpPr>
          <p:nvPr/>
        </p:nvSpPr>
        <p:spPr bwMode="gray">
          <a:xfrm>
            <a:off x="6429388" y="2143116"/>
            <a:ext cx="1622183" cy="499141"/>
          </a:xfrm>
          <a:prstGeom prst="downArrow">
            <a:avLst>
              <a:gd name="adj1" fmla="val 67093"/>
              <a:gd name="adj2" fmla="val 64051"/>
            </a:avLst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" name="AutoShape 16"/>
          <p:cNvSpPr>
            <a:spLocks noChangeArrowheads="1"/>
          </p:cNvSpPr>
          <p:nvPr/>
        </p:nvSpPr>
        <p:spPr bwMode="gray">
          <a:xfrm>
            <a:off x="642910" y="1428736"/>
            <a:ext cx="2816087" cy="579064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  <a:headEnd/>
            <a:tailEnd/>
          </a:ln>
          <a:effectLst>
            <a:outerShdw dist="101600" dir="2400000" rotWithShape="0">
              <a:schemeClr val="accent6">
                <a:lumMod val="75000"/>
                <a:alpha val="50000"/>
              </a:scheme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Главная цель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AutoShape 16"/>
          <p:cNvSpPr>
            <a:spLocks noChangeArrowheads="1"/>
          </p:cNvSpPr>
          <p:nvPr/>
        </p:nvSpPr>
        <p:spPr bwMode="gray">
          <a:xfrm>
            <a:off x="5715008" y="1428736"/>
            <a:ext cx="2816087" cy="579064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  <a:headEnd/>
            <a:tailEnd/>
          </a:ln>
          <a:effectLst>
            <a:outerShdw dist="101600" dir="2400000" rotWithShape="0">
              <a:schemeClr val="accent6">
                <a:lumMod val="75000"/>
                <a:alpha val="50000"/>
              </a:scheme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Главная задача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285720" y="2821777"/>
            <a:ext cx="3500462" cy="2428892"/>
          </a:xfrm>
          <a:prstGeom prst="roundRect">
            <a:avLst>
              <a:gd name="adj" fmla="val 7703"/>
            </a:avLst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Повышение качества знаний учащихся, чтобы в дальнейшем выпускники могли стать конкурентоспособными </a:t>
            </a:r>
          </a:p>
          <a:p>
            <a:pPr algn="ct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во взрослом мире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5286380" y="2821777"/>
            <a:ext cx="3500462" cy="2428892"/>
          </a:xfrm>
          <a:prstGeom prst="roundRect">
            <a:avLst>
              <a:gd name="adj" fmla="val 7703"/>
            </a:avLst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Раскрытие способностей каждого ученика, воспитание личности, готовой к жизни </a:t>
            </a:r>
          </a:p>
          <a:p>
            <a:pPr algn="ct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 высокотехнологичном, конкурентном мире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AutoShape 16"/>
          <p:cNvSpPr>
            <a:spLocks noChangeArrowheads="1"/>
          </p:cNvSpPr>
          <p:nvPr/>
        </p:nvSpPr>
        <p:spPr bwMode="gray">
          <a:xfrm>
            <a:off x="1008000" y="285728"/>
            <a:ext cx="7128000" cy="64294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  <a:headEnd/>
            <a:tailEnd/>
          </a:ln>
          <a:effectLst>
            <a:outerShdw dist="101600" dir="2400000" rotWithShape="0">
              <a:schemeClr val="accent6">
                <a:lumMod val="75000"/>
                <a:alpha val="50000"/>
              </a:scheme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Современное образование</a:t>
            </a:r>
            <a:endParaRPr lang="ru-RU" sz="32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Скругленный прямоугольник 53"/>
          <p:cNvSpPr/>
          <p:nvPr/>
        </p:nvSpPr>
        <p:spPr>
          <a:xfrm>
            <a:off x="107141" y="178571"/>
            <a:ext cx="8929718" cy="6500858"/>
          </a:xfrm>
          <a:prstGeom prst="roundRect">
            <a:avLst>
              <a:gd name="adj" fmla="val 2601"/>
            </a:avLst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i="1" dirty="0" smtClean="0"/>
          </a:p>
          <a:p>
            <a:pPr algn="ctr"/>
            <a:endParaRPr lang="ru-RU" i="1" dirty="0"/>
          </a:p>
          <a:p>
            <a:pPr algn="ctr"/>
            <a:endParaRPr lang="ru-RU" i="1" dirty="0" smtClean="0"/>
          </a:p>
          <a:p>
            <a:pPr algn="ctr"/>
            <a:endParaRPr lang="ru-RU" i="1" dirty="0"/>
          </a:p>
          <a:p>
            <a:pPr algn="ctr"/>
            <a:endParaRPr lang="ru-RU" i="1" dirty="0" smtClean="0"/>
          </a:p>
          <a:p>
            <a:pPr algn="ctr"/>
            <a:endParaRPr lang="ru-RU" i="1" dirty="0"/>
          </a:p>
          <a:p>
            <a:pPr algn="ctr"/>
            <a:endParaRPr lang="ru-RU" i="1" dirty="0" smtClean="0"/>
          </a:p>
          <a:p>
            <a:pPr algn="ctr"/>
            <a:endParaRPr lang="ru-RU" i="1" dirty="0"/>
          </a:p>
          <a:p>
            <a:pPr algn="ctr"/>
            <a:endParaRPr lang="ru-RU" i="1" dirty="0" smtClean="0"/>
          </a:p>
          <a:p>
            <a:pPr algn="ctr"/>
            <a:endParaRPr lang="ru-RU" i="1" dirty="0"/>
          </a:p>
          <a:p>
            <a:pPr algn="ctr"/>
            <a:endParaRPr lang="ru-RU" i="1" dirty="0" smtClean="0"/>
          </a:p>
          <a:p>
            <a:pPr algn="ctr"/>
            <a:endParaRPr lang="ru-RU" i="1" dirty="0"/>
          </a:p>
          <a:p>
            <a:pPr algn="ctr"/>
            <a:endParaRPr lang="ru-RU" i="1" dirty="0" smtClean="0"/>
          </a:p>
          <a:p>
            <a:pPr algn="ctr"/>
            <a:endParaRPr lang="ru-RU" i="1" dirty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26000" y="998539"/>
            <a:ext cx="8681923" cy="4959350"/>
            <a:chOff x="288" y="873"/>
            <a:chExt cx="5290" cy="3124"/>
          </a:xfrm>
        </p:grpSpPr>
        <p:sp>
          <p:nvSpPr>
            <p:cNvPr id="89092" name="Oval 4"/>
            <p:cNvSpPr>
              <a:spLocks noChangeArrowheads="1"/>
            </p:cNvSpPr>
            <p:nvPr/>
          </p:nvSpPr>
          <p:spPr bwMode="auto">
            <a:xfrm>
              <a:off x="1632" y="1344"/>
              <a:ext cx="2544" cy="2496"/>
            </a:xfrm>
            <a:prstGeom prst="roundRect">
              <a:avLst>
                <a:gd name="adj" fmla="val 33700"/>
              </a:avLst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50000"/>
                </a:schemeClr>
              </a:solidFill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2256" y="1968"/>
              <a:ext cx="1296" cy="1344"/>
              <a:chOff x="2016" y="1920"/>
              <a:chExt cx="1680" cy="1680"/>
            </a:xfrm>
          </p:grpSpPr>
          <p:sp>
            <p:nvSpPr>
              <p:cNvPr id="89094" name="Oval 6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wave">
                <a:avLst/>
              </a:prstGeom>
              <a:gradFill flip="none" rotWithShape="1">
                <a:gsLst>
                  <a:gs pos="0">
                    <a:srgbClr val="FF6600"/>
                  </a:gs>
                  <a:gs pos="100000">
                    <a:srgbClr val="FF6600">
                      <a:gamma/>
                      <a:shade val="45490"/>
                      <a:invGamma/>
                    </a:srgbClr>
                  </a:gs>
                </a:gsLst>
                <a:lin ang="162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ru-RU" sz="32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Учитель</a:t>
                </a:r>
                <a:r>
                  <a:rPr lang="ru-RU" dirty="0" smtClean="0"/>
                  <a:t> </a:t>
                </a:r>
                <a:endParaRPr lang="ru-RU" dirty="0"/>
              </a:p>
            </p:txBody>
          </p:sp>
          <p:sp>
            <p:nvSpPr>
              <p:cNvPr id="89095" name="Freeform 7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prstGeom prst="flowChartConnector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6600"/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6" name="Group 14"/>
            <p:cNvGrpSpPr>
              <a:grpSpLocks/>
            </p:cNvGrpSpPr>
            <p:nvPr/>
          </p:nvGrpSpPr>
          <p:grpSpPr bwMode="auto">
            <a:xfrm>
              <a:off x="2236" y="3191"/>
              <a:ext cx="201" cy="176"/>
              <a:chOff x="2236" y="3191"/>
              <a:chExt cx="201" cy="176"/>
            </a:xfrm>
          </p:grpSpPr>
          <p:sp>
            <p:nvSpPr>
              <p:cNvPr id="89103" name="Oval 15"/>
              <p:cNvSpPr>
                <a:spLocks noChangeArrowheads="1"/>
              </p:cNvSpPr>
              <p:nvPr/>
            </p:nvSpPr>
            <p:spPr bwMode="gray">
              <a:xfrm rot="18227093">
                <a:off x="2239" y="3282"/>
                <a:ext cx="82" cy="87"/>
              </a:xfrm>
              <a:prstGeom prst="flowChartConnector">
                <a:avLst/>
              </a:pr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9104" name="Oval 16"/>
              <p:cNvSpPr>
                <a:spLocks noChangeArrowheads="1"/>
              </p:cNvSpPr>
              <p:nvPr/>
            </p:nvSpPr>
            <p:spPr bwMode="gray">
              <a:xfrm rot="18227093">
                <a:off x="2353" y="3188"/>
                <a:ext cx="82" cy="87"/>
              </a:xfrm>
              <a:prstGeom prst="flowChartConnector">
                <a:avLst/>
              </a:pr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89125" name="Oval 37"/>
            <p:cNvSpPr>
              <a:spLocks noChangeArrowheads="1"/>
            </p:cNvSpPr>
            <p:nvPr/>
          </p:nvSpPr>
          <p:spPr bwMode="gray">
            <a:xfrm rot="18227093">
              <a:off x="3507" y="3261"/>
              <a:ext cx="82" cy="87"/>
            </a:xfrm>
            <a:prstGeom prst="flowChartConnector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9126" name="Oval 38"/>
            <p:cNvSpPr>
              <a:spLocks noChangeArrowheads="1"/>
            </p:cNvSpPr>
            <p:nvPr/>
          </p:nvSpPr>
          <p:spPr bwMode="gray">
            <a:xfrm rot="18227093">
              <a:off x="3411" y="3165"/>
              <a:ext cx="82" cy="87"/>
            </a:xfrm>
            <a:prstGeom prst="flowChartConnector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5" name="Group 39"/>
            <p:cNvGrpSpPr>
              <a:grpSpLocks/>
            </p:cNvGrpSpPr>
            <p:nvPr/>
          </p:nvGrpSpPr>
          <p:grpSpPr bwMode="auto">
            <a:xfrm>
              <a:off x="1968" y="2256"/>
              <a:ext cx="231" cy="130"/>
              <a:chOff x="2016" y="2304"/>
              <a:chExt cx="231" cy="130"/>
            </a:xfrm>
          </p:grpSpPr>
          <p:sp>
            <p:nvSpPr>
              <p:cNvPr id="89128" name="Oval 40"/>
              <p:cNvSpPr>
                <a:spLocks noChangeArrowheads="1"/>
              </p:cNvSpPr>
              <p:nvPr/>
            </p:nvSpPr>
            <p:spPr bwMode="gray">
              <a:xfrm rot="18227093">
                <a:off x="2019" y="2301"/>
                <a:ext cx="82" cy="87"/>
              </a:xfrm>
              <a:prstGeom prst="flowChartConnector">
                <a:avLst/>
              </a:pr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9129" name="Oval 41"/>
              <p:cNvSpPr>
                <a:spLocks noChangeArrowheads="1"/>
              </p:cNvSpPr>
              <p:nvPr/>
            </p:nvSpPr>
            <p:spPr bwMode="gray">
              <a:xfrm rot="18227093">
                <a:off x="2163" y="2349"/>
                <a:ext cx="82" cy="87"/>
              </a:xfrm>
              <a:prstGeom prst="flowChartConnector">
                <a:avLst/>
              </a:pr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6" name="Group 42"/>
            <p:cNvGrpSpPr>
              <a:grpSpLocks/>
            </p:cNvGrpSpPr>
            <p:nvPr/>
          </p:nvGrpSpPr>
          <p:grpSpPr bwMode="auto">
            <a:xfrm>
              <a:off x="2832" y="1612"/>
              <a:ext cx="87" cy="260"/>
              <a:chOff x="2832" y="1612"/>
              <a:chExt cx="87" cy="260"/>
            </a:xfrm>
          </p:grpSpPr>
          <p:sp>
            <p:nvSpPr>
              <p:cNvPr id="89131" name="Oval 43"/>
              <p:cNvSpPr>
                <a:spLocks noChangeArrowheads="1"/>
              </p:cNvSpPr>
              <p:nvPr/>
            </p:nvSpPr>
            <p:spPr bwMode="gray">
              <a:xfrm rot="18227093">
                <a:off x="2835" y="1609"/>
                <a:ext cx="82" cy="87"/>
              </a:xfrm>
              <a:prstGeom prst="flowChartConnector">
                <a:avLst/>
              </a:pr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9132" name="Oval 44"/>
              <p:cNvSpPr>
                <a:spLocks noChangeArrowheads="1"/>
              </p:cNvSpPr>
              <p:nvPr/>
            </p:nvSpPr>
            <p:spPr bwMode="gray">
              <a:xfrm rot="18227093">
                <a:off x="2835" y="1787"/>
                <a:ext cx="82" cy="87"/>
              </a:xfrm>
              <a:prstGeom prst="flowChartConnector">
                <a:avLst/>
              </a:pr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89133" name="Oval 45"/>
            <p:cNvSpPr>
              <a:spLocks noChangeArrowheads="1"/>
            </p:cNvSpPr>
            <p:nvPr/>
          </p:nvSpPr>
          <p:spPr bwMode="gray">
            <a:xfrm rot="18227093">
              <a:off x="3759" y="2271"/>
              <a:ext cx="82" cy="87"/>
            </a:xfrm>
            <a:prstGeom prst="flowChartConnector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9134" name="Oval 46"/>
            <p:cNvSpPr>
              <a:spLocks noChangeArrowheads="1"/>
            </p:cNvSpPr>
            <p:nvPr/>
          </p:nvSpPr>
          <p:spPr bwMode="gray">
            <a:xfrm rot="18227093">
              <a:off x="3603" y="2349"/>
              <a:ext cx="82" cy="87"/>
            </a:xfrm>
            <a:prstGeom prst="flowChartConnector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9135" name="Text Box 47"/>
            <p:cNvSpPr txBox="1">
              <a:spLocks noChangeArrowheads="1"/>
            </p:cNvSpPr>
            <p:nvPr/>
          </p:nvSpPr>
          <p:spPr bwMode="auto">
            <a:xfrm>
              <a:off x="288" y="2064"/>
              <a:ext cx="1667" cy="493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bg2">
                  <a:lumMod val="50000"/>
                </a:schemeClr>
              </a:solidFill>
              <a:headEnd/>
              <a:tailEnd/>
            </a:ln>
            <a:effectLst>
              <a:outerShdw dist="101600" dir="2400000" rotWithShape="0">
                <a:srgbClr val="C00000">
                  <a:alpha val="50000"/>
                </a:srgbClr>
              </a:outerShdw>
            </a:effectLst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Уважающий личность учащегося</a:t>
              </a:r>
              <a:endParaRPr lang="en-US" sz="20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9136" name="Text Box 48"/>
            <p:cNvSpPr txBox="1">
              <a:spLocks noChangeArrowheads="1"/>
            </p:cNvSpPr>
            <p:nvPr/>
          </p:nvSpPr>
          <p:spPr bwMode="auto">
            <a:xfrm>
              <a:off x="2256" y="873"/>
              <a:ext cx="1645" cy="493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bg2">
                  <a:lumMod val="50000"/>
                </a:schemeClr>
              </a:solidFill>
              <a:headEnd/>
              <a:tailEnd/>
            </a:ln>
            <a:effectLst>
              <a:outerShdw dist="101600" dir="2400000" rotWithShape="0">
                <a:srgbClr val="C00000">
                  <a:alpha val="50000"/>
                </a:srgbClr>
              </a:outerShdw>
            </a:effectLst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Влюбленный в свой предмет</a:t>
              </a:r>
              <a:endParaRPr lang="en-US" sz="20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9137" name="Text Box 49"/>
            <p:cNvSpPr txBox="1">
              <a:spLocks noChangeArrowheads="1"/>
            </p:cNvSpPr>
            <p:nvPr/>
          </p:nvSpPr>
          <p:spPr bwMode="auto">
            <a:xfrm>
              <a:off x="3911" y="1504"/>
              <a:ext cx="1667" cy="708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bg2">
                  <a:lumMod val="50000"/>
                </a:schemeClr>
              </a:solidFill>
              <a:headEnd/>
              <a:tailEnd/>
            </a:ln>
            <a:effectLst>
              <a:outerShdw dist="101600" dir="2400000" rotWithShape="0">
                <a:srgbClr val="C00000">
                  <a:alpha val="50000"/>
                </a:srgbClr>
              </a:outerShdw>
            </a:effectLst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Способный воспринять точку зрения выпускника</a:t>
              </a:r>
              <a:endParaRPr lang="en-US" sz="20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9138" name="Text Box 50"/>
            <p:cNvSpPr txBox="1">
              <a:spLocks noChangeArrowheads="1"/>
            </p:cNvSpPr>
            <p:nvPr/>
          </p:nvSpPr>
          <p:spPr bwMode="auto">
            <a:xfrm>
              <a:off x="528" y="3504"/>
              <a:ext cx="1601" cy="493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bg2">
                  <a:lumMod val="50000"/>
                </a:schemeClr>
              </a:solidFill>
              <a:headEnd/>
              <a:tailEnd/>
            </a:ln>
            <a:effectLst>
              <a:outerShdw dist="101600" dir="2400000" rotWithShape="0">
                <a:srgbClr val="C00000">
                  <a:alpha val="50000"/>
                </a:srgbClr>
              </a:outerShdw>
            </a:effectLst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Владеющий современными ИКТ</a:t>
              </a:r>
              <a:endParaRPr lang="en-US" sz="20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9139" name="Text Box 51"/>
            <p:cNvSpPr txBox="1">
              <a:spLocks noChangeArrowheads="1"/>
            </p:cNvSpPr>
            <p:nvPr/>
          </p:nvSpPr>
          <p:spPr bwMode="auto">
            <a:xfrm>
              <a:off x="2562" y="3529"/>
              <a:ext cx="1579" cy="279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bg2">
                  <a:lumMod val="50000"/>
                </a:schemeClr>
              </a:solidFill>
              <a:headEnd/>
              <a:tailEnd/>
            </a:ln>
            <a:effectLst>
              <a:outerShdw dist="101600" dir="2400000" rotWithShape="0">
                <a:srgbClr val="C00000">
                  <a:alpha val="50000"/>
                </a:srgbClr>
              </a:outerShdw>
            </a:effectLst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Психолог, соратник</a:t>
              </a:r>
              <a:endParaRPr lang="en-US" sz="20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r="16165" b="16250"/>
          <a:stretch>
            <a:fillRect/>
          </a:stretch>
        </p:blipFill>
        <p:spPr bwMode="auto">
          <a:xfrm flipH="1">
            <a:off x="7143768" y="3571876"/>
            <a:ext cx="1485791" cy="22320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14300" dir="2400000" algn="ctr" rotWithShape="0">
              <a:schemeClr val="accent6">
                <a:lumMod val="75000"/>
                <a:alpha val="50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6"/>
          <p:cNvSpPr>
            <a:spLocks noChangeArrowheads="1"/>
          </p:cNvSpPr>
          <p:nvPr/>
        </p:nvSpPr>
        <p:spPr bwMode="gray">
          <a:xfrm>
            <a:off x="1008000" y="571480"/>
            <a:ext cx="7128000" cy="85725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  <a:headEnd/>
            <a:tailEnd/>
          </a:ln>
          <a:effectLst>
            <a:outerShdw dist="101600" dir="2400000" rotWithShape="0">
              <a:schemeClr val="accent6">
                <a:lumMod val="75000"/>
                <a:alpha val="50000"/>
              </a:scheme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Учитель</a:t>
            </a:r>
            <a:endParaRPr lang="ru-RU" sz="32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07141" y="178571"/>
            <a:ext cx="8929718" cy="6500858"/>
          </a:xfrm>
          <a:prstGeom prst="roundRect">
            <a:avLst>
              <a:gd name="adj" fmla="val 2601"/>
            </a:avLst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7" name="AutoShape 16"/>
          <p:cNvSpPr>
            <a:spLocks noChangeArrowheads="1"/>
          </p:cNvSpPr>
          <p:nvPr/>
        </p:nvSpPr>
        <p:spPr bwMode="gray">
          <a:xfrm>
            <a:off x="1008000" y="285728"/>
            <a:ext cx="7128000" cy="64294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  <a:headEnd/>
            <a:tailEnd/>
          </a:ln>
          <a:effectLst>
            <a:outerShdw dist="101600" dir="2400000" rotWithShape="0">
              <a:schemeClr val="accent6">
                <a:lumMod val="75000"/>
                <a:alpha val="50000"/>
              </a:scheme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Педагогические инновации</a:t>
            </a:r>
            <a:endParaRPr lang="ru-RU" sz="32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6" name="Group 64"/>
          <p:cNvGraphicFramePr>
            <a:graphicFrameLocks/>
          </p:cNvGraphicFramePr>
          <p:nvPr/>
        </p:nvGraphicFramePr>
        <p:xfrm>
          <a:off x="357158" y="1428736"/>
          <a:ext cx="8286808" cy="4476879"/>
        </p:xfrm>
        <a:graphic>
          <a:graphicData uri="http://schemas.openxmlformats.org/drawingml/2006/table">
            <a:tbl>
              <a:tblPr/>
              <a:tblGrid>
                <a:gridCol w="2819849"/>
                <a:gridCol w="5466959"/>
              </a:tblGrid>
              <a:tr h="417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Инновации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  <a:alpha val="80000"/>
                      </a:schemeClr>
                    </a:solidFill>
                  </a:tcPr>
                </a:tc>
              </a:tr>
              <a:tr h="63976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По видам деятельности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Педагогические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649288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7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Управленческие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64928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По характеру вносимых изменений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Радикальные 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649288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Комбинаторные 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49053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По источнику возникновения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Внешние 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490538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Внутренние 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07141" y="178571"/>
            <a:ext cx="8929718" cy="6500858"/>
          </a:xfrm>
          <a:prstGeom prst="roundRect">
            <a:avLst>
              <a:gd name="adj" fmla="val 2601"/>
            </a:avLst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AutoShape 16"/>
          <p:cNvSpPr>
            <a:spLocks noChangeArrowheads="1"/>
          </p:cNvSpPr>
          <p:nvPr/>
        </p:nvSpPr>
        <p:spPr bwMode="gray">
          <a:xfrm>
            <a:off x="1008000" y="571480"/>
            <a:ext cx="7128000" cy="85725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  <a:headEnd/>
            <a:tailEnd/>
          </a:ln>
          <a:effectLst>
            <a:outerShdw dist="101600" dir="2400000" rotWithShape="0">
              <a:schemeClr val="accent6">
                <a:lumMod val="75000"/>
                <a:alpha val="50000"/>
              </a:scheme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Школьный учитель</a:t>
            </a:r>
            <a:endParaRPr lang="ru-RU" sz="32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5715007" y="1785926"/>
            <a:ext cx="2520000" cy="2160000"/>
            <a:chOff x="576" y="1852"/>
            <a:chExt cx="1446" cy="2078"/>
          </a:xfrm>
        </p:grpSpPr>
        <p:sp>
          <p:nvSpPr>
            <p:cNvPr id="18" name="AutoShape 16"/>
            <p:cNvSpPr>
              <a:spLocks noChangeArrowheads="1"/>
            </p:cNvSpPr>
            <p:nvPr/>
          </p:nvSpPr>
          <p:spPr bwMode="auto">
            <a:xfrm>
              <a:off x="576" y="1942"/>
              <a:ext cx="1446" cy="1988"/>
            </a:xfrm>
            <a:prstGeom prst="roundRect">
              <a:avLst>
                <a:gd name="adj" fmla="val 4690"/>
              </a:avLst>
            </a:prstGeom>
            <a:noFill/>
            <a:ln w="57150">
              <a:solidFill>
                <a:srgbClr val="C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" name="AutoShape 17"/>
            <p:cNvSpPr>
              <a:spLocks noChangeArrowheads="1"/>
            </p:cNvSpPr>
            <p:nvPr/>
          </p:nvSpPr>
          <p:spPr bwMode="gray">
            <a:xfrm>
              <a:off x="712" y="1852"/>
              <a:ext cx="1174" cy="181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C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1" name="Text Box 21"/>
          <p:cNvSpPr txBox="1">
            <a:spLocks noChangeArrowheads="1"/>
          </p:cNvSpPr>
          <p:nvPr/>
        </p:nvSpPr>
        <p:spPr bwMode="auto">
          <a:xfrm>
            <a:off x="1142976" y="3500438"/>
            <a:ext cx="2268000" cy="230832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Какую роль играет учитель на современном этапе образования</a:t>
            </a:r>
            <a:endParaRPr lang="en-US" sz="24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2143116"/>
            <a:ext cx="1584000" cy="15840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4214818"/>
            <a:ext cx="2836800" cy="21276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2" name="Group 15"/>
          <p:cNvGrpSpPr>
            <a:grpSpLocks/>
          </p:cNvGrpSpPr>
          <p:nvPr/>
        </p:nvGrpSpPr>
        <p:grpSpPr bwMode="auto">
          <a:xfrm>
            <a:off x="1066799" y="3092450"/>
            <a:ext cx="2520000" cy="3168000"/>
            <a:chOff x="576" y="1852"/>
            <a:chExt cx="1446" cy="2078"/>
          </a:xfrm>
        </p:grpSpPr>
        <p:sp>
          <p:nvSpPr>
            <p:cNvPr id="33" name="AutoShape 16"/>
            <p:cNvSpPr>
              <a:spLocks noChangeArrowheads="1"/>
            </p:cNvSpPr>
            <p:nvPr/>
          </p:nvSpPr>
          <p:spPr bwMode="auto">
            <a:xfrm>
              <a:off x="576" y="1942"/>
              <a:ext cx="1446" cy="1988"/>
            </a:xfrm>
            <a:prstGeom prst="roundRect">
              <a:avLst>
                <a:gd name="adj" fmla="val 4690"/>
              </a:avLst>
            </a:prstGeom>
            <a:noFill/>
            <a:ln w="57150">
              <a:solidFill>
                <a:srgbClr val="C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" name="AutoShape 17"/>
            <p:cNvSpPr>
              <a:spLocks noChangeArrowheads="1"/>
            </p:cNvSpPr>
            <p:nvPr/>
          </p:nvSpPr>
          <p:spPr bwMode="gray">
            <a:xfrm>
              <a:off x="712" y="1852"/>
              <a:ext cx="1174" cy="181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solidFill>
                <a:srgbClr val="C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5" name="Text Box 21"/>
          <p:cNvSpPr txBox="1">
            <a:spLocks noChangeArrowheads="1"/>
          </p:cNvSpPr>
          <p:nvPr/>
        </p:nvSpPr>
        <p:spPr bwMode="auto">
          <a:xfrm>
            <a:off x="5786446" y="2143116"/>
            <a:ext cx="2268000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Каким быть современному учителю?</a:t>
            </a:r>
            <a:endParaRPr lang="en-US" sz="24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</TotalTime>
  <Words>831</Words>
  <Application>Microsoft Office PowerPoint</Application>
  <PresentationFormat>Экран (4:3)</PresentationFormat>
  <Paragraphs>217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Современный учитель в современной школе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Современный учитель</dc:title>
  <dc:creator>Политова</dc:creator>
  <cp:lastModifiedBy>Admin</cp:lastModifiedBy>
  <cp:revision>44</cp:revision>
  <dcterms:created xsi:type="dcterms:W3CDTF">2012-01-02T10:10:36Z</dcterms:created>
  <dcterms:modified xsi:type="dcterms:W3CDTF">2012-12-28T20:39:12Z</dcterms:modified>
</cp:coreProperties>
</file>