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6D9F1"/>
    <a:srgbClr val="17375E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1EA7D-FF67-4AB6-889B-0B9C55D3B15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0B4CB-CC1F-4266-B57D-7868DDE8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prstGeom prst="teardrop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Железо</a:t>
            </a:r>
            <a:endParaRPr lang="ru-RU" b="1" cap="all" dirty="0">
              <a:ln w="9000" cmpd="sng">
                <a:noFill/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 класс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769501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высшей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ГБОУ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школа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№ 1352 с углубленным изучением английского языка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27038"/>
            <a:ext cx="8229600" cy="1143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Качественная реакция </a:t>
            </a:r>
            <a:r>
              <a:rPr lang="ru-RU" sz="3200" b="1" dirty="0" smtClean="0">
                <a:latin typeface="Arial" pitchFamily="34" charset="0"/>
                <a:ea typeface="+mj-ea"/>
                <a:cs typeface="Arial" pitchFamily="34" charset="0"/>
              </a:rPr>
              <a:t>(на 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Fe</a:t>
            </a:r>
            <a:r>
              <a:rPr lang="ru-RU" sz="3200" b="1" baseline="30000" dirty="0" smtClean="0"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3200" b="1" baseline="30000" dirty="0" smtClean="0"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0397" y="1714488"/>
            <a:ext cx="264320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реактив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500034" y="2500306"/>
            <a:ext cx="3143272" cy="1285884"/>
          </a:xfrm>
          <a:prstGeom prst="homePlate">
            <a:avLst>
              <a:gd name="adj" fmla="val 28286"/>
            </a:avLst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KCNS</a:t>
            </a:r>
            <a:endParaRPr lang="ru-RU" sz="4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2428868"/>
            <a:ext cx="5357818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Роданид калия</a:t>
            </a:r>
            <a:endParaRPr lang="ru-RU" sz="2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96000" y="3929066"/>
            <a:ext cx="8352000" cy="2000264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4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+3</a:t>
            </a:r>
            <a:r>
              <a:rPr lang="en-US" sz="4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KCNS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↔</a:t>
            </a:r>
            <a:r>
              <a:rPr lang="en-U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Fe(CNS)</a:t>
            </a:r>
            <a:r>
              <a:rPr lang="en-US" sz="4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+3KCl</a:t>
            </a:r>
            <a:endParaRPr lang="ru-RU" sz="44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28596" y="5929330"/>
            <a:ext cx="3786214" cy="642918"/>
          </a:xfrm>
          <a:prstGeom prst="wedgeRectCallout">
            <a:avLst>
              <a:gd name="adj1" fmla="val 101349"/>
              <a:gd name="adj2" fmla="val -1566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Кроваво-красный </a:t>
            </a:r>
            <a:endParaRPr lang="ru-RU" sz="4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643438" y="5929330"/>
            <a:ext cx="4071966" cy="642918"/>
          </a:xfrm>
          <a:prstGeom prst="wedgeRectCallout">
            <a:avLst>
              <a:gd name="adj1" fmla="val -12354"/>
              <a:gd name="adj2" fmla="val -15661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Роданид железа (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63" y="1357313"/>
            <a:ext cx="8229600" cy="5072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Вы можете использовать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данный ресурс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своей работе,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должны указать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источник: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ГБОУ школы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№ 1352 г. Москвы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63" y="428625"/>
            <a:ext cx="6143625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dist="101600" dir="13200000" algn="ctr" rotWithShape="0">
              <a:schemeClr val="accent3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правах автора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463675" y="4572000"/>
            <a:ext cx="621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http://spolitova.ucoz.ru/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1571" y="5500702"/>
            <a:ext cx="6500858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нарушаем авторские права! Бережем интеллектуальную собственность!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Особенность строения атомов металлов побочных подгрупп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17" y="1621625"/>
            <a:ext cx="8229600" cy="161448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Валентные электроны располагаются не только на внешнем, но и на предвнешнем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э.у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3500438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Особенность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строения должна проявляться в свойствах элементов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78617" y="1621625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3500438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27038"/>
            <a:ext cx="8229600" cy="1143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План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характеристики элемента по положению в таблице </a:t>
            </a:r>
            <a:r>
              <a:rPr lang="ru-RU" sz="3200" dirty="0">
                <a:latin typeface="Arial" pitchFamily="34" charset="0"/>
                <a:ea typeface="+mj-ea"/>
                <a:cs typeface="Arial" pitchFamily="34" charset="0"/>
              </a:rPr>
              <a:t>М</a:t>
            </a:r>
            <a:r>
              <a:rPr kumimoji="0" lang="ru-RU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енделеева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928802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Четвертый период,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VIII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группа, побочная подгруппа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1928802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Положение в таблице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4071942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Заряд ядра +26, распределение электронов по уровням: 2, 8, 14,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Электронная формула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2s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2p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3s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3d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4s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endParaRPr kumimoji="0" lang="ru-RU" sz="3200" i="0" u="none" strike="noStrike" kern="1200" cap="none" spc="0" normalizeH="0" baseline="30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0034" y="4071942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Строение атома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928802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3Fe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+ 2O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Fe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+Q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4071942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2Fe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3Cl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 2FeCl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4071942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Cl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32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сильный окислитель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0034" y="1928802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27038"/>
            <a:ext cx="8229600" cy="1143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4014786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Fe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 Fe</a:t>
            </a:r>
            <a:r>
              <a:rPr lang="en-US" sz="4400" baseline="30000" dirty="0" smtClean="0">
                <a:latin typeface="Arial" pitchFamily="34" charset="0"/>
                <a:cs typeface="Arial" pitchFamily="34" charset="0"/>
              </a:rPr>
              <a:t>2+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27038"/>
            <a:ext cx="8229600" cy="1143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928802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S =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0034" y="1928802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S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00034" y="3857628"/>
            <a:ext cx="8229600" cy="1785926"/>
            <a:chOff x="357158" y="5072074"/>
            <a:chExt cx="8229600" cy="1785926"/>
          </a:xfrm>
        </p:grpSpPr>
        <p:sp>
          <p:nvSpPr>
            <p:cNvPr id="6" name="Содержимое 2"/>
            <p:cNvSpPr txBox="1">
              <a:spLocks/>
            </p:cNvSpPr>
            <p:nvPr/>
          </p:nvSpPr>
          <p:spPr>
            <a:xfrm>
              <a:off x="357158" y="5243514"/>
              <a:ext cx="8229600" cy="1614486"/>
            </a:xfrm>
            <a:prstGeom prst="rect">
              <a:avLst/>
            </a:prstGeom>
            <a:solidFill>
              <a:srgbClr val="FFFFCC"/>
            </a:solidFill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Fe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+H</a:t>
              </a:r>
              <a:r>
                <a:rPr kumimoji="0" lang="en-US" sz="32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+</a:t>
              </a:r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4572000" y="5072074"/>
              <a:ext cx="1071570" cy="857256"/>
            </a:xfrm>
            <a:prstGeom prst="flowChartConnector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4014786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Fe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+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 4Fe(OH)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4000504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Коррозия </a:t>
            </a:r>
            <a:endParaRPr kumimoji="0" lang="en-US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27038"/>
            <a:ext cx="8229600" cy="1143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928802"/>
            <a:ext cx="8229600" cy="16144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Fe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↑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0034" y="1928802"/>
            <a:ext cx="8229600" cy="161448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с водой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678629" y="1714488"/>
            <a:ext cx="7786742" cy="434819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27038"/>
            <a:ext cx="8229600" cy="1143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Качественная реакция </a:t>
            </a:r>
            <a:r>
              <a:rPr lang="ru-RU" sz="3200" b="1" dirty="0" smtClean="0">
                <a:latin typeface="Arial" pitchFamily="34" charset="0"/>
                <a:ea typeface="+mj-ea"/>
                <a:cs typeface="Arial" pitchFamily="34" charset="0"/>
              </a:rPr>
              <a:t>(на 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Fe</a:t>
            </a:r>
            <a:r>
              <a:rPr lang="en-US" sz="3200" b="1" baseline="30000" dirty="0" smtClean="0">
                <a:latin typeface="Arial" pitchFamily="34" charset="0"/>
                <a:ea typeface="+mj-ea"/>
                <a:cs typeface="Arial" pitchFamily="34" charset="0"/>
              </a:rPr>
              <a:t>2+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393009" y="1714488"/>
            <a:ext cx="6357982" cy="571504"/>
            <a:chOff x="1285852" y="1714488"/>
            <a:chExt cx="6357982" cy="57150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285852" y="1714488"/>
              <a:ext cx="2571768" cy="57150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До реакции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357686" y="1714488"/>
              <a:ext cx="3286148" cy="57150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После  реакции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42910" y="2428868"/>
            <a:ext cx="4929222" cy="3100406"/>
            <a:chOff x="642910" y="2428868"/>
            <a:chExt cx="4929222" cy="310040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857356" y="3000372"/>
              <a:ext cx="900000" cy="2528902"/>
              <a:chOff x="2071670" y="2643182"/>
              <a:chExt cx="928694" cy="3243282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9" name="Прямоугольник 8"/>
              <p:cNvSpPr/>
              <p:nvPr/>
            </p:nvSpPr>
            <p:spPr>
              <a:xfrm>
                <a:off x="2078817" y="2643182"/>
                <a:ext cx="914400" cy="300039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071670" y="5429264"/>
                <a:ext cx="928694" cy="4572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3" name="Соединительная линия уступом 12"/>
            <p:cNvCxnSpPr>
              <a:endCxn id="9" idx="0"/>
            </p:cNvCxnSpPr>
            <p:nvPr/>
          </p:nvCxnSpPr>
          <p:spPr>
            <a:xfrm>
              <a:off x="642910" y="2428868"/>
              <a:ext cx="1664446" cy="571504"/>
            </a:xfrm>
            <a:prstGeom prst="bentConnector2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Прямоугольник 26"/>
            <p:cNvSpPr/>
            <p:nvPr/>
          </p:nvSpPr>
          <p:spPr>
            <a:xfrm>
              <a:off x="2285984" y="2428868"/>
              <a:ext cx="1857388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FFFFCC"/>
                  </a:solidFill>
                  <a:latin typeface="Arial" pitchFamily="34" charset="0"/>
                  <a:cs typeface="Arial" pitchFamily="34" charset="0"/>
                </a:rPr>
                <a:t>FeCl</a:t>
              </a:r>
              <a:r>
                <a:rPr lang="en-US" sz="44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Соединительная линия уступом 12"/>
            <p:cNvCxnSpPr/>
            <p:nvPr/>
          </p:nvCxnSpPr>
          <p:spPr>
            <a:xfrm rot="10800000" flipV="1">
              <a:off x="2285984" y="4572008"/>
              <a:ext cx="1950198" cy="214314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2428860" y="4857760"/>
              <a:ext cx="314327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44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[Fe(CN)</a:t>
              </a:r>
              <a:r>
                <a:rPr lang="en-US" sz="44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500694" y="2786058"/>
            <a:ext cx="3429024" cy="2528902"/>
            <a:chOff x="5500694" y="2786058"/>
            <a:chExt cx="3429024" cy="2528902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5857884" y="2786058"/>
              <a:ext cx="900000" cy="2528902"/>
              <a:chOff x="2071670" y="2643182"/>
              <a:chExt cx="928694" cy="3243282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2078817" y="2643182"/>
                <a:ext cx="914400" cy="300039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Блок-схема: узел 18"/>
              <p:cNvSpPr/>
              <p:nvPr/>
            </p:nvSpPr>
            <p:spPr>
              <a:xfrm>
                <a:off x="2071670" y="5429264"/>
                <a:ext cx="928694" cy="4572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5" name="Соединительная линия уступом 12"/>
            <p:cNvCxnSpPr/>
            <p:nvPr/>
          </p:nvCxnSpPr>
          <p:spPr>
            <a:xfrm rot="10800000" flipV="1">
              <a:off x="6357950" y="4643446"/>
              <a:ext cx="1950198" cy="214314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рямоугольник 32"/>
            <p:cNvSpPr/>
            <p:nvPr/>
          </p:nvSpPr>
          <p:spPr>
            <a:xfrm>
              <a:off x="5500694" y="3929066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Fe</a:t>
              </a:r>
              <a:r>
                <a:rPr lang="en-US" sz="44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[Fe(CN)</a:t>
              </a:r>
              <a:r>
                <a:rPr lang="en-US" sz="44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285984" y="3857628"/>
            <a:ext cx="314327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реактив</a:t>
            </a:r>
            <a:endParaRPr lang="ru-RU" sz="4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27038"/>
            <a:ext cx="8229600" cy="1143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Качественная реакция </a:t>
            </a:r>
            <a:r>
              <a:rPr lang="ru-RU" sz="3200" b="1" dirty="0" smtClean="0">
                <a:latin typeface="Arial" pitchFamily="34" charset="0"/>
                <a:ea typeface="+mj-ea"/>
                <a:cs typeface="Arial" pitchFamily="34" charset="0"/>
              </a:rPr>
              <a:t>(на 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Fe</a:t>
            </a:r>
            <a:r>
              <a:rPr lang="en-US" sz="3200" b="1" baseline="30000" dirty="0" smtClean="0">
                <a:latin typeface="Arial" pitchFamily="34" charset="0"/>
                <a:ea typeface="+mj-ea"/>
                <a:cs typeface="Arial" pitchFamily="34" charset="0"/>
              </a:rPr>
              <a:t>2+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0397" y="1714488"/>
            <a:ext cx="264320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реактив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500034" y="2500306"/>
            <a:ext cx="3143272" cy="1285884"/>
          </a:xfrm>
          <a:prstGeom prst="homePlate">
            <a:avLst>
              <a:gd name="adj" fmla="val 28286"/>
            </a:avLst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[Fe(CN)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2428868"/>
            <a:ext cx="5357818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Гексациано</a:t>
            </a:r>
            <a:r>
              <a:rPr lang="ru-RU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феррат калия (красная кровяная соль)</a:t>
            </a:r>
            <a:endParaRPr lang="ru-RU" sz="4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96000" y="3929066"/>
            <a:ext cx="8352000" cy="2000264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3FeSO</a:t>
            </a:r>
            <a:r>
              <a:rPr lang="en-US" sz="4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+2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4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[Fe(CN)</a:t>
            </a:r>
            <a:r>
              <a:rPr lang="en-US" sz="4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 algn="ct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4400" b="1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[Fe(CN)</a:t>
            </a:r>
            <a:r>
              <a:rPr lang="en-US" sz="4400" b="1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sz="4400" b="1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↓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+3K</a:t>
            </a:r>
            <a:r>
              <a:rPr lang="en-US" sz="4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4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28596" y="5929330"/>
            <a:ext cx="3143272" cy="642918"/>
          </a:xfrm>
          <a:prstGeom prst="wedgeRectCallout">
            <a:avLst>
              <a:gd name="adj1" fmla="val 54440"/>
              <a:gd name="adj2" fmla="val -103282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Темно-синий </a:t>
            </a:r>
            <a:endParaRPr lang="ru-RU" sz="4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143372" y="6000768"/>
            <a:ext cx="4071966" cy="642918"/>
          </a:xfrm>
          <a:prstGeom prst="wedgeRectCallout">
            <a:avLst>
              <a:gd name="adj1" fmla="val -61196"/>
              <a:gd name="adj2" fmla="val -117505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Турнбулева синь</a:t>
            </a:r>
            <a:endParaRPr lang="ru-RU" sz="4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678629" y="1714488"/>
            <a:ext cx="7786742" cy="434819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428604"/>
            <a:ext cx="8229600" cy="1143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Качественная реакция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(на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ru-RU" sz="3200" b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36"/>
          <p:cNvGrpSpPr/>
          <p:nvPr/>
        </p:nvGrpSpPr>
        <p:grpSpPr>
          <a:xfrm>
            <a:off x="1393009" y="1714488"/>
            <a:ext cx="6357982" cy="571504"/>
            <a:chOff x="1285852" y="1714488"/>
            <a:chExt cx="6357982" cy="57150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285852" y="1714488"/>
              <a:ext cx="2571768" cy="57150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До реакции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357686" y="1714488"/>
              <a:ext cx="3286148" cy="57150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После  реакции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33"/>
          <p:cNvGrpSpPr/>
          <p:nvPr/>
        </p:nvGrpSpPr>
        <p:grpSpPr>
          <a:xfrm>
            <a:off x="642910" y="2428868"/>
            <a:ext cx="4929222" cy="3100406"/>
            <a:chOff x="642910" y="2428868"/>
            <a:chExt cx="4929222" cy="3100406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1857356" y="3000372"/>
              <a:ext cx="900000" cy="2528902"/>
              <a:chOff x="2071670" y="2643182"/>
              <a:chExt cx="928694" cy="3243282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9" name="Прямоугольник 8"/>
              <p:cNvSpPr/>
              <p:nvPr/>
            </p:nvSpPr>
            <p:spPr>
              <a:xfrm>
                <a:off x="2078817" y="2643182"/>
                <a:ext cx="914400" cy="300039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Блок-схема: узел 9"/>
              <p:cNvSpPr/>
              <p:nvPr/>
            </p:nvSpPr>
            <p:spPr>
              <a:xfrm>
                <a:off x="2071670" y="5429264"/>
                <a:ext cx="928694" cy="4572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3" name="Соединительная линия уступом 12"/>
            <p:cNvCxnSpPr>
              <a:endCxn id="9" idx="0"/>
            </p:cNvCxnSpPr>
            <p:nvPr/>
          </p:nvCxnSpPr>
          <p:spPr>
            <a:xfrm>
              <a:off x="642910" y="2428868"/>
              <a:ext cx="1664446" cy="571504"/>
            </a:xfrm>
            <a:prstGeom prst="bentConnector2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Прямоугольник 26"/>
            <p:cNvSpPr/>
            <p:nvPr/>
          </p:nvSpPr>
          <p:spPr>
            <a:xfrm>
              <a:off x="2285984" y="2428868"/>
              <a:ext cx="1857388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FFFFCC"/>
                  </a:solidFill>
                  <a:latin typeface="Arial" pitchFamily="34" charset="0"/>
                  <a:cs typeface="Arial" pitchFamily="34" charset="0"/>
                </a:rPr>
                <a:t>FeCl</a:t>
              </a:r>
              <a:r>
                <a:rPr lang="en-US" sz="44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Соединительная линия уступом 12"/>
            <p:cNvCxnSpPr/>
            <p:nvPr/>
          </p:nvCxnSpPr>
          <p:spPr>
            <a:xfrm rot="10800000" flipV="1">
              <a:off x="2285984" y="4572008"/>
              <a:ext cx="1950198" cy="214314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2428860" y="4857760"/>
              <a:ext cx="314327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KCNS</a:t>
              </a:r>
              <a:endParaRPr lang="ru-RU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5500694" y="2786058"/>
            <a:ext cx="3429024" cy="2528902"/>
            <a:chOff x="5500694" y="2786058"/>
            <a:chExt cx="3429024" cy="2528902"/>
          </a:xfrm>
        </p:grpSpPr>
        <p:grpSp>
          <p:nvGrpSpPr>
            <p:cNvPr id="7" name="Группа 16"/>
            <p:cNvGrpSpPr/>
            <p:nvPr/>
          </p:nvGrpSpPr>
          <p:grpSpPr>
            <a:xfrm>
              <a:off x="5857884" y="2786058"/>
              <a:ext cx="900000" cy="2528902"/>
              <a:chOff x="2071670" y="2643182"/>
              <a:chExt cx="928694" cy="3243282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2078817" y="2643182"/>
                <a:ext cx="914400" cy="300039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Блок-схема: узел 18"/>
              <p:cNvSpPr/>
              <p:nvPr/>
            </p:nvSpPr>
            <p:spPr>
              <a:xfrm>
                <a:off x="2071670" y="5429264"/>
                <a:ext cx="928694" cy="4572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5" name="Соединительная линия уступом 12"/>
            <p:cNvCxnSpPr/>
            <p:nvPr/>
          </p:nvCxnSpPr>
          <p:spPr>
            <a:xfrm rot="10800000" flipV="1">
              <a:off x="6357950" y="4643446"/>
              <a:ext cx="1950198" cy="214314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рямоугольник 32"/>
            <p:cNvSpPr/>
            <p:nvPr/>
          </p:nvSpPr>
          <p:spPr>
            <a:xfrm>
              <a:off x="5500694" y="3929066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Fe(CNS)</a:t>
              </a:r>
              <a:r>
                <a:rPr lang="en-US" sz="44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287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Железо</vt:lpstr>
      <vt:lpstr>Особенность строения атомов металлов побочных подгрупп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Железо</dc:title>
  <dc:creator>Admin</dc:creator>
  <cp:lastModifiedBy>Admin</cp:lastModifiedBy>
  <cp:revision>13</cp:revision>
  <dcterms:created xsi:type="dcterms:W3CDTF">2013-02-28T11:55:24Z</dcterms:created>
  <dcterms:modified xsi:type="dcterms:W3CDTF">2016-02-29T19:46:57Z</dcterms:modified>
</cp:coreProperties>
</file>