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4" r:id="rId10"/>
    <p:sldId id="267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C6D9F1"/>
    <a:srgbClr val="17375E"/>
    <a:srgbClr val="66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EA7D-FF67-4AB6-889B-0B9C55D3B15C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0B4CB-CC1F-4266-B57D-7868DDE88F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EA7D-FF67-4AB6-889B-0B9C55D3B15C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0B4CB-CC1F-4266-B57D-7868DDE88F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EA7D-FF67-4AB6-889B-0B9C55D3B15C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0B4CB-CC1F-4266-B57D-7868DDE88F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EA7D-FF67-4AB6-889B-0B9C55D3B15C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0B4CB-CC1F-4266-B57D-7868DDE88F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EA7D-FF67-4AB6-889B-0B9C55D3B15C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0B4CB-CC1F-4266-B57D-7868DDE88F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EA7D-FF67-4AB6-889B-0B9C55D3B15C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0B4CB-CC1F-4266-B57D-7868DDE88F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EA7D-FF67-4AB6-889B-0B9C55D3B15C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0B4CB-CC1F-4266-B57D-7868DDE88F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EA7D-FF67-4AB6-889B-0B9C55D3B15C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0B4CB-CC1F-4266-B57D-7868DDE88F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EA7D-FF67-4AB6-889B-0B9C55D3B15C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0B4CB-CC1F-4266-B57D-7868DDE88F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EA7D-FF67-4AB6-889B-0B9C55D3B15C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0B4CB-CC1F-4266-B57D-7868DDE88F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1EA7D-FF67-4AB6-889B-0B9C55D3B15C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0B4CB-CC1F-4266-B57D-7868DDE88F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1EA7D-FF67-4AB6-889B-0B9C55D3B15C}" type="datetimeFigureOut">
              <a:rPr lang="ru-RU" smtClean="0"/>
              <a:pPr/>
              <a:t>29.02.2016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0B4CB-CC1F-4266-B57D-7868DDE88F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spolitova.ucoz.r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prstGeom prst="teardrop">
            <a:avLst/>
          </a:prstGeom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ru-RU" b="1" cap="all" dirty="0" smtClean="0">
                <a:ln w="9000" cmpd="sng">
                  <a:noFill/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Железо</a:t>
            </a:r>
            <a:endParaRPr lang="ru-RU" b="1" cap="all" dirty="0">
              <a:ln w="9000" cmpd="sng">
                <a:noFill/>
                <a:prstDash val="solid"/>
              </a:ln>
              <a:solidFill>
                <a:srgbClr val="FFC000"/>
              </a:soli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9 класс</a:t>
            </a:r>
            <a:endParaRPr lang="ru-RU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17"/>
          <p:cNvSpPr txBox="1">
            <a:spLocks noChangeArrowheads="1"/>
          </p:cNvSpPr>
          <p:nvPr/>
        </p:nvSpPr>
        <p:spPr bwMode="gray">
          <a:xfrm>
            <a:off x="233363" y="5715000"/>
            <a:ext cx="8677275" cy="769501"/>
          </a:xfrm>
          <a:prstGeom prst="snip1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Политова Светлана Викторовна,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latin typeface="Arial" pitchFamily="34" charset="0"/>
                <a:cs typeface="Arial" pitchFamily="34" charset="0"/>
              </a:rPr>
              <a:t>учитель химии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высшей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квалификационной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категории</a:t>
            </a:r>
          </a:p>
        </p:txBody>
      </p:sp>
      <p:sp>
        <p:nvSpPr>
          <p:cNvPr id="5" name="Text Box 17"/>
          <p:cNvSpPr txBox="1">
            <a:spLocks noChangeArrowheads="1"/>
          </p:cNvSpPr>
          <p:nvPr/>
        </p:nvSpPr>
        <p:spPr bwMode="gray">
          <a:xfrm>
            <a:off x="1679575" y="214313"/>
            <a:ext cx="5786438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dirty="0">
                <a:latin typeface="Arial" pitchFamily="34" charset="0"/>
                <a:cs typeface="Arial" pitchFamily="34" charset="0"/>
              </a:rPr>
              <a:t>ГБОУ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школа 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№ 1352 с углубленным изучением английского языка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57200" y="427038"/>
            <a:ext cx="8229600" cy="1143000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Качественная реакция </a:t>
            </a:r>
            <a:r>
              <a:rPr lang="ru-RU" sz="3200" b="1" dirty="0" smtClean="0">
                <a:latin typeface="Arial" pitchFamily="34" charset="0"/>
                <a:ea typeface="+mj-ea"/>
                <a:cs typeface="Arial" pitchFamily="34" charset="0"/>
              </a:rPr>
              <a:t>(на </a:t>
            </a:r>
            <a:r>
              <a:rPr lang="en-US" sz="3200" b="1" dirty="0" smtClean="0">
                <a:latin typeface="Arial" pitchFamily="34" charset="0"/>
                <a:ea typeface="+mj-ea"/>
                <a:cs typeface="Arial" pitchFamily="34" charset="0"/>
              </a:rPr>
              <a:t>Fe</a:t>
            </a:r>
            <a:r>
              <a:rPr lang="ru-RU" sz="3200" b="1" baseline="30000" dirty="0" smtClean="0">
                <a:latin typeface="Arial" pitchFamily="34" charset="0"/>
                <a:ea typeface="+mj-ea"/>
                <a:cs typeface="Arial" pitchFamily="34" charset="0"/>
              </a:rPr>
              <a:t>3</a:t>
            </a:r>
            <a:r>
              <a:rPr lang="en-US" sz="3200" b="1" baseline="30000" dirty="0" smtClean="0">
                <a:latin typeface="Arial" pitchFamily="34" charset="0"/>
                <a:ea typeface="+mj-ea"/>
                <a:cs typeface="Arial" pitchFamily="34" charset="0"/>
              </a:rPr>
              <a:t>+</a:t>
            </a:r>
            <a:r>
              <a:rPr lang="en-US" sz="3200" b="1" dirty="0" smtClean="0">
                <a:latin typeface="Arial" pitchFamily="34" charset="0"/>
                <a:ea typeface="+mj-ea"/>
                <a:cs typeface="Arial" pitchFamily="34" charset="0"/>
              </a:rPr>
              <a:t>)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50397" y="1714488"/>
            <a:ext cx="2643206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реактив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500034" y="2500306"/>
            <a:ext cx="3143272" cy="1285884"/>
          </a:xfrm>
          <a:prstGeom prst="homePlate">
            <a:avLst>
              <a:gd name="adj" fmla="val 28286"/>
            </a:avLst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KCNS</a:t>
            </a:r>
            <a:endParaRPr lang="ru-RU" sz="4400" baseline="-25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00430" y="2428868"/>
            <a:ext cx="5357818" cy="1428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Роданид калия</a:t>
            </a:r>
            <a:endParaRPr lang="ru-RU" sz="2400" baseline="-25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396000" y="3929066"/>
            <a:ext cx="8352000" cy="2000264"/>
          </a:xfrm>
          <a:prstGeom prst="homePlate">
            <a:avLst>
              <a:gd name="adj" fmla="val 0"/>
            </a:avLst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</a:t>
            </a:r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en-US" sz="44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+3</a:t>
            </a:r>
            <a:r>
              <a:rPr lang="en-US" sz="4400" b="1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KCNS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↔</a:t>
            </a:r>
            <a:r>
              <a:rPr lang="en-US" sz="4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Fe(CNS)</a:t>
            </a:r>
            <a:r>
              <a:rPr lang="en-US" sz="4400" b="1" baseline="-25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+3KCl</a:t>
            </a:r>
            <a:endParaRPr lang="ru-RU" sz="4400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428596" y="5929330"/>
            <a:ext cx="3786214" cy="642918"/>
          </a:xfrm>
          <a:prstGeom prst="wedgeRectCallout">
            <a:avLst>
              <a:gd name="adj1" fmla="val 101349"/>
              <a:gd name="adj2" fmla="val -15661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Кроваво-красный </a:t>
            </a:r>
            <a:endParaRPr lang="ru-RU" sz="4400" baseline="-25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ая выноска 9"/>
          <p:cNvSpPr/>
          <p:nvPr/>
        </p:nvSpPr>
        <p:spPr>
          <a:xfrm>
            <a:off x="4643438" y="5929330"/>
            <a:ext cx="4071966" cy="642918"/>
          </a:xfrm>
          <a:prstGeom prst="wedgeRectCallout">
            <a:avLst>
              <a:gd name="adj1" fmla="val -12354"/>
              <a:gd name="adj2" fmla="val -156618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Роданид железа (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III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400" baseline="-25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500063" y="1357313"/>
            <a:ext cx="8229600" cy="507206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Вы можете использовать 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данный ресурс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 своей работе,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но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Вы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должны указать 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источник: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Политова Светлана Викторовна, учитель химии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ГБОУ школы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№ 1352 г. Москвы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43063" y="428625"/>
            <a:ext cx="6143625" cy="9144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bg1">
                <a:lumMod val="75000"/>
              </a:schemeClr>
            </a:solidFill>
          </a:ln>
          <a:effectLst>
            <a:outerShdw dist="101600" dir="13200000" algn="ctr" rotWithShape="0">
              <a:schemeClr val="accent3">
                <a:lumMod val="7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 правах автора</a:t>
            </a:r>
          </a:p>
        </p:txBody>
      </p:sp>
      <p:sp>
        <p:nvSpPr>
          <p:cNvPr id="9220" name="Прямоугольник 5"/>
          <p:cNvSpPr>
            <a:spLocks noChangeArrowheads="1"/>
          </p:cNvSpPr>
          <p:nvPr/>
        </p:nvSpPr>
        <p:spPr bwMode="auto">
          <a:xfrm>
            <a:off x="1463675" y="4572000"/>
            <a:ext cx="6216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>
                <a:latin typeface="Arial" pitchFamily="34" charset="0"/>
                <a:cs typeface="Arial" pitchFamily="34" charset="0"/>
                <a:hlinkClick r:id="rId2"/>
              </a:rPr>
              <a:t>http://spolitova.ucoz.ru/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21571" y="5500702"/>
            <a:ext cx="6500858" cy="92869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 нарушаем авторские права! Бережем интеллектуальную собственность!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Особенность строения атомов металлов побочных подгрупп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8617" y="1621625"/>
            <a:ext cx="8229600" cy="1614486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1. Валентные электроны располагаются не только на внешнем, но и на предвнешнем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э.у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28596" y="3500438"/>
            <a:ext cx="8229600" cy="16144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>
                <a:latin typeface="Arial" pitchFamily="34" charset="0"/>
                <a:cs typeface="Arial" pitchFamily="34" charset="0"/>
              </a:rPr>
              <a:t>2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 Особенность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строения должна проявляться в свойствах элементов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78617" y="1621625"/>
            <a:ext cx="8229600" cy="1614486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428596" y="3500438"/>
            <a:ext cx="8229600" cy="1614486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427038"/>
            <a:ext cx="8229600" cy="1143000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План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характеристики элемента по положению в таблице </a:t>
            </a:r>
            <a:r>
              <a:rPr lang="ru-RU" sz="3200" dirty="0">
                <a:latin typeface="Arial" pitchFamily="34" charset="0"/>
                <a:ea typeface="+mj-ea"/>
                <a:cs typeface="Arial" pitchFamily="34" charset="0"/>
              </a:rPr>
              <a:t>М</a:t>
            </a:r>
            <a:r>
              <a:rPr kumimoji="0" lang="ru-RU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енделеева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00034" y="1928802"/>
            <a:ext cx="8229600" cy="16144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Четвертый период,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VIII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группа, побочная подгруппа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500034" y="1928802"/>
            <a:ext cx="8229600" cy="1614486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Положение в таблице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500034" y="4071942"/>
            <a:ext cx="8229600" cy="16144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Заряд ядра +26, распределение электронов по уровням: 2, 8, 14, 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Электронная формула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1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</a:t>
            </a:r>
            <a:r>
              <a:rPr kumimoji="0" lang="en-US" sz="3200" i="0" u="none" strike="noStrike" kern="120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2s</a:t>
            </a:r>
            <a:r>
              <a:rPr kumimoji="0" lang="en-US" sz="3200" i="0" u="none" strike="noStrike" kern="120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2p</a:t>
            </a:r>
            <a:r>
              <a:rPr kumimoji="0" lang="en-US" sz="3200" i="0" u="none" strike="noStrike" kern="120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6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3s</a:t>
            </a:r>
            <a:r>
              <a:rPr kumimoji="0" lang="en-US" sz="3200" i="0" u="none" strike="noStrike" kern="120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3d</a:t>
            </a:r>
            <a:r>
              <a:rPr kumimoji="0" lang="en-US" sz="3200" i="0" u="none" strike="noStrike" kern="120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6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4s</a:t>
            </a:r>
            <a:r>
              <a:rPr kumimoji="0" lang="en-US" sz="3200" i="0" u="none" strike="noStrike" kern="120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endParaRPr kumimoji="0" lang="ru-RU" sz="3200" i="0" u="none" strike="noStrike" kern="1200" cap="none" spc="0" normalizeH="0" baseline="3000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500034" y="4071942"/>
            <a:ext cx="8229600" cy="1614486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Строение атома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 txBox="1">
            <a:spLocks/>
          </p:cNvSpPr>
          <p:nvPr/>
        </p:nvSpPr>
        <p:spPr>
          <a:xfrm>
            <a:off x="500034" y="1928802"/>
            <a:ext cx="8229600" cy="16144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3Fe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+ 2O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= Fe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3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4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+Q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500034" y="4071942"/>
            <a:ext cx="8229600" cy="16144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2Fe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3Cl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= 2FeCl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44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500034" y="4071942"/>
            <a:ext cx="8229600" cy="1614486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+ Cl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Cl</a:t>
            </a:r>
            <a:r>
              <a:rPr lang="en-US" sz="32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сильный окислитель</a:t>
            </a:r>
            <a:endParaRPr kumimoji="0" lang="ru-RU" sz="3200" b="0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500034" y="1928802"/>
            <a:ext cx="8229600" cy="1614486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+ O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endParaRPr kumimoji="0" lang="ru-RU" sz="32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427038"/>
            <a:ext cx="8229600" cy="1143000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Химические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свойства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2"/>
          <p:cNvSpPr txBox="1">
            <a:spLocks/>
          </p:cNvSpPr>
          <p:nvPr/>
        </p:nvSpPr>
        <p:spPr>
          <a:xfrm>
            <a:off x="500034" y="4014786"/>
            <a:ext cx="8229600" cy="16144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en-US" sz="4400" dirty="0" smtClean="0">
                <a:latin typeface="Arial" pitchFamily="34" charset="0"/>
                <a:cs typeface="Arial" pitchFamily="34" charset="0"/>
              </a:rPr>
              <a:t>Fe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+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4400" baseline="300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= Fe</a:t>
            </a:r>
            <a:r>
              <a:rPr lang="en-US" sz="4400" baseline="30000" dirty="0" smtClean="0">
                <a:latin typeface="Arial" pitchFamily="34" charset="0"/>
                <a:cs typeface="Arial" pitchFamily="34" charset="0"/>
              </a:rPr>
              <a:t>2+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+ H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44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427038"/>
            <a:ext cx="8229600" cy="1143000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Химические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свойства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00034" y="1928802"/>
            <a:ext cx="8229600" cy="16144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+ S = </a:t>
            </a:r>
            <a:r>
              <a:rPr kumimoji="0" lang="en-US" sz="4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FeS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500034" y="1928802"/>
            <a:ext cx="8229600" cy="1614486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+ S</a:t>
            </a:r>
            <a:endParaRPr kumimoji="0" lang="ru-RU" sz="32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500034" y="3857628"/>
            <a:ext cx="8229600" cy="1785926"/>
            <a:chOff x="357158" y="5072074"/>
            <a:chExt cx="8229600" cy="1785926"/>
          </a:xfrm>
        </p:grpSpPr>
        <p:sp>
          <p:nvSpPr>
            <p:cNvPr id="6" name="Содержимое 2"/>
            <p:cNvSpPr txBox="1">
              <a:spLocks/>
            </p:cNvSpPr>
            <p:nvPr/>
          </p:nvSpPr>
          <p:spPr>
            <a:xfrm>
              <a:off x="357158" y="5243514"/>
              <a:ext cx="8229600" cy="1614486"/>
            </a:xfrm>
            <a:prstGeom prst="rect">
              <a:avLst/>
            </a:prstGeom>
            <a:solidFill>
              <a:srgbClr val="FFFFCC"/>
            </a:solidFill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ctr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None/>
                <a:tabLst/>
                <a:defRPr/>
              </a:pPr>
              <a:r>
                <a:rPr kumimoji="0" lang="en-US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Fe</a:t>
              </a:r>
              <a:r>
                <a:rPr kumimoji="0" lang="en-US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 +H</a:t>
              </a:r>
              <a:r>
                <a:rPr kumimoji="0" lang="en-US" sz="3200" b="0" i="0" u="none" strike="noStrike" kern="1200" cap="none" spc="0" normalizeH="0" baseline="3000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n-ea"/>
                  <a:cs typeface="Arial" pitchFamily="34" charset="0"/>
                </a:rPr>
                <a:t>+</a:t>
              </a:r>
            </a:p>
          </p:txBody>
        </p:sp>
        <p:sp>
          <p:nvSpPr>
            <p:cNvPr id="9" name="Блок-схема: узел 8"/>
            <p:cNvSpPr/>
            <p:nvPr/>
          </p:nvSpPr>
          <p:spPr>
            <a:xfrm>
              <a:off x="4572000" y="5072074"/>
              <a:ext cx="1071570" cy="857256"/>
            </a:xfrm>
            <a:prstGeom prst="flowChartConnector">
              <a:avLst/>
            </a:prstGeom>
            <a:noFill/>
            <a:ln w="38100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2"/>
          <p:cNvSpPr txBox="1">
            <a:spLocks/>
          </p:cNvSpPr>
          <p:nvPr/>
        </p:nvSpPr>
        <p:spPr>
          <a:xfrm>
            <a:off x="500034" y="4014786"/>
            <a:ext cx="8229600" cy="16144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44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Fe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+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ru-RU" sz="44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= 4Fe(OH)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44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500034" y="4000504"/>
            <a:ext cx="8229600" cy="1614486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Коррозия </a:t>
            </a:r>
            <a:endParaRPr kumimoji="0" lang="en-US" sz="3200" b="0" i="0" u="none" strike="noStrike" kern="120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427038"/>
            <a:ext cx="8229600" cy="1143000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Химические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свойства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00034" y="1928802"/>
            <a:ext cx="8229600" cy="16144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3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Fe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+ </a:t>
            </a:r>
            <a:r>
              <a:rPr kumimoji="0" lang="ru-RU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4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en-US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O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= Fe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3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4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+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4H</a:t>
            </a:r>
            <a:r>
              <a:rPr kumimoji="0" lang="en-US" sz="44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cs typeface="Times New Roman"/>
              </a:rPr>
              <a:t>↑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500034" y="1928802"/>
            <a:ext cx="8229600" cy="1614486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Взаимодействие с водой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decel="100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decel="10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678629" y="1714488"/>
            <a:ext cx="7786742" cy="434819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427038"/>
            <a:ext cx="8229600" cy="1143000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Качественная реакция </a:t>
            </a:r>
            <a:r>
              <a:rPr lang="ru-RU" sz="3200" b="1" dirty="0" smtClean="0">
                <a:latin typeface="Arial" pitchFamily="34" charset="0"/>
                <a:ea typeface="+mj-ea"/>
                <a:cs typeface="Arial" pitchFamily="34" charset="0"/>
              </a:rPr>
              <a:t>(на </a:t>
            </a:r>
            <a:r>
              <a:rPr lang="en-US" sz="3200" b="1" dirty="0" smtClean="0">
                <a:latin typeface="Arial" pitchFamily="34" charset="0"/>
                <a:ea typeface="+mj-ea"/>
                <a:cs typeface="Arial" pitchFamily="34" charset="0"/>
              </a:rPr>
              <a:t>Fe</a:t>
            </a:r>
            <a:r>
              <a:rPr lang="en-US" sz="3200" b="1" baseline="30000" dirty="0" smtClean="0">
                <a:latin typeface="Arial" pitchFamily="34" charset="0"/>
                <a:ea typeface="+mj-ea"/>
                <a:cs typeface="Arial" pitchFamily="34" charset="0"/>
              </a:rPr>
              <a:t>2+</a:t>
            </a:r>
            <a:r>
              <a:rPr lang="en-US" sz="3200" b="1" dirty="0" smtClean="0">
                <a:latin typeface="Arial" pitchFamily="34" charset="0"/>
                <a:ea typeface="+mj-ea"/>
                <a:cs typeface="Arial" pitchFamily="34" charset="0"/>
              </a:rPr>
              <a:t>)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37" name="Группа 36"/>
          <p:cNvGrpSpPr/>
          <p:nvPr/>
        </p:nvGrpSpPr>
        <p:grpSpPr>
          <a:xfrm>
            <a:off x="1393009" y="1714488"/>
            <a:ext cx="6357982" cy="571504"/>
            <a:chOff x="1285852" y="1714488"/>
            <a:chExt cx="6357982" cy="571504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1285852" y="1714488"/>
              <a:ext cx="2571768" cy="57150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До реакции</a:t>
              </a:r>
              <a:endPara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4357686" y="1714488"/>
              <a:ext cx="3286148" cy="57150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После  реакции</a:t>
              </a:r>
              <a:endPara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642910" y="2428868"/>
            <a:ext cx="4929222" cy="3100406"/>
            <a:chOff x="642910" y="2428868"/>
            <a:chExt cx="4929222" cy="3100406"/>
          </a:xfrm>
        </p:grpSpPr>
        <p:grpSp>
          <p:nvGrpSpPr>
            <p:cNvPr id="11" name="Группа 10"/>
            <p:cNvGrpSpPr/>
            <p:nvPr/>
          </p:nvGrpSpPr>
          <p:grpSpPr>
            <a:xfrm>
              <a:off x="1857356" y="3000372"/>
              <a:ext cx="900000" cy="2528902"/>
              <a:chOff x="2071670" y="2643182"/>
              <a:chExt cx="928694" cy="3243282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9" name="Прямоугольник 8"/>
              <p:cNvSpPr/>
              <p:nvPr/>
            </p:nvSpPr>
            <p:spPr>
              <a:xfrm>
                <a:off x="2078817" y="2643182"/>
                <a:ext cx="914400" cy="300039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Блок-схема: узел 9"/>
              <p:cNvSpPr/>
              <p:nvPr/>
            </p:nvSpPr>
            <p:spPr>
              <a:xfrm>
                <a:off x="2071670" y="5429264"/>
                <a:ext cx="928694" cy="457200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13" name="Соединительная линия уступом 12"/>
            <p:cNvCxnSpPr>
              <a:endCxn id="9" idx="0"/>
            </p:cNvCxnSpPr>
            <p:nvPr/>
          </p:nvCxnSpPr>
          <p:spPr>
            <a:xfrm>
              <a:off x="642910" y="2428868"/>
              <a:ext cx="1664446" cy="571504"/>
            </a:xfrm>
            <a:prstGeom prst="bentConnector2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Прямоугольник 26"/>
            <p:cNvSpPr/>
            <p:nvPr/>
          </p:nvSpPr>
          <p:spPr>
            <a:xfrm>
              <a:off x="2285984" y="2428868"/>
              <a:ext cx="1857388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solidFill>
                    <a:srgbClr val="FFFFCC"/>
                  </a:solidFill>
                  <a:latin typeface="Arial" pitchFamily="34" charset="0"/>
                  <a:cs typeface="Arial" pitchFamily="34" charset="0"/>
                </a:rPr>
                <a:t>FeCl</a:t>
              </a:r>
              <a:r>
                <a:rPr lang="en-US" sz="4400" baseline="-25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endParaRPr lang="ru-RU" sz="4400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8" name="Соединительная линия уступом 12"/>
            <p:cNvCxnSpPr/>
            <p:nvPr/>
          </p:nvCxnSpPr>
          <p:spPr>
            <a:xfrm rot="10800000" flipV="1">
              <a:off x="2285984" y="4572008"/>
              <a:ext cx="1950198" cy="214314"/>
            </a:xfrm>
            <a:prstGeom prst="bentConnector3">
              <a:avLst>
                <a:gd name="adj1" fmla="val 50000"/>
              </a:avLst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Прямоугольник 29"/>
            <p:cNvSpPr/>
            <p:nvPr/>
          </p:nvSpPr>
          <p:spPr>
            <a:xfrm>
              <a:off x="2428860" y="4857760"/>
              <a:ext cx="314327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K</a:t>
              </a:r>
              <a:r>
                <a:rPr lang="en-US" sz="4400" baseline="-25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4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[Fe(CN)</a:t>
              </a:r>
              <a:r>
                <a:rPr lang="en-US" sz="4400" baseline="-25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endParaRPr lang="ru-RU" sz="4400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5500694" y="2786058"/>
            <a:ext cx="3429024" cy="2528902"/>
            <a:chOff x="5500694" y="2786058"/>
            <a:chExt cx="3429024" cy="2528902"/>
          </a:xfrm>
        </p:grpSpPr>
        <p:grpSp>
          <p:nvGrpSpPr>
            <p:cNvPr id="17" name="Группа 16"/>
            <p:cNvGrpSpPr/>
            <p:nvPr/>
          </p:nvGrpSpPr>
          <p:grpSpPr>
            <a:xfrm>
              <a:off x="5857884" y="2786058"/>
              <a:ext cx="900000" cy="2528902"/>
              <a:chOff x="2071670" y="2643182"/>
              <a:chExt cx="928694" cy="3243282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18" name="Прямоугольник 17"/>
              <p:cNvSpPr/>
              <p:nvPr/>
            </p:nvSpPr>
            <p:spPr>
              <a:xfrm>
                <a:off x="2078817" y="2643182"/>
                <a:ext cx="914400" cy="300039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" name="Блок-схема: узел 18"/>
              <p:cNvSpPr/>
              <p:nvPr/>
            </p:nvSpPr>
            <p:spPr>
              <a:xfrm>
                <a:off x="2071670" y="5429264"/>
                <a:ext cx="928694" cy="457200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25" name="Соединительная линия уступом 12"/>
            <p:cNvCxnSpPr/>
            <p:nvPr/>
          </p:nvCxnSpPr>
          <p:spPr>
            <a:xfrm rot="10800000" flipV="1">
              <a:off x="6357950" y="4643446"/>
              <a:ext cx="1950198" cy="214314"/>
            </a:xfrm>
            <a:prstGeom prst="bentConnector3">
              <a:avLst>
                <a:gd name="adj1" fmla="val 50000"/>
              </a:avLst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Прямоугольник 32"/>
            <p:cNvSpPr/>
            <p:nvPr/>
          </p:nvSpPr>
          <p:spPr>
            <a:xfrm>
              <a:off x="5500694" y="3929066"/>
              <a:ext cx="342902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Fe</a:t>
              </a:r>
              <a:r>
                <a:rPr lang="en-US" sz="4400" baseline="-25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en-US" sz="4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[Fe(CN)</a:t>
              </a:r>
              <a:r>
                <a:rPr lang="en-US" sz="4400" baseline="-25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6</a:t>
              </a:r>
              <a:endParaRPr lang="ru-RU" sz="4400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1" name="Прямоугольник 20"/>
          <p:cNvSpPr/>
          <p:nvPr/>
        </p:nvSpPr>
        <p:spPr>
          <a:xfrm>
            <a:off x="2285984" y="3857628"/>
            <a:ext cx="314327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реактив</a:t>
            </a:r>
            <a:endParaRPr lang="ru-RU" sz="44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57200" y="427038"/>
            <a:ext cx="8229600" cy="1143000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Качественная реакция </a:t>
            </a:r>
            <a:r>
              <a:rPr lang="ru-RU" sz="3200" b="1" dirty="0" smtClean="0">
                <a:latin typeface="Arial" pitchFamily="34" charset="0"/>
                <a:ea typeface="+mj-ea"/>
                <a:cs typeface="Arial" pitchFamily="34" charset="0"/>
              </a:rPr>
              <a:t>(на </a:t>
            </a:r>
            <a:r>
              <a:rPr lang="en-US" sz="3200" b="1" dirty="0" smtClean="0">
                <a:latin typeface="Arial" pitchFamily="34" charset="0"/>
                <a:ea typeface="+mj-ea"/>
                <a:cs typeface="Arial" pitchFamily="34" charset="0"/>
              </a:rPr>
              <a:t>Fe</a:t>
            </a:r>
            <a:r>
              <a:rPr lang="en-US" sz="3200" b="1" baseline="30000" dirty="0" smtClean="0">
                <a:latin typeface="Arial" pitchFamily="34" charset="0"/>
                <a:ea typeface="+mj-ea"/>
                <a:cs typeface="Arial" pitchFamily="34" charset="0"/>
              </a:rPr>
              <a:t>2+</a:t>
            </a:r>
            <a:r>
              <a:rPr lang="en-US" sz="3200" b="1" dirty="0" smtClean="0">
                <a:latin typeface="Arial" pitchFamily="34" charset="0"/>
                <a:ea typeface="+mj-ea"/>
                <a:cs typeface="Arial" pitchFamily="34" charset="0"/>
              </a:rPr>
              <a:t>)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50397" y="1714488"/>
            <a:ext cx="2643206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реактив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500034" y="2500306"/>
            <a:ext cx="3143272" cy="1285884"/>
          </a:xfrm>
          <a:prstGeom prst="homePlate">
            <a:avLst>
              <a:gd name="adj" fmla="val 28286"/>
            </a:avLst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sz="4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[Fe(CN)</a:t>
            </a:r>
            <a:r>
              <a:rPr lang="en-US" sz="4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ru-RU" sz="4400" baseline="-25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00430" y="2428868"/>
            <a:ext cx="5357818" cy="1428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aseline="-25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Гексациано</a:t>
            </a:r>
            <a:r>
              <a:rPr lang="ru-RU" sz="4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4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III</a:t>
            </a:r>
            <a:r>
              <a:rPr lang="ru-RU" sz="4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 феррат калия (красная кровяная соль)</a:t>
            </a:r>
            <a:endParaRPr lang="ru-RU" sz="4400" baseline="-25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396000" y="3929066"/>
            <a:ext cx="8352000" cy="2000264"/>
          </a:xfrm>
          <a:prstGeom prst="homePlate">
            <a:avLst>
              <a:gd name="adj" fmla="val 0"/>
            </a:avLst>
          </a:prstGeom>
          <a:solidFill>
            <a:srgbClr val="FFFFCC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3FeSO</a:t>
            </a:r>
            <a:r>
              <a:rPr lang="en-US" sz="44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+2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sz="44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[Fe(CN)</a:t>
            </a:r>
            <a:r>
              <a:rPr lang="en-US" sz="44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4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]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</a:t>
            </a:r>
          </a:p>
          <a:p>
            <a:pPr algn="ctr"/>
            <a:r>
              <a:rPr lang="en-US" sz="4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Fe</a:t>
            </a:r>
            <a:r>
              <a:rPr lang="en-US" sz="4400" b="1" baseline="-25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4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[Fe(CN)</a:t>
            </a:r>
            <a:r>
              <a:rPr lang="en-US" sz="4400" b="1" baseline="-25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4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]</a:t>
            </a:r>
            <a:r>
              <a:rPr lang="en-US" sz="4400" b="1" baseline="-25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400" b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↓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+3K</a:t>
            </a:r>
            <a:r>
              <a:rPr lang="en-US" sz="44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44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4400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428596" y="5929330"/>
            <a:ext cx="3143272" cy="642918"/>
          </a:xfrm>
          <a:prstGeom prst="wedgeRectCallout">
            <a:avLst>
              <a:gd name="adj1" fmla="val 54440"/>
              <a:gd name="adj2" fmla="val -103282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Темно-синий </a:t>
            </a:r>
            <a:endParaRPr lang="ru-RU" sz="4400" baseline="-25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ая выноска 9"/>
          <p:cNvSpPr/>
          <p:nvPr/>
        </p:nvSpPr>
        <p:spPr>
          <a:xfrm>
            <a:off x="4143372" y="6000768"/>
            <a:ext cx="4071966" cy="642918"/>
          </a:xfrm>
          <a:prstGeom prst="wedgeRectCallout">
            <a:avLst>
              <a:gd name="adj1" fmla="val -61196"/>
              <a:gd name="adj2" fmla="val -117505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Турнбулева синь</a:t>
            </a:r>
            <a:endParaRPr lang="ru-RU" sz="4400" baseline="-25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678629" y="1714488"/>
            <a:ext cx="7786742" cy="434819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57158" y="428604"/>
            <a:ext cx="8229600" cy="1143000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200" dirty="0" smtClean="0">
                <a:latin typeface="Arial" pitchFamily="34" charset="0"/>
                <a:ea typeface="+mj-ea"/>
                <a:cs typeface="Arial" pitchFamily="34" charset="0"/>
              </a:rPr>
              <a:t>Качественная реакция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(на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Fe</a:t>
            </a:r>
            <a:r>
              <a:rPr lang="ru-RU" sz="3200" b="1" baseline="30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3200" b="1" baseline="300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pSp>
        <p:nvGrpSpPr>
          <p:cNvPr id="2" name="Группа 36"/>
          <p:cNvGrpSpPr/>
          <p:nvPr/>
        </p:nvGrpSpPr>
        <p:grpSpPr>
          <a:xfrm>
            <a:off x="1393009" y="1714488"/>
            <a:ext cx="6357982" cy="571504"/>
            <a:chOff x="1285852" y="1714488"/>
            <a:chExt cx="6357982" cy="571504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1285852" y="1714488"/>
              <a:ext cx="2571768" cy="57150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До реакции</a:t>
              </a:r>
              <a:endPara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4357686" y="1714488"/>
              <a:ext cx="3286148" cy="57150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20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После  реакции</a:t>
              </a:r>
              <a:endPara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Группа 33"/>
          <p:cNvGrpSpPr/>
          <p:nvPr/>
        </p:nvGrpSpPr>
        <p:grpSpPr>
          <a:xfrm>
            <a:off x="642910" y="2428868"/>
            <a:ext cx="4929222" cy="3100406"/>
            <a:chOff x="642910" y="2428868"/>
            <a:chExt cx="4929222" cy="3100406"/>
          </a:xfrm>
        </p:grpSpPr>
        <p:grpSp>
          <p:nvGrpSpPr>
            <p:cNvPr id="5" name="Группа 10"/>
            <p:cNvGrpSpPr/>
            <p:nvPr/>
          </p:nvGrpSpPr>
          <p:grpSpPr>
            <a:xfrm>
              <a:off x="1857356" y="3000372"/>
              <a:ext cx="900000" cy="2528902"/>
              <a:chOff x="2071670" y="2643182"/>
              <a:chExt cx="928694" cy="3243282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9" name="Прямоугольник 8"/>
              <p:cNvSpPr/>
              <p:nvPr/>
            </p:nvSpPr>
            <p:spPr>
              <a:xfrm>
                <a:off x="2078817" y="2643182"/>
                <a:ext cx="914400" cy="300039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Блок-схема: узел 9"/>
              <p:cNvSpPr/>
              <p:nvPr/>
            </p:nvSpPr>
            <p:spPr>
              <a:xfrm>
                <a:off x="2071670" y="5429264"/>
                <a:ext cx="928694" cy="457200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13" name="Соединительная линия уступом 12"/>
            <p:cNvCxnSpPr>
              <a:endCxn id="9" idx="0"/>
            </p:cNvCxnSpPr>
            <p:nvPr/>
          </p:nvCxnSpPr>
          <p:spPr>
            <a:xfrm>
              <a:off x="642910" y="2428868"/>
              <a:ext cx="1664446" cy="571504"/>
            </a:xfrm>
            <a:prstGeom prst="bentConnector2">
              <a:avLst/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Прямоугольник 26"/>
            <p:cNvSpPr/>
            <p:nvPr/>
          </p:nvSpPr>
          <p:spPr>
            <a:xfrm>
              <a:off x="2285984" y="2428868"/>
              <a:ext cx="1857388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solidFill>
                    <a:srgbClr val="FFFFCC"/>
                  </a:solidFill>
                  <a:latin typeface="Arial" pitchFamily="34" charset="0"/>
                  <a:cs typeface="Arial" pitchFamily="34" charset="0"/>
                </a:rPr>
                <a:t>FeCl</a:t>
              </a:r>
              <a:r>
                <a:rPr lang="en-US" sz="4400" baseline="-25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4400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8" name="Соединительная линия уступом 12"/>
            <p:cNvCxnSpPr/>
            <p:nvPr/>
          </p:nvCxnSpPr>
          <p:spPr>
            <a:xfrm rot="10800000" flipV="1">
              <a:off x="2285984" y="4572008"/>
              <a:ext cx="1950198" cy="214314"/>
            </a:xfrm>
            <a:prstGeom prst="bentConnector3">
              <a:avLst>
                <a:gd name="adj1" fmla="val 50000"/>
              </a:avLst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Прямоугольник 29"/>
            <p:cNvSpPr/>
            <p:nvPr/>
          </p:nvSpPr>
          <p:spPr>
            <a:xfrm>
              <a:off x="2428860" y="4857760"/>
              <a:ext cx="3143272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KCNS</a:t>
              </a:r>
              <a:endParaRPr lang="ru-RU" sz="4400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" name="Группа 34"/>
          <p:cNvGrpSpPr/>
          <p:nvPr/>
        </p:nvGrpSpPr>
        <p:grpSpPr>
          <a:xfrm>
            <a:off x="5500694" y="2786058"/>
            <a:ext cx="3429024" cy="2528902"/>
            <a:chOff x="5500694" y="2786058"/>
            <a:chExt cx="3429024" cy="2528902"/>
          </a:xfrm>
        </p:grpSpPr>
        <p:grpSp>
          <p:nvGrpSpPr>
            <p:cNvPr id="7" name="Группа 16"/>
            <p:cNvGrpSpPr/>
            <p:nvPr/>
          </p:nvGrpSpPr>
          <p:grpSpPr>
            <a:xfrm>
              <a:off x="5857884" y="2786058"/>
              <a:ext cx="900000" cy="2528902"/>
              <a:chOff x="2071670" y="2643182"/>
              <a:chExt cx="928694" cy="3243282"/>
            </a:xfrm>
            <a:solidFill>
              <a:schemeClr val="accent1">
                <a:lumMod val="20000"/>
                <a:lumOff val="80000"/>
              </a:schemeClr>
            </a:solidFill>
          </p:grpSpPr>
          <p:sp>
            <p:nvSpPr>
              <p:cNvPr id="18" name="Прямоугольник 17"/>
              <p:cNvSpPr/>
              <p:nvPr/>
            </p:nvSpPr>
            <p:spPr>
              <a:xfrm>
                <a:off x="2078817" y="2643182"/>
                <a:ext cx="914400" cy="300039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" name="Блок-схема: узел 18"/>
              <p:cNvSpPr/>
              <p:nvPr/>
            </p:nvSpPr>
            <p:spPr>
              <a:xfrm>
                <a:off x="2071670" y="5429264"/>
                <a:ext cx="928694" cy="457200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25" name="Соединительная линия уступом 12"/>
            <p:cNvCxnSpPr/>
            <p:nvPr/>
          </p:nvCxnSpPr>
          <p:spPr>
            <a:xfrm rot="10800000" flipV="1">
              <a:off x="6357950" y="4643446"/>
              <a:ext cx="1950198" cy="214314"/>
            </a:xfrm>
            <a:prstGeom prst="bentConnector3">
              <a:avLst>
                <a:gd name="adj1" fmla="val 50000"/>
              </a:avLst>
            </a:prstGeom>
            <a:ln w="571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Прямоугольник 32"/>
            <p:cNvSpPr/>
            <p:nvPr/>
          </p:nvSpPr>
          <p:spPr>
            <a:xfrm>
              <a:off x="5500694" y="3929066"/>
              <a:ext cx="3429024" cy="5715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Fe(CNS)</a:t>
              </a:r>
              <a:r>
                <a:rPr lang="en-US" sz="4400" baseline="-250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3</a:t>
              </a:r>
              <a:endParaRPr lang="ru-RU" sz="4400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287</Words>
  <Application>Microsoft Office PowerPoint</Application>
  <PresentationFormat>Экран (4:3)</PresentationFormat>
  <Paragraphs>78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Железо</vt:lpstr>
      <vt:lpstr>Особенность строения атомов металлов побочных подгрупп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Железо</dc:title>
  <dc:creator>Admin</dc:creator>
  <cp:lastModifiedBy>Admin</cp:lastModifiedBy>
  <cp:revision>13</cp:revision>
  <dcterms:created xsi:type="dcterms:W3CDTF">2013-02-28T11:55:24Z</dcterms:created>
  <dcterms:modified xsi:type="dcterms:W3CDTF">2016-02-29T19:46:57Z</dcterms:modified>
</cp:coreProperties>
</file>