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67" r:id="rId5"/>
    <p:sldId id="263" r:id="rId6"/>
    <p:sldId id="264" r:id="rId7"/>
    <p:sldId id="268" r:id="rId8"/>
    <p:sldId id="262" r:id="rId9"/>
    <p:sldId id="266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137F-0C06-4299-80C6-3FE1F170A3A9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9374-FF2C-423B-BA15-CA5195523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137F-0C06-4299-80C6-3FE1F170A3A9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9374-FF2C-423B-BA15-CA5195523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137F-0C06-4299-80C6-3FE1F170A3A9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9374-FF2C-423B-BA15-CA5195523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137F-0C06-4299-80C6-3FE1F170A3A9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9374-FF2C-423B-BA15-CA5195523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137F-0C06-4299-80C6-3FE1F170A3A9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9374-FF2C-423B-BA15-CA5195523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137F-0C06-4299-80C6-3FE1F170A3A9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9374-FF2C-423B-BA15-CA5195523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137F-0C06-4299-80C6-3FE1F170A3A9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9374-FF2C-423B-BA15-CA5195523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137F-0C06-4299-80C6-3FE1F170A3A9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9374-FF2C-423B-BA15-CA5195523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137F-0C06-4299-80C6-3FE1F170A3A9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9374-FF2C-423B-BA15-CA5195523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137F-0C06-4299-80C6-3FE1F170A3A9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9374-FF2C-423B-BA15-CA5195523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5137F-0C06-4299-80C6-3FE1F170A3A9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D9374-FF2C-423B-BA15-CA5195523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1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5137F-0C06-4299-80C6-3FE1F170A3A9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D9374-FF2C-423B-BA15-CA5195523E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150gimnasium.ru/child/project/007/slozhnie_efiri.html" TargetMode="External"/><Relationship Id="rId3" Type="http://schemas.openxmlformats.org/officeDocument/2006/relationships/hyperlink" Target="http://img-fotki.yandex.ru/get/4604/milolica2011.88/0_6c1ad_d26c914e_XL" TargetMode="External"/><Relationship Id="rId7" Type="http://schemas.openxmlformats.org/officeDocument/2006/relationships/hyperlink" Target="http://withintime.com/images/iStock_000009413264Small.jpg" TargetMode="External"/><Relationship Id="rId2" Type="http://schemas.openxmlformats.org/officeDocument/2006/relationships/hyperlink" Target="http://www.charla.ru/uploads/images/1/b/7/0/6301/15688537b3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g-fotki.yandex.ru/get/4428/79551863.5e/0_7205c_43a89ab7_XL" TargetMode="External"/><Relationship Id="rId5" Type="http://schemas.openxmlformats.org/officeDocument/2006/relationships/hyperlink" Target="http://www.greeninfo.ru/img/catalog_gallery/t_2510_1_1305208112_big_rsz.jpg" TargetMode="External"/><Relationship Id="rId4" Type="http://schemas.openxmlformats.org/officeDocument/2006/relationships/hyperlink" Target="http://images.pictureshunt.com/pics/c/cherries-5472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6" name="Picture 4" descr="http://withintime.com/images/iStock_000009413264Small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47406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Блок-схема: альтернативный процесс 5"/>
          <p:cNvSpPr/>
          <p:nvPr/>
        </p:nvSpPr>
        <p:spPr>
          <a:xfrm>
            <a:off x="1071538" y="2071678"/>
            <a:ext cx="7000924" cy="2714644"/>
          </a:xfrm>
          <a:prstGeom prst="flowChartAlternateProcess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cap="all" dirty="0" smtClean="0">
                <a:ln w="9000" cmpd="sng">
                  <a:noFill/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latin typeface="Arlekino" pitchFamily="2" charset="0"/>
              </a:rPr>
              <a:t>Сложные эфиры в природе</a:t>
            </a:r>
            <a:endParaRPr lang="ru-RU" sz="4400" b="1" cap="all" dirty="0">
              <a:ln w="9000" cmpd="sng">
                <a:noFill/>
                <a:prstDash val="solid"/>
              </a:ln>
              <a:solidFill>
                <a:srgbClr val="006600"/>
              </a:solidFill>
              <a:effectLst>
                <a:reflection blurRad="12700" stA="28000" endPos="45000" dist="1000" dir="5400000" sy="-100000" algn="bl" rotWithShape="0"/>
              </a:effectLst>
              <a:latin typeface="Arlekino" pitchFamily="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929198"/>
            <a:ext cx="8715436" cy="150017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/>
                <a:solidFill>
                  <a:srgbClr val="006600"/>
                </a:solidFill>
                <a:latin typeface="Jikharev" pitchFamily="34" charset="0"/>
              </a:rPr>
              <a:t>Политова Светлана Викторовна, учитель химии высшей квалификационной категории ГБОУ СОШ </a:t>
            </a:r>
          </a:p>
          <a:p>
            <a:pPr algn="ctr"/>
            <a:r>
              <a:rPr lang="ru-RU" sz="3200" b="1" dirty="0" smtClean="0">
                <a:ln/>
                <a:solidFill>
                  <a:srgbClr val="006600"/>
                </a:solidFill>
                <a:latin typeface="Jikharev" pitchFamily="34" charset="0"/>
              </a:rPr>
              <a:t>№ 1352 г. Москвы</a:t>
            </a:r>
            <a:endParaRPr lang="ru-RU" sz="3200" b="1" dirty="0">
              <a:ln/>
              <a:solidFill>
                <a:srgbClr val="006600"/>
              </a:solidFill>
              <a:latin typeface="Jikharev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728" y="142852"/>
            <a:ext cx="6286544" cy="12858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200" dirty="0" smtClean="0">
                <a:ln/>
                <a:solidFill>
                  <a:srgbClr val="006600"/>
                </a:solidFill>
                <a:latin typeface="Jikharev" pitchFamily="34" charset="0"/>
              </a:rPr>
              <a:t>Путешествие в мир ароматов</a:t>
            </a:r>
            <a:endParaRPr lang="ru-RU" sz="3200" dirty="0">
              <a:ln/>
              <a:solidFill>
                <a:srgbClr val="006600"/>
              </a:solidFill>
              <a:latin typeface="Jikharev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4400" dirty="0" smtClean="0">
                <a:latin typeface="Arial" pitchFamily="34" charset="0"/>
                <a:cs typeface="Arial" pitchFamily="34" charset="0"/>
                <a:hlinkClick r:id="rId2"/>
              </a:rPr>
              <a:t>http://www.charla.ru/uploads/images/1/b/7/0/6301/15688537b3.jpg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ананас;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4400" dirty="0" smtClean="0">
                <a:latin typeface="Arial" pitchFamily="34" charset="0"/>
                <a:cs typeface="Arial" pitchFamily="34" charset="0"/>
                <a:hlinkClick r:id="rId3"/>
              </a:rPr>
              <a:t>http://img-fotki.yandex.ru/get/4604/milolica2011.88/0_6c1ad_d26c914e_XL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- груша;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4400" dirty="0" smtClean="0">
                <a:latin typeface="Arial" pitchFamily="34" charset="0"/>
                <a:cs typeface="Arial" pitchFamily="34" charset="0"/>
                <a:hlinkClick r:id="rId4"/>
              </a:rPr>
              <a:t>http://images.pictureshunt.com/pics/c/cherries-5472.jpg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- вишня;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4400" dirty="0" smtClean="0">
                <a:latin typeface="Arial" pitchFamily="34" charset="0"/>
                <a:cs typeface="Arial" pitchFamily="34" charset="0"/>
                <a:hlinkClick r:id="rId5"/>
              </a:rPr>
              <a:t>http://www.greeninfo.ru/img/catalog_gallery/t_2510_1_1305208112_big_rsz.jpg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- вишня;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4400" dirty="0" smtClean="0">
                <a:latin typeface="Arial" pitchFamily="34" charset="0"/>
                <a:cs typeface="Arial" pitchFamily="34" charset="0"/>
                <a:hlinkClick r:id="rId6"/>
              </a:rPr>
              <a:t>http://img-fotki.yandex.ru/get/4428/79551863.5e/0_7205c_43a89ab7_XL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-апельсин;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4400" dirty="0" smtClean="0">
                <a:latin typeface="Arial" pitchFamily="34" charset="0"/>
                <a:cs typeface="Arial" pitchFamily="34" charset="0"/>
                <a:hlinkClick r:id="rId7"/>
              </a:rPr>
              <a:t>http://withintime.com/images/iStock_000009413264Small.jpg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 - фон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ru-RU" sz="4400" dirty="0" smtClean="0">
                <a:latin typeface="Arial" pitchFamily="34" charset="0"/>
                <a:cs typeface="Arial" pitchFamily="34" charset="0"/>
                <a:hlinkClick r:id="rId8"/>
              </a:rPr>
              <a:t>Сложные эфиры</a:t>
            </a:r>
            <a:endParaRPr lang="ru-RU" sz="4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14290"/>
            <a:ext cx="9143999" cy="1357322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C00000"/>
                </a:solidFill>
                <a:latin typeface="Arlekino" pitchFamily="2" charset="0"/>
              </a:rPr>
              <a:t>C</a:t>
            </a:r>
            <a:r>
              <a:rPr lang="ru-RU" sz="5400" dirty="0" err="1" smtClean="0">
                <a:solidFill>
                  <a:srgbClr val="C00000"/>
                </a:solidFill>
                <a:latin typeface="Arlekino" pitchFamily="2" charset="0"/>
              </a:rPr>
              <a:t>сылки</a:t>
            </a:r>
            <a:r>
              <a:rPr lang="ru-RU" sz="5400" dirty="0" smtClean="0">
                <a:solidFill>
                  <a:srgbClr val="C00000"/>
                </a:solidFill>
                <a:latin typeface="Arlekino" pitchFamily="2" charset="0"/>
              </a:rPr>
              <a:t>:</a:t>
            </a:r>
            <a:endParaRPr lang="ru-RU" sz="5400" dirty="0">
              <a:solidFill>
                <a:srgbClr val="C00000"/>
              </a:solidFill>
              <a:latin typeface="Arlekin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Сложные эфиры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Сложные эфиры представляют собой легковоспламеняющиеся жидкости с невысокими температурами кипения.</a:t>
            </a:r>
          </a:p>
          <a:p>
            <a:pPr>
              <a:spcBef>
                <a:spcPct val="5000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 Сложные эфиры широко распространены в природе. Они обеспечивают ароматы цветов и плодов.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charla.ru/uploads/images/1/b/7/0/6301/15688537b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40000" y="468000"/>
            <a:ext cx="3970094" cy="39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" y="214290"/>
            <a:ext cx="4929190" cy="1357322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Arlekino" pitchFamily="2" charset="0"/>
              </a:rPr>
              <a:t>Этилбутират</a:t>
            </a:r>
            <a:endParaRPr lang="ru-RU" sz="5400" dirty="0">
              <a:solidFill>
                <a:srgbClr val="C00000"/>
              </a:solidFill>
              <a:latin typeface="Arlekino" pitchFamily="2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476418" y="4429132"/>
            <a:ext cx="8191165" cy="1983887"/>
            <a:chOff x="357158" y="3000372"/>
            <a:chExt cx="8191165" cy="1983887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357158" y="3714752"/>
              <a:ext cx="6215106" cy="10715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CH</a:t>
              </a:r>
              <a:r>
                <a:rPr lang="en-US" sz="40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-CH</a:t>
              </a:r>
              <a:r>
                <a:rPr lang="en-US" sz="40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-CH</a:t>
              </a:r>
              <a:r>
                <a:rPr lang="en-US" sz="40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-C</a:t>
              </a:r>
            </a:p>
            <a:p>
              <a:pPr algn="ctr"/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                          </a:t>
              </a:r>
              <a:endParaRPr lang="ru-RU" sz="40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500694" y="4214818"/>
              <a:ext cx="3047629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O-CH</a:t>
              </a:r>
              <a:r>
                <a:rPr lang="en-US" sz="44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-CH</a:t>
              </a:r>
              <a:r>
                <a:rPr lang="en-US" sz="44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4400" dirty="0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rot="16200000" flipH="1">
              <a:off x="5286380" y="4143380"/>
              <a:ext cx="271458" cy="2714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Группа 13"/>
            <p:cNvGrpSpPr/>
            <p:nvPr/>
          </p:nvGrpSpPr>
          <p:grpSpPr>
            <a:xfrm flipH="1">
              <a:off x="5286380" y="3429000"/>
              <a:ext cx="342896" cy="342896"/>
              <a:chOff x="6429388" y="2357430"/>
              <a:chExt cx="342896" cy="342896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 rot="16200000" flipH="1">
                <a:off x="6500826" y="2357430"/>
                <a:ext cx="271458" cy="2714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 rot="16200000" flipH="1">
                <a:off x="6429388" y="2428868"/>
                <a:ext cx="271458" cy="2714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Прямоугольник 14"/>
            <p:cNvSpPr/>
            <p:nvPr/>
          </p:nvSpPr>
          <p:spPr>
            <a:xfrm>
              <a:off x="5643570" y="3000372"/>
              <a:ext cx="623889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</a:t>
              </a:r>
              <a:endParaRPr lang="ru-RU" sz="4400" dirty="0"/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142844" y="2357430"/>
            <a:ext cx="4786346" cy="1071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Аромат ананаса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</a:t>
            </a:r>
            <a:endParaRPr lang="ru-RU" sz="40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Ананас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COOC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—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этилбутират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4000" baseline="-25000" dirty="0" err="1" smtClean="0">
                <a:latin typeface="Arial" pitchFamily="34" charset="0"/>
                <a:cs typeface="Arial" pitchFamily="34" charset="0"/>
              </a:rPr>
              <a:t>кип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 = 121,5 °C; имеет характерный запах ананасов.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http://img-fotki.yandex.ru/get/4604/milolica2011.88/0_6c1ad_d26c914e_XL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40000" y="468000"/>
            <a:ext cx="3969042" cy="39600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" y="214290"/>
            <a:ext cx="4929190" cy="1357322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Arlekino" pitchFamily="2" charset="0"/>
              </a:rPr>
              <a:t>Изопентил-</a:t>
            </a:r>
          </a:p>
          <a:p>
            <a:pPr algn="ctr"/>
            <a:r>
              <a:rPr lang="ru-RU" sz="5400" dirty="0" smtClean="0">
                <a:solidFill>
                  <a:srgbClr val="C00000"/>
                </a:solidFill>
                <a:latin typeface="Arlekino" pitchFamily="2" charset="0"/>
              </a:rPr>
              <a:t>ацетат</a:t>
            </a:r>
            <a:endParaRPr lang="ru-RU" sz="5400" dirty="0">
              <a:solidFill>
                <a:srgbClr val="C00000"/>
              </a:solidFill>
              <a:latin typeface="Arlekino" pitchFamily="2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42844" y="2357430"/>
            <a:ext cx="4786346" cy="1071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Аромат груши</a:t>
            </a:r>
            <a:endParaRPr lang="ru-RU" sz="40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0" y="3786190"/>
            <a:ext cx="7580149" cy="3071810"/>
            <a:chOff x="0" y="3786190"/>
            <a:chExt cx="7580149" cy="3071810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0" y="3786190"/>
              <a:ext cx="7580149" cy="1983887"/>
              <a:chOff x="928662" y="4286256"/>
              <a:chExt cx="7580149" cy="1983887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928662" y="4714884"/>
                <a:ext cx="2071702" cy="107157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4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             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CH</a:t>
                </a:r>
                <a:r>
                  <a:rPr lang="ru-RU" sz="4000" baseline="-250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en-US" sz="4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-C</a:t>
                </a:r>
              </a:p>
              <a:p>
                <a:pPr algn="ctr"/>
                <a:r>
                  <a:rPr lang="en-US" sz="4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                             </a:t>
                </a:r>
                <a:endParaRPr lang="ru-RU" sz="4000" baseline="-25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3143240" y="5500702"/>
                <a:ext cx="5365571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O-CH</a:t>
                </a:r>
                <a:r>
                  <a:rPr lang="en-US" sz="4400" baseline="-25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-CH</a:t>
                </a:r>
                <a:r>
                  <a:rPr lang="ru-RU" sz="4400" baseline="-25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ru-RU" sz="4400" dirty="0" smtClean="0">
                    <a:latin typeface="Arial" pitchFamily="34" charset="0"/>
                    <a:cs typeface="Arial" pitchFamily="34" charset="0"/>
                  </a:rPr>
                  <a:t>С</a:t>
                </a:r>
                <a:r>
                  <a:rPr lang="en-US" sz="4400" dirty="0" smtClean="0">
                    <a:latin typeface="Arial" pitchFamily="34" charset="0"/>
                    <a:cs typeface="Arial" pitchFamily="34" charset="0"/>
                  </a:rPr>
                  <a:t>H-CH</a:t>
                </a:r>
                <a:r>
                  <a:rPr lang="en-US" sz="4400" baseline="-25000" dirty="0" smtClean="0">
                    <a:latin typeface="Arial" pitchFamily="34" charset="0"/>
                    <a:cs typeface="Arial" pitchFamily="34" charset="0"/>
                  </a:rPr>
                  <a:t>3</a:t>
                </a:r>
                <a:endParaRPr lang="ru-RU" sz="4400" baseline="-25000" dirty="0"/>
              </a:p>
            </p:txBody>
          </p:sp>
          <p:cxnSp>
            <p:nvCxnSpPr>
              <p:cNvPr id="10" name="Прямая соединительная линия 9"/>
              <p:cNvCxnSpPr/>
              <p:nvPr/>
            </p:nvCxnSpPr>
            <p:spPr>
              <a:xfrm rot="16200000" flipH="1">
                <a:off x="2928926" y="5429264"/>
                <a:ext cx="271458" cy="2714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" name="Группа 13"/>
              <p:cNvGrpSpPr/>
              <p:nvPr/>
            </p:nvGrpSpPr>
            <p:grpSpPr>
              <a:xfrm flipH="1">
                <a:off x="2928926" y="4714884"/>
                <a:ext cx="342896" cy="342896"/>
                <a:chOff x="6429388" y="2357430"/>
                <a:chExt cx="342896" cy="342896"/>
              </a:xfrm>
            </p:grpSpPr>
            <p:cxnSp>
              <p:nvCxnSpPr>
                <p:cNvPr id="12" name="Прямая соединительная линия 11"/>
                <p:cNvCxnSpPr/>
                <p:nvPr/>
              </p:nvCxnSpPr>
              <p:spPr>
                <a:xfrm rot="16200000" flipH="1">
                  <a:off x="6500826" y="2357430"/>
                  <a:ext cx="271458" cy="2714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 rot="16200000" flipH="1">
                  <a:off x="6429388" y="2428868"/>
                  <a:ext cx="271458" cy="27145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Прямоугольник 14"/>
              <p:cNvSpPr/>
              <p:nvPr/>
            </p:nvSpPr>
            <p:spPr>
              <a:xfrm>
                <a:off x="3286116" y="4286256"/>
                <a:ext cx="62388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O</a:t>
                </a:r>
                <a:endParaRPr lang="ru-RU" sz="4400" dirty="0"/>
              </a:p>
            </p:txBody>
          </p:sp>
        </p:grpSp>
        <p:sp>
          <p:nvSpPr>
            <p:cNvPr id="16" name="Прямоугольник 15"/>
            <p:cNvSpPr/>
            <p:nvPr/>
          </p:nvSpPr>
          <p:spPr>
            <a:xfrm>
              <a:off x="4786314" y="5786430"/>
              <a:ext cx="2071702" cy="10715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          </a:t>
              </a:r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CH</a:t>
              </a:r>
              <a:r>
                <a:rPr lang="ru-RU" sz="40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                          </a:t>
              </a:r>
              <a:endParaRPr lang="ru-RU" sz="40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5322099" y="5822173"/>
              <a:ext cx="35719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6" descr="http://www.greeninfo.ru/img/catalog_gallery/t_2510_1_1305208112_big_rsz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40000" y="468000"/>
            <a:ext cx="3970851" cy="397070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" y="214290"/>
            <a:ext cx="4929190" cy="1357322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Arlekino" pitchFamily="2" charset="0"/>
              </a:rPr>
              <a:t>Пентил-формиат</a:t>
            </a:r>
            <a:endParaRPr lang="ru-RU" sz="5400" dirty="0">
              <a:solidFill>
                <a:srgbClr val="C00000"/>
              </a:solidFill>
              <a:latin typeface="Arlekino" pitchFamily="2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285720" y="4357694"/>
            <a:ext cx="8764709" cy="1983887"/>
            <a:chOff x="3214678" y="4429132"/>
            <a:chExt cx="8764709" cy="1983887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3214678" y="4786322"/>
              <a:ext cx="2017124" cy="10715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              </a:t>
              </a:r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ru-RU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</a:t>
              </a:r>
              <a:r>
                <a:rPr lang="ru-RU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</a:t>
              </a:r>
              <a:endPara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                          </a:t>
              </a:r>
              <a:endParaRPr lang="ru-RU" sz="40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275308" y="5643578"/>
              <a:ext cx="6704079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O-CH</a:t>
              </a:r>
              <a:r>
                <a:rPr lang="en-US" sz="44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-CH</a:t>
              </a:r>
              <a:r>
                <a:rPr lang="en-US" sz="44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-CH</a:t>
              </a:r>
              <a:r>
                <a:rPr lang="en-US" sz="44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-CH</a:t>
              </a:r>
              <a:r>
                <a:rPr lang="en-US" sz="44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-CH</a:t>
              </a:r>
              <a:r>
                <a:rPr lang="en-US" sz="44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4400" dirty="0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rot="16200000" flipH="1">
              <a:off x="5060994" y="5572140"/>
              <a:ext cx="271458" cy="2714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Группа 13"/>
            <p:cNvGrpSpPr/>
            <p:nvPr/>
          </p:nvGrpSpPr>
          <p:grpSpPr>
            <a:xfrm flipH="1">
              <a:off x="5060994" y="4857760"/>
              <a:ext cx="342896" cy="342896"/>
              <a:chOff x="6429388" y="2357430"/>
              <a:chExt cx="342896" cy="342896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 rot="16200000" flipH="1">
                <a:off x="6500826" y="2357430"/>
                <a:ext cx="271458" cy="2714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 rot="16200000" flipH="1">
                <a:off x="6429388" y="2428868"/>
                <a:ext cx="271458" cy="2714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Прямоугольник 14"/>
            <p:cNvSpPr/>
            <p:nvPr/>
          </p:nvSpPr>
          <p:spPr>
            <a:xfrm>
              <a:off x="5418184" y="4429132"/>
              <a:ext cx="623889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</a:t>
              </a:r>
              <a:endParaRPr lang="ru-RU" sz="4400" dirty="0"/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142844" y="2357430"/>
            <a:ext cx="4786346" cy="1071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Аромат вишни</a:t>
            </a:r>
            <a:endParaRPr lang="ru-RU" sz="40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Апельсин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COOC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17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 — </a:t>
            </a:r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н-октилацетат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имеет запах апельсинов.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 descr="http://img-fotki.yandex.ru/get/4428/79551863.5e/0_7205c_43a89ab7_XL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40000" y="468000"/>
            <a:ext cx="3982807" cy="3960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" y="214290"/>
            <a:ext cx="4929190" cy="1357322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err="1" smtClean="0">
                <a:solidFill>
                  <a:srgbClr val="C00000"/>
                </a:solidFill>
                <a:latin typeface="Arlekino" pitchFamily="2" charset="0"/>
              </a:rPr>
              <a:t>Октиацетат</a:t>
            </a:r>
            <a:endParaRPr lang="ru-RU" sz="5400" dirty="0">
              <a:solidFill>
                <a:srgbClr val="C00000"/>
              </a:solidFill>
              <a:latin typeface="Arlekino" pitchFamily="2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2357430"/>
            <a:ext cx="4786346" cy="1071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Аромат апельсина</a:t>
            </a:r>
            <a:endParaRPr lang="ru-RU" sz="40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28596" y="4357694"/>
            <a:ext cx="5654674" cy="1983887"/>
            <a:chOff x="3357554" y="4429132"/>
            <a:chExt cx="5654674" cy="1983887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3357554" y="4786322"/>
              <a:ext cx="1928826" cy="10715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              С</a:t>
              </a:r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ru-RU" sz="40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-C</a:t>
              </a:r>
            </a:p>
            <a:p>
              <a:pPr algn="ctr"/>
              <a:r>
                <a:rPr lang="en-US" sz="4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                          </a:t>
              </a:r>
              <a:endParaRPr lang="ru-RU" sz="40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275308" y="5643578"/>
              <a:ext cx="3736920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O-</a:t>
              </a:r>
              <a:r>
                <a:rPr lang="ru-RU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CH</a:t>
              </a:r>
              <a:r>
                <a:rPr lang="en-US" sz="44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ru-RU" sz="4400" dirty="0" smtClean="0">
                  <a:latin typeface="Arial" pitchFamily="34" charset="0"/>
                  <a:cs typeface="Arial" pitchFamily="34" charset="0"/>
                </a:rPr>
                <a:t>)</a:t>
              </a:r>
              <a:r>
                <a:rPr lang="ru-RU" sz="4400" baseline="-25000" dirty="0" smtClean="0">
                  <a:latin typeface="Arial" pitchFamily="34" charset="0"/>
                  <a:cs typeface="Arial" pitchFamily="34" charset="0"/>
                </a:rPr>
                <a:t>7</a:t>
              </a:r>
              <a:r>
                <a: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-CH</a:t>
              </a:r>
              <a:r>
                <a:rPr lang="en-US" sz="44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4400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rot="16200000" flipH="1">
              <a:off x="5060994" y="5572140"/>
              <a:ext cx="271458" cy="2714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Группа 13"/>
            <p:cNvGrpSpPr/>
            <p:nvPr/>
          </p:nvGrpSpPr>
          <p:grpSpPr>
            <a:xfrm flipH="1">
              <a:off x="5060994" y="4857760"/>
              <a:ext cx="342896" cy="342896"/>
              <a:chOff x="6429388" y="2357430"/>
              <a:chExt cx="342896" cy="342896"/>
            </a:xfrm>
          </p:grpSpPr>
          <p:cxnSp>
            <p:nvCxnSpPr>
              <p:cNvPr id="16" name="Прямая соединительная линия 15"/>
              <p:cNvCxnSpPr/>
              <p:nvPr/>
            </p:nvCxnSpPr>
            <p:spPr>
              <a:xfrm rot="16200000" flipH="1">
                <a:off x="6500826" y="2357430"/>
                <a:ext cx="271458" cy="2714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 rot="16200000" flipH="1">
                <a:off x="6429388" y="2428868"/>
                <a:ext cx="271458" cy="2714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Прямоугольник 14"/>
            <p:cNvSpPr/>
            <p:nvPr/>
          </p:nvSpPr>
          <p:spPr>
            <a:xfrm>
              <a:off x="5418184" y="4429132"/>
              <a:ext cx="623889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</a:t>
              </a:r>
              <a:endParaRPr lang="ru-RU" sz="4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543956" cy="2543180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(CH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CHCH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COOCH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CH(CH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40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изоамилизовалерат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изопентилизовалерат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 имеет запах яблока.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154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Сложные эфиры</vt:lpstr>
      <vt:lpstr>Слайд 3</vt:lpstr>
      <vt:lpstr>Ананас </vt:lpstr>
      <vt:lpstr>Слайд 5</vt:lpstr>
      <vt:lpstr>Слайд 6</vt:lpstr>
      <vt:lpstr>Апельсин </vt:lpstr>
      <vt:lpstr>Слайд 8</vt:lpstr>
      <vt:lpstr>Слайд 9</vt:lpstr>
      <vt:lpstr>Слайд 10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15</cp:revision>
  <dcterms:created xsi:type="dcterms:W3CDTF">2013-02-09T20:03:08Z</dcterms:created>
  <dcterms:modified xsi:type="dcterms:W3CDTF">2016-02-25T19:50:29Z</dcterms:modified>
</cp:coreProperties>
</file>