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4BBA8-B101-40F9-8BC1-9F639BC328A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040BE-E07A-41E0-A835-2DF7EA0B5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2DF2-E15E-451E-B1EB-9F1A1E1DA64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1E9A-D00F-4A04-9839-2A9C1135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2DF2-E15E-451E-B1EB-9F1A1E1DA64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1E9A-D00F-4A04-9839-2A9C1135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2DF2-E15E-451E-B1EB-9F1A1E1DA64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1E9A-D00F-4A04-9839-2A9C1135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2DF2-E15E-451E-B1EB-9F1A1E1DA64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1E9A-D00F-4A04-9839-2A9C1135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2DF2-E15E-451E-B1EB-9F1A1E1DA64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1E9A-D00F-4A04-9839-2A9C1135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2DF2-E15E-451E-B1EB-9F1A1E1DA64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1E9A-D00F-4A04-9839-2A9C1135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2DF2-E15E-451E-B1EB-9F1A1E1DA64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1E9A-D00F-4A04-9839-2A9C1135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2DF2-E15E-451E-B1EB-9F1A1E1DA64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1E9A-D00F-4A04-9839-2A9C1135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2DF2-E15E-451E-B1EB-9F1A1E1DA64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1E9A-D00F-4A04-9839-2A9C1135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2DF2-E15E-451E-B1EB-9F1A1E1DA64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1E9A-D00F-4A04-9839-2A9C1135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2DF2-E15E-451E-B1EB-9F1A1E1DA64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1E9A-D00F-4A04-9839-2A9C1135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C2DF2-E15E-451E-B1EB-9F1A1E1DA642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71E9A-D00F-4A04-9839-2A9C1135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500042"/>
            <a:ext cx="3429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Многообразие карбоновых кислот. 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357454" cy="23574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596" y="2714620"/>
            <a:ext cx="24497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лимонная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929066"/>
            <a:ext cx="2638444" cy="20829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5929330"/>
            <a:ext cx="26354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щавелевая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714752"/>
            <a:ext cx="2552302" cy="22859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2066" y="5929330"/>
            <a:ext cx="2899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муравьиная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4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28604"/>
            <a:ext cx="1857388" cy="22971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86116" y="2714620"/>
            <a:ext cx="24008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lumMod val="65000"/>
                  </a:schemeClr>
                </a:solidFill>
                <a:effectLst/>
              </a:rPr>
              <a:t>молочная</a:t>
            </a:r>
            <a:endParaRPr lang="ru-RU" sz="4000" b="1" cap="none" spc="0" dirty="0">
              <a:ln w="50800"/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2571744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Презентация </a:t>
            </a:r>
          </a:p>
          <a:p>
            <a:pPr algn="r"/>
            <a:r>
              <a:rPr lang="ru-RU" sz="2000" dirty="0" err="1" smtClean="0"/>
              <a:t>Шурановой</a:t>
            </a:r>
            <a:r>
              <a:rPr lang="ru-RU" sz="2000" dirty="0" smtClean="0"/>
              <a:t> Дарьи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4599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Области применения: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857232"/>
            <a:ext cx="4357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Молочная кислота: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консервант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пищевая добавка </a:t>
            </a:r>
            <a:r>
              <a:rPr lang="ru-RU" b="1" dirty="0" smtClean="0"/>
              <a:t>E270</a:t>
            </a:r>
          </a:p>
          <a:p>
            <a:pPr>
              <a:buFont typeface="Arial" pitchFamily="34" charset="0"/>
              <a:buChar char="•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в сельском хозяйстве для приготовления и консервирования кормов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 ветеринарии как препарат, обладающий антисептическим действием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500306"/>
            <a:ext cx="2658450" cy="3887747"/>
          </a:xfrm>
          <a:prstGeom prst="rect">
            <a:avLst/>
          </a:prstGeom>
        </p:spPr>
      </p:pic>
      <p:pic>
        <p:nvPicPr>
          <p:cNvPr id="6" name="Рисунок 5" descr="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642918"/>
            <a:ext cx="1714512" cy="1714512"/>
          </a:xfrm>
          <a:prstGeom prst="rect">
            <a:avLst/>
          </a:prstGeom>
        </p:spPr>
      </p:pic>
      <p:pic>
        <p:nvPicPr>
          <p:cNvPr id="7" name="Рисунок 6" descr="33.jpg"/>
          <p:cNvPicPr>
            <a:picLocks noChangeAspect="1"/>
          </p:cNvPicPr>
          <p:nvPr/>
        </p:nvPicPr>
        <p:blipFill>
          <a:blip r:embed="rId4" cstate="print"/>
          <a:srcRect t="9411"/>
          <a:stretch>
            <a:fillRect/>
          </a:stretch>
        </p:blipFill>
        <p:spPr>
          <a:xfrm>
            <a:off x="714348" y="3143248"/>
            <a:ext cx="4857784" cy="3111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3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500042"/>
            <a:ext cx="1807844" cy="1807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41395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Интересные факты: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5000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Муравьи рода </a:t>
            </a:r>
            <a:r>
              <a:rPr lang="ru-RU" b="1" i="1" dirty="0" err="1" smtClean="0"/>
              <a:t>Formika</a:t>
            </a:r>
            <a:r>
              <a:rPr lang="ru-RU" dirty="0" smtClean="0"/>
              <a:t> используют кислоту как средство общения друг с другом, точно так же, как многие общественные насекомые. </a:t>
            </a:r>
            <a:endParaRPr lang="ru-RU" dirty="0"/>
          </a:p>
        </p:txBody>
      </p:sp>
      <p:pic>
        <p:nvPicPr>
          <p:cNvPr id="4" name="Рисунок 3" descr="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1285860"/>
            <a:ext cx="1428760" cy="1062615"/>
          </a:xfrm>
          <a:prstGeom prst="rect">
            <a:avLst/>
          </a:prstGeom>
        </p:spPr>
      </p:pic>
      <p:pic>
        <p:nvPicPr>
          <p:cNvPr id="5" name="Рисунок 4" descr="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03586"/>
            <a:ext cx="1500198" cy="1125149"/>
          </a:xfrm>
          <a:prstGeom prst="rect">
            <a:avLst/>
          </a:prstGeom>
        </p:spPr>
      </p:pic>
      <p:pic>
        <p:nvPicPr>
          <p:cNvPr id="6" name="Рисунок 5" descr="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071547"/>
            <a:ext cx="1268965" cy="12858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71736" y="2571744"/>
            <a:ext cx="6429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2. Запах молочной кислоты улавливается кровососущими насекомыми, </a:t>
            </a:r>
            <a:r>
              <a:rPr lang="ru-RU" smtClean="0"/>
              <a:t>в частности </a:t>
            </a:r>
            <a:r>
              <a:rPr lang="ru-RU" dirty="0" smtClean="0"/>
              <a:t>комарами, </a:t>
            </a:r>
          </a:p>
          <a:p>
            <a:pPr algn="r"/>
            <a:r>
              <a:rPr lang="ru-RU" dirty="0" smtClean="0"/>
              <a:t>на значительном расстоянии.  </a:t>
            </a:r>
          </a:p>
          <a:p>
            <a:pPr algn="r"/>
            <a:r>
              <a:rPr lang="ru-RU" dirty="0" smtClean="0"/>
              <a:t>Это позволяет насекомым находить свою жертву.</a:t>
            </a:r>
            <a:endParaRPr lang="ru-RU" dirty="0"/>
          </a:p>
        </p:txBody>
      </p:sp>
      <p:pic>
        <p:nvPicPr>
          <p:cNvPr id="8" name="Рисунок 7" descr="38.gif"/>
          <p:cNvPicPr>
            <a:picLocks noChangeAspect="1"/>
          </p:cNvPicPr>
          <p:nvPr/>
        </p:nvPicPr>
        <p:blipFill>
          <a:blip r:embed="rId5" cstate="print"/>
          <a:srcRect r="3543"/>
          <a:stretch>
            <a:fillRect/>
          </a:stretch>
        </p:blipFill>
        <p:spPr>
          <a:xfrm>
            <a:off x="571472" y="2143116"/>
            <a:ext cx="2618443" cy="23753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4714884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Муравьиная кислота полезна для крупных млекопитающих, так, медведи после зимней спячки избавляются от паразитов, ложась на муравейник.</a:t>
            </a:r>
            <a:endParaRPr lang="ru-RU" dirty="0"/>
          </a:p>
        </p:txBody>
      </p:sp>
      <p:pic>
        <p:nvPicPr>
          <p:cNvPr id="10" name="Рисунок 9" descr="4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3762014"/>
            <a:ext cx="2143140" cy="2868448"/>
          </a:xfrm>
          <a:prstGeom prst="rect">
            <a:avLst/>
          </a:prstGeom>
        </p:spPr>
      </p:pic>
      <p:pic>
        <p:nvPicPr>
          <p:cNvPr id="11" name="Рисунок 10" descr="4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4571984"/>
            <a:ext cx="200026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428604"/>
          <a:ext cx="6715172" cy="59293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8892"/>
                <a:gridCol w="2286016"/>
                <a:gridCol w="2000264"/>
              </a:tblGrid>
              <a:tr h="877891">
                <a:tc>
                  <a:txBody>
                    <a:bodyPr/>
                    <a:lstStyle/>
                    <a:p>
                      <a:pPr algn="ctr"/>
                      <a:endParaRPr lang="ru-RU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</a:t>
                      </a:r>
                      <a:r>
                        <a:rPr lang="ru-RU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кислоты</a:t>
                      </a: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Формула </a:t>
                      </a: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Модель</a:t>
                      </a:r>
                      <a:endParaRPr lang="ru-RU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93811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Муравьиная</a:t>
                      </a:r>
                      <a:r>
                        <a:rPr lang="ru-RU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ru-RU" baseline="0" dirty="0" smtClean="0"/>
                        <a:t>(метановая)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Лимонная</a:t>
                      </a:r>
                    </a:p>
                    <a:p>
                      <a:pPr algn="ctr"/>
                      <a:r>
                        <a:rPr lang="ru-RU" dirty="0" smtClean="0"/>
                        <a:t>(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2-гидроксипропан-1,2,3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трикарбоновая кислота)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ru-RU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Щавелевая</a:t>
                      </a:r>
                    </a:p>
                    <a:p>
                      <a:pPr algn="ctr"/>
                      <a:r>
                        <a:rPr lang="ru-RU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этандиовая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Молочная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2-гидрокси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пропановая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 descr="мура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357298"/>
            <a:ext cx="1264920" cy="1021080"/>
          </a:xfrm>
          <a:prstGeom prst="rect">
            <a:avLst/>
          </a:prstGeom>
        </p:spPr>
      </p:pic>
      <p:pic>
        <p:nvPicPr>
          <p:cNvPr id="4" name="Рисунок 3" descr="муравьина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357298"/>
            <a:ext cx="1357322" cy="1144675"/>
          </a:xfrm>
          <a:prstGeom prst="rect">
            <a:avLst/>
          </a:prstGeom>
        </p:spPr>
      </p:pic>
      <p:pic>
        <p:nvPicPr>
          <p:cNvPr id="5" name="Рисунок 4" descr="лимонна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714620"/>
            <a:ext cx="2286000" cy="1036320"/>
          </a:xfrm>
          <a:prstGeom prst="rect">
            <a:avLst/>
          </a:prstGeom>
        </p:spPr>
      </p:pic>
      <p:pic>
        <p:nvPicPr>
          <p:cNvPr id="6" name="Рисунок 5" descr="ли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643182"/>
            <a:ext cx="1914357" cy="1103946"/>
          </a:xfrm>
          <a:prstGeom prst="rect">
            <a:avLst/>
          </a:prstGeom>
        </p:spPr>
      </p:pic>
      <p:pic>
        <p:nvPicPr>
          <p:cNvPr id="7" name="Рисунок 6" descr="щавелева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3857628"/>
            <a:ext cx="1643074" cy="1226828"/>
          </a:xfrm>
          <a:prstGeom prst="rect">
            <a:avLst/>
          </a:prstGeom>
        </p:spPr>
      </p:pic>
      <p:pic>
        <p:nvPicPr>
          <p:cNvPr id="8" name="Рисунок 7" descr="щавель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3857628"/>
            <a:ext cx="1500198" cy="1159438"/>
          </a:xfrm>
          <a:prstGeom prst="rect">
            <a:avLst/>
          </a:prstGeom>
        </p:spPr>
      </p:pic>
      <p:pic>
        <p:nvPicPr>
          <p:cNvPr id="10" name="Рисунок 9" descr="молочная.png"/>
          <p:cNvPicPr>
            <a:picLocks noChangeAspect="1"/>
          </p:cNvPicPr>
          <p:nvPr/>
        </p:nvPicPr>
        <p:blipFill>
          <a:blip r:embed="rId8" cstate="print">
            <a:lum bright="-64000" contrast="23000"/>
          </a:blip>
          <a:srcRect l="29163"/>
          <a:stretch>
            <a:fillRect/>
          </a:stretch>
        </p:blipFill>
        <p:spPr>
          <a:xfrm>
            <a:off x="4122775" y="5154944"/>
            <a:ext cx="1235043" cy="1183006"/>
          </a:xfrm>
          <a:prstGeom prst="rect">
            <a:avLst/>
          </a:prstGeom>
        </p:spPr>
      </p:pic>
      <p:pic>
        <p:nvPicPr>
          <p:cNvPr id="11" name="Рисунок 10" descr="молочн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72198" y="5143512"/>
            <a:ext cx="1428760" cy="1138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39650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открытия: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514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i="1" dirty="0" smtClean="0"/>
              <a:t>Муравьиную кислоту </a:t>
            </a:r>
            <a:r>
              <a:rPr lang="ru-RU" dirty="0" smtClean="0"/>
              <a:t>впервые </a:t>
            </a:r>
            <a:r>
              <a:rPr lang="ru-RU" dirty="0"/>
              <a:t>получил </a:t>
            </a:r>
            <a:endParaRPr lang="en-US" dirty="0" smtClean="0"/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1670 году </a:t>
            </a:r>
            <a:r>
              <a:rPr lang="ru-RU" dirty="0"/>
              <a:t>английский естествоиспытатель </a:t>
            </a:r>
            <a:r>
              <a:rPr lang="ru-RU" b="1" dirty="0"/>
              <a:t>Джон Рей</a:t>
            </a:r>
            <a:r>
              <a:rPr lang="ru-RU" dirty="0"/>
              <a:t>, нагревая муравьёв в перегонной </a:t>
            </a:r>
            <a:r>
              <a:rPr lang="ru-RU" dirty="0" smtClean="0"/>
              <a:t>колбе.</a:t>
            </a: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>
            <a:lum bright="-5000" contrast="9000"/>
          </a:blip>
          <a:srcRect b="16873"/>
          <a:stretch>
            <a:fillRect/>
          </a:stretch>
        </p:blipFill>
        <p:spPr>
          <a:xfrm>
            <a:off x="6072198" y="285728"/>
            <a:ext cx="2311764" cy="22799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3116"/>
            <a:ext cx="1769974" cy="945830"/>
          </a:xfrm>
          <a:prstGeom prst="rect">
            <a:avLst/>
          </a:prstGeom>
        </p:spPr>
      </p:pic>
      <p:pic>
        <p:nvPicPr>
          <p:cNvPr id="6" name="Рисунок 5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143116"/>
            <a:ext cx="1769974" cy="945830"/>
          </a:xfrm>
          <a:prstGeom prst="rect">
            <a:avLst/>
          </a:prstGeom>
        </p:spPr>
      </p:pic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143116"/>
            <a:ext cx="1769974" cy="945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15140" y="264318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Джон Рей</a:t>
            </a:r>
            <a:endParaRPr lang="ru-RU" sz="2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214686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Впервые </a:t>
            </a:r>
            <a:r>
              <a:rPr lang="ru-RU" i="1" dirty="0" smtClean="0"/>
              <a:t>лимонная кислота </a:t>
            </a:r>
            <a:r>
              <a:rPr lang="ru-RU" dirty="0" smtClean="0"/>
              <a:t>была выделена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1784 году</a:t>
            </a:r>
            <a:r>
              <a:rPr lang="en-US" dirty="0" smtClean="0"/>
              <a:t> </a:t>
            </a:r>
            <a:r>
              <a:rPr lang="ru-RU" dirty="0" smtClean="0"/>
              <a:t>из сока недозрелых лимонов шведским химиком 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ru-RU" b="1" dirty="0" smtClean="0"/>
              <a:t>Карлом </a:t>
            </a:r>
            <a:r>
              <a:rPr lang="ru-RU" b="1" dirty="0" err="1" smtClean="0"/>
              <a:t>Шееле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500438"/>
            <a:ext cx="1844084" cy="2530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643446"/>
            <a:ext cx="2538430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6643702" y="6215082"/>
            <a:ext cx="1393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Карл </a:t>
            </a:r>
            <a:r>
              <a:rPr lang="ru-RU" b="1" dirty="0" err="1" smtClean="0"/>
              <a:t>Шееле</a:t>
            </a:r>
            <a:endParaRPr lang="ru-RU" dirty="0"/>
          </a:p>
        </p:txBody>
      </p:sp>
      <p:pic>
        <p:nvPicPr>
          <p:cNvPr id="14" name="Рисунок 13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4071942"/>
            <a:ext cx="1785950" cy="2381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08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ru-RU" dirty="0" smtClean="0"/>
              <a:t>Впервые </a:t>
            </a:r>
            <a:r>
              <a:rPr lang="ru-RU" i="1" dirty="0" smtClean="0"/>
              <a:t>щавелевая кислота </a:t>
            </a:r>
            <a:r>
              <a:rPr lang="ru-RU" dirty="0" smtClean="0"/>
              <a:t>синтезирована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1824 году </a:t>
            </a:r>
            <a:r>
              <a:rPr lang="ru-RU" dirty="0" smtClean="0"/>
              <a:t>немецким химиком </a:t>
            </a:r>
            <a:r>
              <a:rPr lang="ru-RU" b="1" dirty="0" smtClean="0"/>
              <a:t>Фридрихом </a:t>
            </a:r>
            <a:r>
              <a:rPr lang="ru-RU" b="1" dirty="0" err="1" smtClean="0"/>
              <a:t>Вёлером</a:t>
            </a:r>
            <a:r>
              <a:rPr lang="en-US" dirty="0" smtClean="0"/>
              <a:t> </a:t>
            </a:r>
            <a:r>
              <a:rPr lang="ru-RU" dirty="0" smtClean="0"/>
              <a:t>из </a:t>
            </a:r>
            <a:r>
              <a:rPr lang="ru-RU" dirty="0" err="1" smtClean="0"/>
              <a:t>дициана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42852"/>
            <a:ext cx="39650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История открытия: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57166"/>
            <a:ext cx="1797631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72264" y="3143248"/>
            <a:ext cx="1750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Фридрих </a:t>
            </a:r>
            <a:r>
              <a:rPr lang="ru-RU" b="1" dirty="0" err="1" smtClean="0"/>
              <a:t>Вёлер</a:t>
            </a:r>
            <a:endParaRPr lang="ru-RU" dirty="0"/>
          </a:p>
        </p:txBody>
      </p:sp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785926"/>
            <a:ext cx="4324350" cy="1428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3714752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i="1" dirty="0" smtClean="0"/>
              <a:t>Молочная кислота </a:t>
            </a:r>
            <a:r>
              <a:rPr lang="ru-RU" dirty="0" smtClean="0"/>
              <a:t>была открыта шведским химиком </a:t>
            </a:r>
          </a:p>
          <a:p>
            <a:r>
              <a:rPr lang="ru-RU" b="1" dirty="0" smtClean="0"/>
              <a:t>Карлом </a:t>
            </a:r>
            <a:r>
              <a:rPr lang="ru-RU" b="1" dirty="0" err="1" smtClean="0"/>
              <a:t>Шееле</a:t>
            </a:r>
            <a:r>
              <a:rPr lang="ru-RU" dirty="0" smtClean="0"/>
              <a:t> 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1780 году</a:t>
            </a:r>
            <a:r>
              <a:rPr lang="ru-RU" dirty="0" smtClean="0"/>
              <a:t>.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1807 году</a:t>
            </a:r>
            <a:r>
              <a:rPr lang="ru-RU" dirty="0" smtClean="0"/>
              <a:t> </a:t>
            </a:r>
            <a:r>
              <a:rPr lang="ru-RU" b="1" dirty="0" err="1" smtClean="0"/>
              <a:t>Йенс</a:t>
            </a:r>
            <a:r>
              <a:rPr lang="ru-RU" b="1" dirty="0" smtClean="0"/>
              <a:t> </a:t>
            </a:r>
            <a:r>
              <a:rPr lang="ru-RU" b="1" dirty="0" err="1" smtClean="0"/>
              <a:t>Якоб</a:t>
            </a:r>
            <a:r>
              <a:rPr lang="ru-RU" b="1" dirty="0" smtClean="0"/>
              <a:t> Берцелиус</a:t>
            </a:r>
            <a:r>
              <a:rPr lang="ru-RU" dirty="0" smtClean="0"/>
              <a:t> выделил из мышц цинковую соль молочной кислоты.</a:t>
            </a:r>
          </a:p>
          <a:p>
            <a:endParaRPr lang="ru-RU" dirty="0"/>
          </a:p>
        </p:txBody>
      </p:sp>
      <p:pic>
        <p:nvPicPr>
          <p:cNvPr id="11" name="Рисунок 10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3929066"/>
            <a:ext cx="2231636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0.png"/>
          <p:cNvPicPr>
            <a:picLocks noChangeAspect="1"/>
          </p:cNvPicPr>
          <p:nvPr/>
        </p:nvPicPr>
        <p:blipFill>
          <a:blip r:embed="rId5" cstate="print"/>
          <a:srcRect b="13329"/>
          <a:stretch>
            <a:fillRect/>
          </a:stretch>
        </p:blipFill>
        <p:spPr>
          <a:xfrm>
            <a:off x="3643306" y="3429000"/>
            <a:ext cx="2364296" cy="2614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714744" y="6215082"/>
            <a:ext cx="232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Йенс</a:t>
            </a:r>
            <a:r>
              <a:rPr lang="ru-RU" b="1" dirty="0" smtClean="0"/>
              <a:t> </a:t>
            </a:r>
            <a:r>
              <a:rPr lang="ru-RU" b="1" dirty="0" err="1" smtClean="0"/>
              <a:t>Якоб</a:t>
            </a:r>
            <a:r>
              <a:rPr lang="ru-RU" b="1" dirty="0" smtClean="0"/>
              <a:t> Берцелиус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52"/>
            <a:ext cx="50244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Нахождение в природе: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00108"/>
            <a:ext cx="46434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В природе </a:t>
            </a:r>
            <a:r>
              <a:rPr lang="ru-RU" i="1" dirty="0" smtClean="0"/>
              <a:t>муравьиная кислота </a:t>
            </a:r>
            <a:r>
              <a:rPr lang="ru-RU" dirty="0" smtClean="0"/>
              <a:t>обнаружена в хвое, крапиве, фруктах, </a:t>
            </a:r>
          </a:p>
          <a:p>
            <a:r>
              <a:rPr lang="ru-RU" dirty="0" smtClean="0"/>
              <a:t>едких выделениях пчёл и муравьёв. </a:t>
            </a:r>
          </a:p>
          <a:p>
            <a:r>
              <a:rPr lang="ru-RU" dirty="0" smtClean="0"/>
              <a:t>При попадании на кожу может </a:t>
            </a:r>
          </a:p>
          <a:p>
            <a:r>
              <a:rPr lang="ru-RU" dirty="0" smtClean="0"/>
              <a:t>вызывать сильные ожоги и боль =</a:t>
            </a:r>
            <a:r>
              <a:rPr lang="en-US" dirty="0" smtClean="0"/>
              <a:t>&gt;</a:t>
            </a:r>
            <a:r>
              <a:rPr lang="ru-RU" dirty="0" smtClean="0"/>
              <a:t> выполняет защитную функцию.</a:t>
            </a:r>
            <a:endParaRPr lang="ru-RU" dirty="0"/>
          </a:p>
        </p:txBody>
      </p:sp>
      <p:pic>
        <p:nvPicPr>
          <p:cNvPr id="5" name="Рисунок 4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142852"/>
            <a:ext cx="1910501" cy="2761980"/>
          </a:xfrm>
          <a:prstGeom prst="rect">
            <a:avLst/>
          </a:prstGeom>
        </p:spPr>
      </p:pic>
      <p:pic>
        <p:nvPicPr>
          <p:cNvPr id="6" name="Рисунок 5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857232"/>
            <a:ext cx="2211572" cy="19693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3000372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В наибольшей концентрации </a:t>
            </a:r>
            <a:r>
              <a:rPr lang="ru-RU" i="1" dirty="0" smtClean="0"/>
              <a:t>лимонная кислота </a:t>
            </a:r>
            <a:r>
              <a:rPr lang="ru-RU" dirty="0" smtClean="0"/>
              <a:t>содержится в ягодах, плодах цитрусовых, хвое, стеблях махорки,  китайском лимоннике, недозрелых лимонах + в организме человека. Используется при дыхании всеми аэробными организмами.</a:t>
            </a:r>
            <a:endParaRPr lang="ru-RU" dirty="0"/>
          </a:p>
        </p:txBody>
      </p:sp>
      <p:pic>
        <p:nvPicPr>
          <p:cNvPr id="9" name="Рисунок 8" descr="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4357694"/>
            <a:ext cx="2607693" cy="2225706"/>
          </a:xfrm>
          <a:prstGeom prst="rect">
            <a:avLst/>
          </a:prstGeom>
        </p:spPr>
      </p:pic>
      <p:pic>
        <p:nvPicPr>
          <p:cNvPr id="10" name="Рисунок 9" descr="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4357694"/>
            <a:ext cx="2143140" cy="2167952"/>
          </a:xfrm>
          <a:prstGeom prst="rect">
            <a:avLst/>
          </a:prstGeom>
        </p:spPr>
      </p:pic>
      <p:pic>
        <p:nvPicPr>
          <p:cNvPr id="11" name="Рисунок 10" descr="15.jpg"/>
          <p:cNvPicPr>
            <a:picLocks noChangeAspect="1"/>
          </p:cNvPicPr>
          <p:nvPr/>
        </p:nvPicPr>
        <p:blipFill>
          <a:blip r:embed="rId6" cstate="print"/>
          <a:srcRect r="18916" b="19368"/>
          <a:stretch>
            <a:fillRect/>
          </a:stretch>
        </p:blipFill>
        <p:spPr>
          <a:xfrm>
            <a:off x="571472" y="4500570"/>
            <a:ext cx="3006826" cy="1994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50244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Нахождение в природе: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i="1" dirty="0" smtClean="0"/>
              <a:t>Щавелевая кислота </a:t>
            </a:r>
            <a:r>
              <a:rPr lang="ru-RU" dirty="0" smtClean="0"/>
              <a:t>встречается в растениях (щавеле, ревене, карамболе), </a:t>
            </a:r>
          </a:p>
          <a:p>
            <a:r>
              <a:rPr lang="ru-RU" dirty="0" smtClean="0"/>
              <a:t>у животных и человека.  Она помогает поддерживать и стимулировать перистальтику в нашем теле.</a:t>
            </a:r>
            <a:endParaRPr lang="ru-RU" dirty="0"/>
          </a:p>
        </p:txBody>
      </p:sp>
      <p:pic>
        <p:nvPicPr>
          <p:cNvPr id="4" name="Рисунок 3" descr="16.png"/>
          <p:cNvPicPr>
            <a:picLocks noChangeAspect="1"/>
          </p:cNvPicPr>
          <p:nvPr/>
        </p:nvPicPr>
        <p:blipFill>
          <a:blip r:embed="rId2" cstate="print"/>
          <a:srcRect t="9449" b="9449"/>
          <a:stretch>
            <a:fillRect/>
          </a:stretch>
        </p:blipFill>
        <p:spPr>
          <a:xfrm>
            <a:off x="6072198" y="428604"/>
            <a:ext cx="2906795" cy="2357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i="1" dirty="0" smtClean="0"/>
              <a:t> Молочная кислота </a:t>
            </a:r>
            <a:r>
              <a:rPr lang="ru-RU" dirty="0" smtClean="0"/>
              <a:t>содержится в мышцах, формируется при распаде глюкозы: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86256"/>
            <a:ext cx="3908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=2СН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-СН (ОН)-СООН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5072074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+ образуется  АТФ  =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&gt;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обеспечение Е большинство химических реакций в организме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Рисунок 9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000372"/>
            <a:ext cx="2143140" cy="3581686"/>
          </a:xfrm>
          <a:prstGeom prst="rect">
            <a:avLst/>
          </a:prstGeom>
        </p:spPr>
      </p:pic>
      <p:pic>
        <p:nvPicPr>
          <p:cNvPr id="11" name="Рисунок 10" descr="19.jpg"/>
          <p:cNvPicPr>
            <a:picLocks noChangeAspect="1"/>
          </p:cNvPicPr>
          <p:nvPr/>
        </p:nvPicPr>
        <p:blipFill>
          <a:blip r:embed="rId4" cstate="print"/>
          <a:srcRect l="30890" r="36342" b="11111"/>
          <a:stretch>
            <a:fillRect/>
          </a:stretch>
        </p:blipFill>
        <p:spPr>
          <a:xfrm>
            <a:off x="4929190" y="2928934"/>
            <a:ext cx="1657125" cy="3675710"/>
          </a:xfrm>
          <a:prstGeom prst="rect">
            <a:avLst/>
          </a:prstGeom>
        </p:spPr>
      </p:pic>
      <p:pic>
        <p:nvPicPr>
          <p:cNvPr id="12" name="Рисунок 11" descr="20.jpg"/>
          <p:cNvPicPr>
            <a:picLocks noChangeAspect="1"/>
          </p:cNvPicPr>
          <p:nvPr/>
        </p:nvPicPr>
        <p:blipFill>
          <a:blip r:embed="rId5" cstate="print"/>
          <a:srcRect l="6230" t="26304" r="8653" b="6230"/>
          <a:stretch>
            <a:fillRect/>
          </a:stretch>
        </p:blipFill>
        <p:spPr>
          <a:xfrm>
            <a:off x="3786182" y="1142984"/>
            <a:ext cx="2345038" cy="1858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4599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Области применения: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4000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Муравьиная кислота: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косметология и медицина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консервирующий и антибактериальный агент при заготовке корма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используется в протравном крашении шерсти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борьба с паразитами в пчеловодстве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отбеливатель при дублении кожи </a:t>
            </a:r>
            <a:endParaRPr lang="ru-RU" dirty="0"/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762756"/>
            <a:ext cx="4143404" cy="2770061"/>
          </a:xfrm>
          <a:prstGeom prst="rect">
            <a:avLst/>
          </a:prstGeom>
        </p:spPr>
      </p:pic>
      <p:pic>
        <p:nvPicPr>
          <p:cNvPr id="5" name="Рисунок 4" descr="2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786190"/>
            <a:ext cx="1214446" cy="2698769"/>
          </a:xfrm>
          <a:prstGeom prst="rect">
            <a:avLst/>
          </a:prstGeom>
        </p:spPr>
      </p:pic>
      <p:pic>
        <p:nvPicPr>
          <p:cNvPr id="7" name="Рисунок 6" descr="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785794"/>
            <a:ext cx="410530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4599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Области применения: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50720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Лимонная кислота: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вкусовая добавка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регулятор кислотности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консервант  (пищевые добавки </a:t>
            </a:r>
            <a:r>
              <a:rPr lang="en-US" b="1" dirty="0" smtClean="0"/>
              <a:t>E330—</a:t>
            </a:r>
            <a:r>
              <a:rPr lang="ru-RU" b="1" dirty="0" smtClean="0"/>
              <a:t>Е333</a:t>
            </a:r>
            <a:r>
              <a:rPr lang="ru-RU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производство сухих шипучих напитков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 медицине и косметологии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 бурении нефтяных и газовых скважин (нейтрализация цемента)</a:t>
            </a:r>
          </a:p>
        </p:txBody>
      </p:sp>
      <p:pic>
        <p:nvPicPr>
          <p:cNvPr id="4" name="Рисунок 3" descr="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571480"/>
            <a:ext cx="1928826" cy="2411032"/>
          </a:xfrm>
          <a:prstGeom prst="rect">
            <a:avLst/>
          </a:prstGeom>
        </p:spPr>
      </p:pic>
      <p:pic>
        <p:nvPicPr>
          <p:cNvPr id="5" name="Рисунок 4" descr="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00438"/>
            <a:ext cx="4143404" cy="3093742"/>
          </a:xfrm>
          <a:prstGeom prst="rect">
            <a:avLst/>
          </a:prstGeom>
        </p:spPr>
      </p:pic>
      <p:pic>
        <p:nvPicPr>
          <p:cNvPr id="6" name="Рисунок 5" descr="27.png"/>
          <p:cNvPicPr>
            <a:picLocks noChangeAspect="1"/>
          </p:cNvPicPr>
          <p:nvPr/>
        </p:nvPicPr>
        <p:blipFill>
          <a:blip r:embed="rId4" cstate="print"/>
          <a:srcRect l="18232" t="6075" r="16712" b="5670"/>
          <a:stretch>
            <a:fillRect/>
          </a:stretch>
        </p:blipFill>
        <p:spPr>
          <a:xfrm>
            <a:off x="642910" y="3357562"/>
            <a:ext cx="3214710" cy="327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4599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Области применения: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38" y="928670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Щавелевая кислота: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 в текстильной и кожевенной промышленности (как протрава)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компоненты анодных ванн для осаждения металлических покрытий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реагент в органической химии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входит в состав для удаления ржавчины</a:t>
            </a:r>
            <a:endParaRPr lang="ru-RU" dirty="0"/>
          </a:p>
        </p:txBody>
      </p:sp>
      <p:pic>
        <p:nvPicPr>
          <p:cNvPr id="5" name="Рисунок 4" descr="28.JPG"/>
          <p:cNvPicPr>
            <a:picLocks noChangeAspect="1"/>
          </p:cNvPicPr>
          <p:nvPr/>
        </p:nvPicPr>
        <p:blipFill>
          <a:blip r:embed="rId2" cstate="print">
            <a:lum bright="-3000" contrast="4000"/>
          </a:blip>
          <a:srcRect l="4724" t="10394" r="5669" b="9449"/>
          <a:stretch>
            <a:fillRect/>
          </a:stretch>
        </p:blipFill>
        <p:spPr>
          <a:xfrm>
            <a:off x="1428728" y="1000108"/>
            <a:ext cx="2517868" cy="2252307"/>
          </a:xfrm>
          <a:prstGeom prst="rect">
            <a:avLst/>
          </a:prstGeom>
        </p:spPr>
      </p:pic>
      <p:pic>
        <p:nvPicPr>
          <p:cNvPr id="6" name="Рисунок 5" descr="29.jpg"/>
          <p:cNvPicPr>
            <a:picLocks noChangeAspect="1"/>
          </p:cNvPicPr>
          <p:nvPr/>
        </p:nvPicPr>
        <p:blipFill>
          <a:blip r:embed="rId3" cstate="print">
            <a:lum bright="-3000" contrast="15000"/>
          </a:blip>
          <a:srcRect l="22146" t="11249" r="24606" b="14061"/>
          <a:stretch>
            <a:fillRect/>
          </a:stretch>
        </p:blipFill>
        <p:spPr>
          <a:xfrm>
            <a:off x="785786" y="3643314"/>
            <a:ext cx="2214578" cy="2718097"/>
          </a:xfrm>
          <a:prstGeom prst="rect">
            <a:avLst/>
          </a:prstGeom>
        </p:spPr>
      </p:pic>
      <p:pic>
        <p:nvPicPr>
          <p:cNvPr id="7" name="Рисунок 6" descr="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571876"/>
            <a:ext cx="4429156" cy="29527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314</Words>
  <Application>Microsoft Office PowerPoint</Application>
  <PresentationFormat>Экран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OEM</dc:creator>
  <cp:lastModifiedBy>Admin</cp:lastModifiedBy>
  <cp:revision>40</cp:revision>
  <dcterms:created xsi:type="dcterms:W3CDTF">2015-05-12T17:24:05Z</dcterms:created>
  <dcterms:modified xsi:type="dcterms:W3CDTF">2016-01-26T20:15:08Z</dcterms:modified>
</cp:coreProperties>
</file>