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96" autoAdjust="0"/>
    <p:restoredTop sz="94660"/>
  </p:normalViewPr>
  <p:slideViewPr>
    <p:cSldViewPr snapToGrid="0">
      <p:cViewPr>
        <p:scale>
          <a:sx n="60" d="100"/>
          <a:sy n="60" d="100"/>
        </p:scale>
        <p:origin x="85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64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9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62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3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94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48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43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51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0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83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1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BD8E6-77C5-4ED3-8EC0-A1E07478FF1A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F540-999C-439D-B51F-8E86BCEBEE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5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17261"/>
            <a:ext cx="9144000" cy="2387600"/>
          </a:xfrm>
        </p:spPr>
        <p:txBody>
          <a:bodyPr/>
          <a:lstStyle/>
          <a:p>
            <a:r>
              <a:rPr lang="ru-RU" dirty="0" smtClean="0"/>
              <a:t>Муравьиная кислота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6366" y="6319112"/>
            <a:ext cx="9144000" cy="1655762"/>
          </a:xfrm>
        </p:spPr>
        <p:txBody>
          <a:bodyPr/>
          <a:lstStyle/>
          <a:p>
            <a:r>
              <a:rPr lang="ru-RU" dirty="0" smtClean="0"/>
              <a:t>Логинова Анна 10 «Б»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493" y="1087196"/>
            <a:ext cx="2781520" cy="29747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9862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Муравьиная кислота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5695" y="2252162"/>
            <a:ext cx="73833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Муравьиная кислота</a:t>
            </a:r>
            <a:r>
              <a:rPr lang="ru-RU" sz="2400" dirty="0" smtClean="0"/>
              <a:t> относится к насыщенным одноосновным </a:t>
            </a:r>
            <a:r>
              <a:rPr lang="ru-RU" sz="2400" i="1" dirty="0" smtClean="0"/>
              <a:t>карбоновым кислотам</a:t>
            </a:r>
            <a:r>
              <a:rPr lang="ru-RU" sz="2400" dirty="0" smtClean="0"/>
              <a:t>. </a:t>
            </a:r>
          </a:p>
          <a:p>
            <a:pPr marL="0" indent="0">
              <a:buNone/>
            </a:pPr>
            <a:r>
              <a:rPr lang="ru-RU" sz="2400" b="1" dirty="0" smtClean="0"/>
              <a:t>Муравьиная (иначе – метановая) кислота</a:t>
            </a:r>
            <a:r>
              <a:rPr lang="ru-RU" sz="2400" dirty="0" smtClean="0"/>
              <a:t> представляет собой неокрашенную жидкость, растворимую в бензоле, ацетоне, глицерине и толуоле.</a:t>
            </a:r>
          </a:p>
          <a:p>
            <a:pPr marL="0" indent="0">
              <a:buNone/>
            </a:pPr>
            <a:r>
              <a:rPr lang="ru-RU" sz="2400" dirty="0" smtClean="0"/>
              <a:t>В качестве пищевой добавки муравьиная кислота зарегистрирована как </a:t>
            </a:r>
            <a:r>
              <a:rPr lang="ru-RU" sz="2400" b="1" dirty="0" smtClean="0"/>
              <a:t>E236.</a:t>
            </a:r>
          </a:p>
          <a:p>
            <a:endParaRPr lang="ru-RU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39" y="2252162"/>
            <a:ext cx="3501753" cy="306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Медицина:</a:t>
            </a:r>
            <a:r>
              <a:rPr lang="ru-RU" dirty="0" smtClean="0"/>
              <a:t> наружное обезболивающее средство</a:t>
            </a:r>
          </a:p>
          <a:p>
            <a:pPr marL="0" indent="0">
              <a:buNone/>
            </a:pPr>
            <a:r>
              <a:rPr lang="ru-RU" b="1" dirty="0" smtClean="0"/>
              <a:t>Сельское хозяйство: </a:t>
            </a:r>
            <a:r>
              <a:rPr lang="ru-RU" dirty="0" smtClean="0"/>
              <a:t>заготовка кормов (Она замедляет протекание процессов распада и гниения, что способствует более длительному сохранению сена и силоса) </a:t>
            </a:r>
          </a:p>
          <a:p>
            <a:pPr marL="0" indent="0">
              <a:buNone/>
            </a:pPr>
            <a:r>
              <a:rPr lang="ru-RU" b="1" dirty="0" smtClean="0"/>
              <a:t>Химическая промышленность: </a:t>
            </a:r>
            <a:r>
              <a:rPr lang="ru-RU" dirty="0" smtClean="0"/>
              <a:t>растворитель </a:t>
            </a:r>
          </a:p>
          <a:p>
            <a:pPr marL="0" indent="0">
              <a:buNone/>
            </a:pPr>
            <a:r>
              <a:rPr lang="ru-RU" b="1" dirty="0" smtClean="0"/>
              <a:t>Текстильная промышленность: </a:t>
            </a:r>
            <a:r>
              <a:rPr lang="ru-RU" dirty="0" smtClean="0"/>
              <a:t>окрашивание шерсти </a:t>
            </a:r>
          </a:p>
          <a:p>
            <a:pPr marL="0" indent="0">
              <a:buNone/>
            </a:pPr>
            <a:r>
              <a:rPr lang="ru-RU" b="1" dirty="0" smtClean="0"/>
              <a:t>Пищевая промышленность:</a:t>
            </a:r>
            <a:r>
              <a:rPr lang="ru-RU" dirty="0" smtClean="0"/>
              <a:t> консервант </a:t>
            </a:r>
          </a:p>
          <a:p>
            <a:pPr marL="0" indent="0">
              <a:buNone/>
            </a:pPr>
            <a:r>
              <a:rPr lang="ru-RU" b="1" dirty="0" smtClean="0"/>
              <a:t>Пчеловодство:</a:t>
            </a:r>
            <a:r>
              <a:rPr lang="ru-RU" dirty="0" smtClean="0"/>
              <a:t> средство для борьбы с паразитами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828" y="5084590"/>
            <a:ext cx="2096216" cy="139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Свойства муравьиной кислоты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Свойства муравьиной кислоты </a:t>
            </a:r>
            <a:r>
              <a:rPr lang="ru-RU" i="1" dirty="0" smtClean="0"/>
              <a:t>зависят от ее концентрации. </a:t>
            </a:r>
          </a:p>
          <a:p>
            <a:pPr marL="0" indent="0">
              <a:buNone/>
            </a:pPr>
            <a:r>
              <a:rPr lang="ru-RU" b="1" dirty="0" smtClean="0"/>
              <a:t>Безопасно</a:t>
            </a:r>
            <a:r>
              <a:rPr lang="ru-RU" dirty="0" smtClean="0"/>
              <a:t> - концентрация до 10%</a:t>
            </a:r>
          </a:p>
          <a:p>
            <a:pPr marL="0" indent="0">
              <a:buNone/>
            </a:pPr>
            <a:r>
              <a:rPr lang="ru-RU" b="1" dirty="0" smtClean="0"/>
              <a:t>Большая концентрация </a:t>
            </a:r>
            <a:r>
              <a:rPr lang="ru-RU" dirty="0" smtClean="0"/>
              <a:t>– разъедающий эффект.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192" y="3637160"/>
            <a:ext cx="1313029" cy="13130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541" y="5210107"/>
            <a:ext cx="1328940" cy="11017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541" y="3740089"/>
            <a:ext cx="1331795" cy="1104160"/>
          </a:xfrm>
          <a:prstGeom prst="rect">
            <a:avLst/>
          </a:prstGeom>
        </p:spPr>
      </p:pic>
      <p:cxnSp>
        <p:nvCxnSpPr>
          <p:cNvPr id="12" name="Прямая со стрелкой 11"/>
          <p:cNvCxnSpPr>
            <a:endCxn id="7" idx="1"/>
          </p:cNvCxnSpPr>
          <p:nvPr/>
        </p:nvCxnSpPr>
        <p:spPr>
          <a:xfrm>
            <a:off x="3343701" y="4292169"/>
            <a:ext cx="1921491" cy="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3"/>
          </p:cNvCxnSpPr>
          <p:nvPr/>
        </p:nvCxnSpPr>
        <p:spPr>
          <a:xfrm flipV="1">
            <a:off x="6578221" y="4292169"/>
            <a:ext cx="1897039" cy="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718077" y="4001294"/>
            <a:ext cx="214554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Ожоги, </a:t>
            </a:r>
          </a:p>
          <a:p>
            <a:pPr algn="ctr"/>
            <a:r>
              <a:rPr lang="ru-RU" dirty="0" smtClean="0"/>
              <a:t>болевые ощущения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3701" y="5733323"/>
            <a:ext cx="2005758" cy="15851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459" y="5230883"/>
            <a:ext cx="1081017" cy="108101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8221" y="5733323"/>
            <a:ext cx="1897039" cy="14991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718077" y="5485116"/>
            <a:ext cx="214554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Повреждение дыхательных путей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203788" y="3873016"/>
            <a:ext cx="102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С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Н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5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1934" y="50464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Химическая формула муравьиной кислоты – </a:t>
            </a:r>
            <a:r>
              <a:rPr lang="ru-RU" b="1" u="sng" dirty="0" smtClean="0"/>
              <a:t>HCOOH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272" y="839098"/>
            <a:ext cx="4790636" cy="39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Получение муравьиной кислоты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Джон </a:t>
            </a:r>
            <a:r>
              <a:rPr lang="ru-RU" b="1" dirty="0" err="1" smtClean="0"/>
              <a:t>Рэйм</a:t>
            </a:r>
            <a:r>
              <a:rPr lang="ru-RU" b="1" dirty="0" smtClean="0"/>
              <a:t> </a:t>
            </a:r>
            <a:r>
              <a:rPr lang="ru-RU" dirty="0" smtClean="0"/>
              <a:t>– 17 век – впервые выделил муравьиную кислоту из рыжих лесных муравьев (брюшных желез).</a:t>
            </a:r>
          </a:p>
          <a:p>
            <a:pPr marL="0" indent="0">
              <a:buNone/>
            </a:pPr>
            <a:r>
              <a:rPr lang="ru-RU" b="1" dirty="0" smtClean="0"/>
              <a:t>Джозеф Гей-Люссак </a:t>
            </a:r>
            <a:r>
              <a:rPr lang="ru-RU" dirty="0" smtClean="0"/>
              <a:t>– 19 век – искусственный синтез муравьиной кислоты. </a:t>
            </a:r>
          </a:p>
          <a:p>
            <a:pPr marL="0" indent="0">
              <a:buNone/>
            </a:pPr>
            <a:r>
              <a:rPr lang="ru-RU" dirty="0" smtClean="0"/>
              <a:t>Самым распространенным методом получения муравьиной кислоты является ее выделение в качестве </a:t>
            </a:r>
            <a:r>
              <a:rPr lang="ru-RU" i="1" dirty="0" smtClean="0"/>
              <a:t>побочного продукта при производстве уксусной кислоты</a:t>
            </a:r>
            <a:r>
              <a:rPr lang="ru-RU" dirty="0" smtClean="0"/>
              <a:t>, которое происходит жидкофазным окислением бутана. </a:t>
            </a:r>
          </a:p>
          <a:p>
            <a:pPr marL="0" indent="0">
              <a:buNone/>
            </a:pPr>
            <a:r>
              <a:rPr lang="ru-RU" dirty="0" smtClean="0"/>
              <a:t>Кроме того, получение муравьиной кислоты возможно: </a:t>
            </a:r>
          </a:p>
          <a:p>
            <a:pPr marL="514350" indent="-514350">
              <a:buAutoNum type="arabicParenR"/>
            </a:pPr>
            <a:r>
              <a:rPr lang="ru-RU" dirty="0" smtClean="0"/>
              <a:t>В результате химической реакции окисления метанола; </a:t>
            </a:r>
          </a:p>
          <a:p>
            <a:pPr marL="514350" indent="-514350">
              <a:buAutoNum type="arabicParenR"/>
            </a:pPr>
            <a:r>
              <a:rPr lang="ru-RU" dirty="0" smtClean="0"/>
              <a:t>Методом разложения глицериновых эфиров щавелевой кислоты.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499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в пищевой промышленности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Добавка при изготовлении консервированных овощей</a:t>
            </a:r>
          </a:p>
          <a:p>
            <a:pPr marL="0" indent="0">
              <a:buNone/>
            </a:pPr>
            <a:r>
              <a:rPr lang="ru-RU" dirty="0" smtClean="0"/>
              <a:t>(Она замедляет развитие патогенной среды и плесеней в консервированных и квашеных овощах)</a:t>
            </a:r>
          </a:p>
          <a:p>
            <a:r>
              <a:rPr lang="ru-RU" dirty="0" smtClean="0"/>
              <a:t>Использование в производстве безалкогольных напитков.</a:t>
            </a:r>
          </a:p>
          <a:p>
            <a:r>
              <a:rPr lang="ru-RU" dirty="0" smtClean="0"/>
              <a:t>Использование в составе рыбных маринадов и других кислых рыбопродуктов.</a:t>
            </a:r>
          </a:p>
          <a:p>
            <a:r>
              <a:rPr lang="ru-RU" dirty="0" smtClean="0"/>
              <a:t>Дезинфекция бочек для вина и пива.</a:t>
            </a:r>
          </a:p>
        </p:txBody>
      </p:sp>
    </p:spTree>
    <p:extLst>
      <p:ext uri="{BB962C8B-B14F-4D97-AF65-F5344CB8AC3E}">
        <p14:creationId xmlns:p14="http://schemas.microsoft.com/office/powerpoint/2010/main" val="20173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Применение в медицине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3443" y="1585175"/>
            <a:ext cx="2286000" cy="25622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25672" y="1690688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В медицине муравьиную кислоту применяют как </a:t>
            </a:r>
            <a:r>
              <a:rPr lang="ru-RU" sz="2000" i="1" dirty="0" smtClean="0"/>
              <a:t>антисептическое, очищающее и болеутоляющее средство</a:t>
            </a:r>
            <a:r>
              <a:rPr lang="ru-RU" sz="2000" dirty="0" smtClean="0"/>
              <a:t>, а в некоторых случаях – как </a:t>
            </a:r>
            <a:r>
              <a:rPr lang="ru-RU" sz="2000" i="1" dirty="0" smtClean="0"/>
              <a:t>бактерицидное и противовоспалительное. </a:t>
            </a:r>
            <a:endParaRPr lang="ru-RU" sz="20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25672" y="317413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Муравьиная кислота при наружном применении оказывает </a:t>
            </a:r>
            <a:r>
              <a:rPr lang="ru-RU" sz="2000" i="1" dirty="0" smtClean="0"/>
              <a:t>отвлекающее действие</a:t>
            </a:r>
            <a:r>
              <a:rPr lang="ru-RU" sz="2000" dirty="0" smtClean="0"/>
              <a:t>, а также </a:t>
            </a:r>
            <a:r>
              <a:rPr lang="ru-RU" sz="2000" i="1" dirty="0" smtClean="0"/>
              <a:t>улучшает</a:t>
            </a:r>
            <a:r>
              <a:rPr lang="ru-RU" sz="2000" dirty="0" smtClean="0"/>
              <a:t> </a:t>
            </a:r>
            <a:r>
              <a:rPr lang="ru-RU" sz="2000" i="1" dirty="0" smtClean="0"/>
              <a:t>питание тканей </a:t>
            </a:r>
            <a:r>
              <a:rPr lang="ru-RU" sz="2000" dirty="0" smtClean="0"/>
              <a:t>и </a:t>
            </a:r>
            <a:r>
              <a:rPr lang="ru-RU" sz="2000" i="1" dirty="0" smtClean="0"/>
              <a:t>вызывает расширение сосудов. </a:t>
            </a:r>
            <a:endParaRPr lang="ru-RU" sz="20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87271" y="4351787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Показанием к применению муравьиной кислоты в виде спиртового раствора является: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Невралгия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Миозит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Артралгия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Миалгия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Неспецифические моно- и полиартриты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83271" y="4353778"/>
            <a:ext cx="4526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Противопоказаниями к применению муравьиной кислоты является: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Гиперчувствительность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1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333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Муравьиная кислота</vt:lpstr>
      <vt:lpstr>Муравьиная кислота</vt:lpstr>
      <vt:lpstr>Применение</vt:lpstr>
      <vt:lpstr>Свойства муравьиной кислоты </vt:lpstr>
      <vt:lpstr>Презентация PowerPoint</vt:lpstr>
      <vt:lpstr>Получение муравьиной кислоты </vt:lpstr>
      <vt:lpstr>Применение в пищевой промышленности </vt:lpstr>
      <vt:lpstr>Применение в медицине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Муравьиная кислота</dc:title>
  <dc:creator>ANNA</dc:creator>
  <cp:lastModifiedBy>ANNA</cp:lastModifiedBy>
  <cp:revision>5</cp:revision>
  <dcterms:created xsi:type="dcterms:W3CDTF">2016-01-25T18:26:20Z</dcterms:created>
  <dcterms:modified xsi:type="dcterms:W3CDTF">2016-01-25T18:59:39Z</dcterms:modified>
</cp:coreProperties>
</file>