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1" r:id="rId5"/>
    <p:sldId id="263" r:id="rId6"/>
    <p:sldId id="262" r:id="rId7"/>
    <p:sldId id="264" r:id="rId8"/>
    <p:sldId id="278" r:id="rId9"/>
    <p:sldId id="258" r:id="rId10"/>
    <p:sldId id="259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7BF8-ECB9-4C37-BC69-2CF7E7CAD0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2433-7C8F-43BE-9417-74D677A85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footberg.ru/media/upload/material/edb47460-75c9-4220-8ad7-bb1b2f96fd12_jpg_800x600_q85.png" TargetMode="External"/><Relationship Id="rId3" Type="http://schemas.openxmlformats.org/officeDocument/2006/relationships/hyperlink" Target="http://makeupandbeauty.com/wp-content/uploads/2013/03/20120225-glycerin-460.jpg" TargetMode="External"/><Relationship Id="rId7" Type="http://schemas.openxmlformats.org/officeDocument/2006/relationships/hyperlink" Target="http://pokupon.ua/uploaded/new_campaign_pictures/7095/data/main720x340/br-large.jpg" TargetMode="External"/><Relationship Id="rId2" Type="http://schemas.openxmlformats.org/officeDocument/2006/relationships/hyperlink" Target="http://www.agah.ru/components/com_virtuemart/shop_image/product/6dadb070ea324704a989f07d0dc00cc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vadra96.ru/img_materialu/nitki-shelk-bol.png" TargetMode="External"/><Relationship Id="rId5" Type="http://schemas.openxmlformats.org/officeDocument/2006/relationships/hyperlink" Target="http://estock.s3.amazonaws.com/wwtfc1/29/24/36/estock_commonswiki_292436_o.png" TargetMode="External"/><Relationship Id="rId10" Type="http://schemas.openxmlformats.org/officeDocument/2006/relationships/hyperlink" Target="http://img03.taobaocdn.com/imgextra/i3/131062267/T2.XOtXg8bXXXXXXXX_!!131062267.jpg" TargetMode="External"/><Relationship Id="rId4" Type="http://schemas.openxmlformats.org/officeDocument/2006/relationships/hyperlink" Target="http://s1.hostingkartinok.com/uploads/images/2012/01/ba927243897ccf79b85bc82263cda3c0.png" TargetMode="External"/><Relationship Id="rId9" Type="http://schemas.openxmlformats.org/officeDocument/2006/relationships/hyperlink" Target="http://i4.alfi.lt/5388/66/67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Многоатомные спирты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урок 33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5500702"/>
            <a:ext cx="64008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Политова Светлана Викторовна,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учитель химии высшей квалификационной категории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428604"/>
            <a:ext cx="64008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ГБОУ СОШ № 1352 с углубленным изучением английского языка г. Москвы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Физические свойства (этиленгликоль)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бесцветная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вязкая жидкость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ядовита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неограниченно растворима в воде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не замерзает при низкой температуре (антифризы)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пл</a:t>
            </a:r>
            <a:r>
              <a:rPr lang="ru-RU" dirty="0">
                <a:latin typeface="Arial" pitchFamily="34" charset="0"/>
                <a:cs typeface="Arial" pitchFamily="34" charset="0"/>
              </a:rPr>
              <a:t> = - 12°С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ru-RU" dirty="0">
                <a:latin typeface="Arial" pitchFamily="34" charset="0"/>
                <a:cs typeface="Arial" pitchFamily="34" charset="0"/>
              </a:rPr>
              <a:t>кип =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197°С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ρ= </a:t>
            </a:r>
            <a:r>
              <a:rPr lang="ru-RU" dirty="0">
                <a:latin typeface="Arial" pitchFamily="34" charset="0"/>
                <a:cs typeface="Arial" pitchFamily="34" charset="0"/>
              </a:rPr>
              <a:t>1,43г/мл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Способы получения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857364"/>
          <a:ext cx="835824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1357322"/>
                <a:gridCol w="3143272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Окисление </a:t>
                      </a:r>
                      <a:r>
                        <a:rPr lang="ru-RU" sz="24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алкенов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Реакция Вагнера (схема)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4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КМ</a:t>
                      </a:r>
                      <a:r>
                        <a:rPr lang="en-US" sz="24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lang="ru-RU" sz="240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</a:t>
                      </a:r>
                      <a:r>
                        <a:rPr lang="ru-RU" sz="2400" i="0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2400" i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СН</a:t>
                      </a:r>
                      <a:r>
                        <a:rPr lang="ru-RU" sz="2400" b="1" baseline="-250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ОН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2400" b="1" baseline="-250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С=СН</a:t>
                      </a:r>
                      <a:r>
                        <a:rPr lang="ru-RU" sz="2400" b="1" baseline="-250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+ [</a:t>
                      </a:r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]  + Н</a:t>
                      </a:r>
                      <a:r>
                        <a:rPr lang="ru-RU" sz="2400" b="1" baseline="-250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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СН</a:t>
                      </a:r>
                      <a:r>
                        <a:rPr lang="ru-RU" sz="2400" b="1" baseline="-250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ОН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этиленгликоль (этандиол-1,2)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857364"/>
          <a:ext cx="814393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863"/>
                <a:gridCol w="644896"/>
                <a:gridCol w="3839173"/>
              </a:tblGrid>
              <a:tr h="370840">
                <a:tc gridSpan="3">
                  <a:txBody>
                    <a:bodyPr/>
                    <a:lstStyle/>
                    <a:p>
                      <a:pPr lvl="0"/>
                      <a:r>
                        <a:rPr lang="ru-RU" sz="2400" b="0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Со щелочными металлами с выделением водорода</a:t>
                      </a:r>
                    </a:p>
                    <a:p>
                      <a:endParaRPr lang="ru-RU" sz="320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OH – CH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OH + 2N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→</a:t>
                      </a:r>
                      <a:endParaRPr lang="ru-RU" sz="2400" b="1" i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ONa – CH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ONa + H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↑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гликолят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натрия</a:t>
                      </a:r>
                    </a:p>
                    <a:p>
                      <a:endParaRPr lang="ru-RU" sz="24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i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857364"/>
          <a:ext cx="835824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642942"/>
                <a:gridCol w="3857652"/>
              </a:tblGrid>
              <a:tr h="370840">
                <a:tc gridSpan="3">
                  <a:txBody>
                    <a:bodyPr/>
                    <a:lstStyle/>
                    <a:p>
                      <a:pPr lvl="0"/>
                      <a:r>
                        <a:rPr lang="ru-RU" sz="2400" b="0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Взаимодействие с 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галогеноводородами</a:t>
                      </a:r>
                      <a:endParaRPr lang="ru-RU" sz="2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OH – CH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OH +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НС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 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→</a:t>
                      </a:r>
                      <a:endParaRPr lang="ru-RU" sz="2400" b="1" i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CH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 – CH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 + 2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</a:t>
                      </a:r>
                      <a:r>
                        <a:rPr lang="en-US" sz="2400" b="1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    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дихлоргликолят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i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857364"/>
          <a:ext cx="835824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642942"/>
                <a:gridCol w="3857650"/>
              </a:tblGrid>
              <a:tr h="370840">
                <a:tc gridSpan="3">
                  <a:txBody>
                    <a:bodyPr/>
                    <a:lstStyle/>
                    <a:p>
                      <a:pPr lvl="0"/>
                      <a:r>
                        <a:rPr lang="ru-RU" sz="2400" b="0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Качественная</a:t>
                      </a:r>
                      <a:r>
                        <a:rPr lang="ru-RU" sz="24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реакция (специфические свойства)</a:t>
                      </a:r>
                      <a:endParaRPr lang="ru-RU" sz="2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СН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	                          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+   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(ОН)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↓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→     	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СН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                      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400" b="0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→</a:t>
                      </a:r>
                      <a:endParaRPr lang="ru-RU" sz="2400" b="0" i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2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</a:t>
                      </a:r>
                      <a:endParaRPr lang="ru-RU" sz="2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400" b="0" i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осадок голубого  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цвета</a:t>
                      </a:r>
                      <a:endParaRPr lang="ru-RU" sz="2400" b="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4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i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endParaRPr lang="ru-RU" sz="24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i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 cstate="print">
            <a:lum bright="2000" contrast="16000"/>
          </a:blip>
          <a:srcRect t="40331"/>
          <a:stretch>
            <a:fillRect/>
          </a:stretch>
        </p:blipFill>
        <p:spPr bwMode="auto">
          <a:xfrm>
            <a:off x="3714744" y="3214686"/>
            <a:ext cx="50816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глицерина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071678"/>
          <a:ext cx="8208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64800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0" baseline="-25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32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endParaRPr lang="ru-RU" sz="3200" b="0" baseline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32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0" baseline="-25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32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94716" y="5572140"/>
          <a:ext cx="7554568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568"/>
              </a:tblGrid>
              <a:tr h="64800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Взаимодействие</a:t>
                      </a:r>
                      <a:r>
                        <a:rPr lang="ru-RU" sz="3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 азотной кислотой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глицерина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28794" y="1500174"/>
          <a:ext cx="5472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64800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0" baseline="-25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32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endParaRPr lang="ru-RU" sz="3200" b="0" baseline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32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0" baseline="-25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32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нитроглицерин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3200" b="0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1439" y="5286388"/>
          <a:ext cx="85011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122"/>
              </a:tblGrid>
              <a:tr h="64800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Образуется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сложный эфир азотной кислоты и глицерина.</a:t>
                      </a:r>
                    </a:p>
                    <a:p>
                      <a:r>
                        <a:rPr lang="ru-RU" sz="240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 «нитроглицерин» историческое и не соответствует строению молекулы этого вещества.</a:t>
                      </a:r>
                      <a:endParaRPr lang="ru-RU" sz="24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глицерина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071678"/>
          <a:ext cx="828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756000"/>
                <a:gridCol w="684000"/>
                <a:gridCol w="684000"/>
              </a:tblGrid>
              <a:tr h="64800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0" baseline="-25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</a:t>
                      </a:r>
                      <a:endParaRPr lang="ru-RU" sz="3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endParaRPr lang="ru-RU" sz="3200" b="0" baseline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0" baseline="-25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94716" y="5572140"/>
          <a:ext cx="7554568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568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Качественная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реакция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многоатомные спирты.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5750727" y="2571744"/>
            <a:ext cx="642942" cy="857256"/>
            <a:chOff x="5750727" y="2571744"/>
            <a:chExt cx="642942" cy="85725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5750727" y="2571744"/>
              <a:ext cx="642942" cy="357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750727" y="3071810"/>
              <a:ext cx="642942" cy="357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глицерина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071678"/>
          <a:ext cx="4143404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723404"/>
              </a:tblGrid>
              <a:tr h="64800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0" baseline="-25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endParaRPr lang="ru-RU" sz="3200" b="0" baseline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200" b="0" baseline="-250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0" baseline="-250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baseline="0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2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94716" y="5572140"/>
          <a:ext cx="75545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4568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Глицерат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меди (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II)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Уравнение дано в упрощенном виде.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13"/>
          <p:cNvGrpSpPr/>
          <p:nvPr/>
        </p:nvGrpSpPr>
        <p:grpSpPr>
          <a:xfrm>
            <a:off x="2928926" y="2643182"/>
            <a:ext cx="642942" cy="857256"/>
            <a:chOff x="5750727" y="2571744"/>
            <a:chExt cx="642942" cy="85725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5750727" y="2571744"/>
              <a:ext cx="642942" cy="357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750727" y="3071810"/>
              <a:ext cx="642942" cy="357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глицерина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Качественная реакция на многоатомные спирты.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Многоатомные спирты обладают слабыми кислотными свойствами. Накопление гидроксильных групп в их молекулах придает большую подвижность атомам водорода по сравнению с одноатомными спиртами. Это результат взаимного влияния гидроксильных групп друг на друга.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ДВУХАТОМНЫЕ СПИРТЫ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Органические соединения, в молекулах которых содержится несколько гидроксильных групп, соединенных с углеводородным радикалом.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643314"/>
            <a:ext cx="8229600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Общая формула: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42910" y="5000636"/>
            <a:ext cx="8229600" cy="147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Гликоли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от греч. «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glikos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- сладкий,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большинство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представителей имеют сладковатый вкус.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Применение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качестве взрывчатого вещества для приготовления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динамита;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-в косметологии;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-в полиграфии;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кожевенной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промышленности;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приготовлении антифризов (незамерзающие смеси для моторов водяного охлаждения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%-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раствор нитроглицерина - сосудорасширяющее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средство.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85720" y="1571612"/>
            <a:ext cx="3744913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Этиленгликоль </a:t>
            </a:r>
            <a:endParaRPr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HOCH</a:t>
            </a:r>
            <a:r>
              <a:rPr lang="ru-RU" sz="2400" b="1" baseline="-25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ru-RU" sz="2400" b="1" baseline="-25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OH 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- производство пластмасс;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- компонент антифризов;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- сырье в органическом синтезе.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286248" y="1571612"/>
            <a:ext cx="4392612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Глицерин </a:t>
            </a:r>
            <a:endParaRPr lang="ru-RU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HOCH</a:t>
            </a:r>
            <a:r>
              <a:rPr lang="ru-RU" sz="2400" b="1" baseline="-25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)-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ru-RU" sz="2400" b="1" baseline="-25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- фармацевтическая и парфюмерная промышленность;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- смягчитель кожи и тканей;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- производство взрывчатых веществ.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Применение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апля 11"/>
          <p:cNvSpPr/>
          <p:nvPr/>
        </p:nvSpPr>
        <p:spPr>
          <a:xfrm>
            <a:off x="285720" y="142852"/>
            <a:ext cx="4857784" cy="4286280"/>
          </a:xfrm>
          <a:prstGeom prst="teardrop">
            <a:avLst>
              <a:gd name="adj" fmla="val 5159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21407624" flipH="1">
            <a:off x="3072534" y="526178"/>
            <a:ext cx="5923442" cy="6357958"/>
          </a:xfrm>
          <a:prstGeom prst="teardrop">
            <a:avLst>
              <a:gd name="adj" fmla="val 2730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0" name="Picture 6" descr="http://s1.hostingkartinok.com/uploads/images/2012/01/ba927243897ccf79b85bc82263cda3c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26" y="714356"/>
            <a:ext cx="3944536" cy="2084970"/>
          </a:xfrm>
          <a:prstGeom prst="rect">
            <a:avLst/>
          </a:prstGeom>
          <a:noFill/>
        </p:spPr>
      </p:pic>
      <p:pic>
        <p:nvPicPr>
          <p:cNvPr id="31752" name="Picture 8" descr="http://kvadra96.ru/img_materialu/nitki-shelk-bol.png"/>
          <p:cNvPicPr>
            <a:picLocks noChangeAspect="1" noChangeArrowheads="1"/>
          </p:cNvPicPr>
          <p:nvPr/>
        </p:nvPicPr>
        <p:blipFill>
          <a:blip r:embed="rId3" cstate="print"/>
          <a:srcRect l="5419" t="6896" r="5254" b="6897"/>
          <a:stretch>
            <a:fillRect/>
          </a:stretch>
        </p:blipFill>
        <p:spPr bwMode="auto">
          <a:xfrm>
            <a:off x="3786182" y="4214818"/>
            <a:ext cx="2428892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img03.taobaocdn.com/imgextra/i3/131062267/T2.XOtXg8bXXXXXXXX_!!13106226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000108"/>
            <a:ext cx="3357586" cy="335758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929290" y="4857760"/>
            <a:ext cx="3214710" cy="7858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Синтетическое волокно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5240881">
            <a:off x="7041553" y="4000416"/>
            <a:ext cx="835532" cy="7143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609074">
            <a:off x="6305695" y="5737654"/>
            <a:ext cx="835532" cy="7143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 descr="http://www.agah.ru/components/com_virtuemart/shop_image/product/6dadb070ea324704a989f07d0dc00cc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714488"/>
            <a:ext cx="1222202" cy="1714512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71472" y="3357562"/>
            <a:ext cx="3929090" cy="1143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Антифриз-низкозамерзающая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жидкость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9224741">
            <a:off x="2472330" y="2505382"/>
            <a:ext cx="835532" cy="7143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апля 15"/>
          <p:cNvSpPr/>
          <p:nvPr/>
        </p:nvSpPr>
        <p:spPr>
          <a:xfrm>
            <a:off x="285720" y="142852"/>
            <a:ext cx="8643998" cy="4286280"/>
          </a:xfrm>
          <a:prstGeom prst="teardrop">
            <a:avLst>
              <a:gd name="adj" fmla="val 10045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21407624" flipH="1">
            <a:off x="1929012" y="2464992"/>
            <a:ext cx="7121225" cy="4451148"/>
          </a:xfrm>
          <a:prstGeom prst="teardrop">
            <a:avLst>
              <a:gd name="adj" fmla="val 6779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0" name="Picture 4" descr="http://makeupandbeauty.com/wp-content/uploads/2013/03/20120225-glycerin-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2976584" cy="1785950"/>
          </a:xfrm>
          <a:prstGeom prst="rect">
            <a:avLst/>
          </a:prstGeom>
          <a:noFill/>
        </p:spPr>
      </p:pic>
      <p:pic>
        <p:nvPicPr>
          <p:cNvPr id="34822" name="Picture 6" descr="http://myezbazar.com/images/womensoap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285992"/>
            <a:ext cx="2786082" cy="1912725"/>
          </a:xfrm>
          <a:prstGeom prst="rect">
            <a:avLst/>
          </a:prstGeom>
          <a:noFill/>
        </p:spPr>
      </p:pic>
      <p:pic>
        <p:nvPicPr>
          <p:cNvPr id="34824" name="Picture 8" descr="http://pokupon.ua/uploaded/new_campaign_pictures/7095/data/main720x340/br-lar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0"/>
            <a:ext cx="4857784" cy="2293954"/>
          </a:xfrm>
          <a:prstGeom prst="rect">
            <a:avLst/>
          </a:prstGeom>
          <a:noFill/>
        </p:spPr>
      </p:pic>
      <p:pic>
        <p:nvPicPr>
          <p:cNvPr id="34826" name="Picture 10" descr="http://i4.alfi.lt/5388/66/6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214818"/>
            <a:ext cx="3708782" cy="2143117"/>
          </a:xfrm>
          <a:prstGeom prst="rect">
            <a:avLst/>
          </a:prstGeom>
          <a:noFill/>
        </p:spPr>
      </p:pic>
      <p:pic>
        <p:nvPicPr>
          <p:cNvPr id="34828" name="Picture 12" descr="http://zablugdeniyam-net.ru/wp-content/uploads/2011/09/%D0%9D%D0%B8%D1%82%D1%80%D0%BE%D0%B3%D0%BB%D0%B8%D1%86%D0%B5%D1%80%D0%B8%D0%B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9809" y="5042321"/>
            <a:ext cx="3504192" cy="138707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5008" y="3929066"/>
            <a:ext cx="3214710" cy="12144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Нитроглицерин-сердечное средство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5643578"/>
            <a:ext cx="321471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2214554"/>
            <a:ext cx="3214710" cy="7858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Умягчитель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кожи и ткани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Информационные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источники: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397000"/>
          <a:ext cx="719140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51"/>
                <a:gridCol w="1797851"/>
                <a:gridCol w="1797851"/>
                <a:gridCol w="17978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антифриз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глицерин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машина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глицерин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нить лавсан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цветы в глицерине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нить для операций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9"/>
                        </a:rPr>
                        <a:t>динамит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0"/>
                        </a:rPr>
                        <a:t>одежда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10"/>
                        </a:rPr>
                        <a:t> из лавсана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МНОГОАТОМНЫЕ СПИРТЫ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14488"/>
            <a:ext cx="8229600" cy="20002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latin typeface="Arial" pitchFamily="34" charset="0"/>
                <a:ea typeface="+mj-ea"/>
                <a:cs typeface="Arial" pitchFamily="34" charset="0"/>
              </a:rPr>
              <a:t>Двухатомные называются гликолями (</a:t>
            </a:r>
            <a:r>
              <a:rPr lang="ru-RU" sz="2400" noProof="0" dirty="0" err="1" smtClean="0">
                <a:latin typeface="Arial" pitchFamily="34" charset="0"/>
                <a:ea typeface="+mj-ea"/>
                <a:cs typeface="Arial" pitchFamily="34" charset="0"/>
              </a:rPr>
              <a:t>алкадиолами</a:t>
            </a:r>
            <a:r>
              <a:rPr lang="ru-RU" sz="2400" noProof="0" dirty="0" smtClean="0">
                <a:latin typeface="Arial" pitchFamily="34" charset="0"/>
                <a:ea typeface="+mj-ea"/>
                <a:cs typeface="Arial" pitchFamily="34" charset="0"/>
              </a:rPr>
              <a:t>), трехатомные </a:t>
            </a:r>
            <a:r>
              <a:rPr lang="ru-RU" sz="2400" noProof="0" dirty="0" err="1" smtClean="0">
                <a:latin typeface="Arial" pitchFamily="34" charset="0"/>
                <a:ea typeface="+mj-ea"/>
                <a:cs typeface="Arial" pitchFamily="34" charset="0"/>
              </a:rPr>
              <a:t>называютсчя</a:t>
            </a:r>
            <a:r>
              <a:rPr lang="ru-RU" sz="2400" noProof="0" dirty="0" smtClean="0">
                <a:latin typeface="Arial" pitchFamily="34" charset="0"/>
                <a:ea typeface="+mj-ea"/>
                <a:cs typeface="Arial" pitchFamily="34" charset="0"/>
              </a:rPr>
              <a:t> глицеринами (</a:t>
            </a:r>
            <a:r>
              <a:rPr lang="ru-RU" sz="2400" noProof="0" dirty="0" err="1" smtClean="0">
                <a:latin typeface="Arial" pitchFamily="34" charset="0"/>
                <a:ea typeface="+mj-ea"/>
                <a:cs typeface="Arial" pitchFamily="34" charset="0"/>
              </a:rPr>
              <a:t>алкатриолы</a:t>
            </a:r>
            <a:r>
              <a:rPr lang="ru-RU" sz="2400" noProof="0" dirty="0" smtClean="0">
                <a:latin typeface="Arial" pitchFamily="34" charset="0"/>
                <a:ea typeface="+mj-ea"/>
                <a:cs typeface="Arial" pitchFamily="34" charset="0"/>
              </a:rPr>
              <a:t>).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8563" y="4447922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74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Трёхатомные спирты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74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производные углеводородов, к молекулах которых 3 атома водорода замещены на гидроксильные группы ОН.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74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2-е название </a:t>
            </a:r>
            <a:r>
              <a:rPr kumimoji="0" lang="ru-RU" sz="2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триолы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7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Общая формула: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-1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OH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МНОГОАТОМНЫЕ СПИРТЫ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Формулы многоатомных спиртов можно вывести из соответствующих углеводородов: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5918" y="3071810"/>
          <a:ext cx="648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</a:tblGrid>
              <a:tr h="648000"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  <a:endParaRPr lang="en-US" sz="3200" b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1</a:t>
                      </a:r>
                      <a:endParaRPr lang="ru-RU" sz="3200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2</a:t>
                      </a:r>
                      <a:endParaRPr lang="ru-RU" sz="3200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МНОГОАТОМНЫЕ СПИРТЫ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2000" y="1785926"/>
          <a:ext cx="648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/>
                <a:gridCol w="648000"/>
                <a:gridCol w="648000"/>
                <a:gridCol w="648000"/>
                <a:gridCol w="648000"/>
                <a:gridCol w="648000"/>
                <a:gridCol w="684032"/>
                <a:gridCol w="611968"/>
                <a:gridCol w="648000"/>
                <a:gridCol w="648000"/>
              </a:tblGrid>
              <a:tr h="648000"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  <a:endParaRPr lang="en-US" sz="3200" b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1</a:t>
                      </a:r>
                      <a:endParaRPr lang="ru-RU" sz="3200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2</a:t>
                      </a:r>
                      <a:endParaRPr lang="ru-RU" sz="3200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OH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50331" y="5286388"/>
          <a:ext cx="3643338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648000">
                <a:tc>
                  <a:txBody>
                    <a:bodyPr/>
                    <a:lstStyle/>
                    <a:p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Этандиол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МНОГОАТОМНЫЕ СПИРТЫ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Формулы многоатомных спиртов можно вывести из соответствующих углеводородов: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3500438"/>
          <a:ext cx="629388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735"/>
                <a:gridCol w="669735"/>
                <a:gridCol w="669735"/>
                <a:gridCol w="669735"/>
                <a:gridCol w="936000"/>
                <a:gridCol w="669735"/>
                <a:gridCol w="669735"/>
                <a:gridCol w="669735"/>
                <a:gridCol w="669735"/>
              </a:tblGrid>
              <a:tr h="432000"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  <a:endParaRPr lang="en-US" sz="3200" b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</a:t>
                      </a:r>
                      <a:endParaRPr lang="ru-RU" sz="3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1</a:t>
                      </a:r>
                      <a:endParaRPr lang="ru-RU" sz="3200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2</a:t>
                      </a:r>
                      <a:endParaRPr lang="ru-RU" sz="3200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3</a:t>
                      </a:r>
                      <a:endParaRPr lang="ru-RU" sz="3200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МНОГОАТОМНЫЕ СПИРТЫ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1857364"/>
          <a:ext cx="629388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735"/>
                <a:gridCol w="669735"/>
                <a:gridCol w="669735"/>
                <a:gridCol w="669735"/>
                <a:gridCol w="936000"/>
                <a:gridCol w="669735"/>
                <a:gridCol w="669735"/>
                <a:gridCol w="669735"/>
                <a:gridCol w="669735"/>
              </a:tblGrid>
              <a:tr h="432000"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  <a:endParaRPr lang="en-US" sz="3200" b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</a:t>
                      </a:r>
                      <a:endParaRPr lang="ru-RU" sz="3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1</a:t>
                      </a:r>
                      <a:endParaRPr lang="ru-RU" sz="3200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2</a:t>
                      </a:r>
                      <a:endParaRPr lang="ru-RU" sz="3200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C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3</a:t>
                      </a:r>
                      <a:endParaRPr lang="ru-RU" sz="3200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–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OH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89596" y="5286388"/>
          <a:ext cx="3964809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</a:tblGrid>
              <a:tr h="648000">
                <a:tc>
                  <a:txBody>
                    <a:bodyPr/>
                    <a:lstStyle/>
                    <a:p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Пропантриол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2,</a:t>
                      </a:r>
                      <a:r>
                        <a:rPr lang="ru-RU" sz="32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Глицерин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Самые вредные ингридиенты косме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199" y="1857364"/>
            <a:ext cx="5643602" cy="313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>
              <a:lumMod val="95000"/>
            </a:schemeClr>
          </a:solidFill>
          <a:effectLst>
            <a:outerShdw blurRad="381000" dist="127000" dir="5400000" algn="ctr" rotWithShape="0">
              <a:schemeClr val="accent2">
                <a:lumMod val="50000"/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Гомологический ряд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1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51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51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(ОН)</a:t>
            </a:r>
            <a:r>
              <a:rPr lang="ru-RU" sz="51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51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этандиол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, этиленгликоль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51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51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(ОН)</a:t>
            </a:r>
            <a:r>
              <a:rPr lang="ru-RU" sz="51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пропандиол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46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4600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4600" b="1" baseline="-250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4600" b="1" dirty="0">
                <a:latin typeface="Arial" pitchFamily="34" charset="0"/>
                <a:cs typeface="Arial" pitchFamily="34" charset="0"/>
              </a:rPr>
              <a:t>(ОН)</a:t>
            </a:r>
            <a:r>
              <a:rPr lang="ru-RU" sz="4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44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бутандиол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и т.д.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Правила номенклатуры и изомерия те же, что и у одноатомных спиртов.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429132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500570"/>
            <a:ext cx="822960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717</Words>
  <Application>Microsoft Office PowerPoint</Application>
  <PresentationFormat>Экран (4:3)</PresentationFormat>
  <Paragraphs>291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Многоатомные спирты   урок 33</vt:lpstr>
      <vt:lpstr>ДВУХАТОМНЫЕ СПИРТЫ</vt:lpstr>
      <vt:lpstr>МНОГОАТОМНЫЕ СПИРТЫ</vt:lpstr>
      <vt:lpstr>МНОГОАТОМНЫЕ СПИРТЫ</vt:lpstr>
      <vt:lpstr>МНОГОАТОМНЫЕ СПИРТЫ</vt:lpstr>
      <vt:lpstr>МНОГОАТОМНЫЕ СПИРТЫ</vt:lpstr>
      <vt:lpstr>МНОГОАТОМНЫЕ СПИРТЫ</vt:lpstr>
      <vt:lpstr>Глицерин</vt:lpstr>
      <vt:lpstr>Гомологический ряд</vt:lpstr>
      <vt:lpstr>Физические свойства (этиленгликоль)</vt:lpstr>
      <vt:lpstr>Способы получения </vt:lpstr>
      <vt:lpstr>Химические свойства</vt:lpstr>
      <vt:lpstr>Химические свойства</vt:lpstr>
      <vt:lpstr>Химические свойства</vt:lpstr>
      <vt:lpstr>Химические свойства глицерина</vt:lpstr>
      <vt:lpstr>Химические свойства глицерина</vt:lpstr>
      <vt:lpstr>Химические свойства глицерина</vt:lpstr>
      <vt:lpstr>Химические свойства глицерина</vt:lpstr>
      <vt:lpstr>Химические свойства глицерина</vt:lpstr>
      <vt:lpstr>Применение</vt:lpstr>
      <vt:lpstr>Слайд 21</vt:lpstr>
      <vt:lpstr>Слайд 22</vt:lpstr>
      <vt:lpstr>Слайд 23</vt:lpstr>
      <vt:lpstr>Слайд 24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Многоатомные спирты</dc:title>
  <dc:creator>Политова Светлана Викторовна</dc:creator>
  <cp:lastModifiedBy>Admin</cp:lastModifiedBy>
  <cp:revision>25</cp:revision>
  <dcterms:created xsi:type="dcterms:W3CDTF">2015-01-11T15:06:18Z</dcterms:created>
  <dcterms:modified xsi:type="dcterms:W3CDTF">2016-02-06T13:23:10Z</dcterms:modified>
</cp:coreProperties>
</file>