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66BA39D-F4FE-44A6-A716-DE17DA7235C7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C50B36F-6F7F-4A3F-A0F5-F07E8330DAB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6BA39D-F4FE-44A6-A716-DE17DA7235C7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0B36F-6F7F-4A3F-A0F5-F07E8330DA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6BA39D-F4FE-44A6-A716-DE17DA7235C7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0B36F-6F7F-4A3F-A0F5-F07E8330DA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6BA39D-F4FE-44A6-A716-DE17DA7235C7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0B36F-6F7F-4A3F-A0F5-F07E8330DA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66BA39D-F4FE-44A6-A716-DE17DA7235C7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C50B36F-6F7F-4A3F-A0F5-F07E8330DAB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6BA39D-F4FE-44A6-A716-DE17DA7235C7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C50B36F-6F7F-4A3F-A0F5-F07E8330DAB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6BA39D-F4FE-44A6-A716-DE17DA7235C7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C50B36F-6F7F-4A3F-A0F5-F07E8330DA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6BA39D-F4FE-44A6-A716-DE17DA7235C7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0B36F-6F7F-4A3F-A0F5-F07E8330DAB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6BA39D-F4FE-44A6-A716-DE17DA7235C7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0B36F-6F7F-4A3F-A0F5-F07E8330DA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66BA39D-F4FE-44A6-A716-DE17DA7235C7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C50B36F-6F7F-4A3F-A0F5-F07E8330DAB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66BA39D-F4FE-44A6-A716-DE17DA7235C7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C50B36F-6F7F-4A3F-A0F5-F07E8330DAB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C66BA39D-F4FE-44A6-A716-DE17DA7235C7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C50B36F-6F7F-4A3F-A0F5-F07E8330DAB5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Интересные факты о водороде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3766" y="3068960"/>
            <a:ext cx="6560234" cy="17526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Работа по химии</a:t>
            </a:r>
          </a:p>
          <a:p>
            <a:r>
              <a:rPr lang="ru-RU" dirty="0" smtClean="0"/>
              <a:t>По теме «Водород»</a:t>
            </a:r>
          </a:p>
          <a:p>
            <a:r>
              <a:rPr lang="ru-RU" dirty="0" smtClean="0"/>
              <a:t>Ученика 8 класса «А»</a:t>
            </a:r>
          </a:p>
          <a:p>
            <a:r>
              <a:rPr lang="ru-RU" dirty="0" smtClean="0"/>
              <a:t>ГБОУ «Школа №1352»</a:t>
            </a:r>
            <a:endParaRPr lang="ru-RU" dirty="0" smtClean="0"/>
          </a:p>
          <a:p>
            <a:r>
              <a:rPr lang="ru-RU" dirty="0" smtClean="0"/>
              <a:t>Чекалина Сергея</a:t>
            </a:r>
            <a:endParaRPr lang="ru-RU" dirty="0"/>
          </a:p>
        </p:txBody>
      </p:sp>
      <p:pic>
        <p:nvPicPr>
          <p:cNvPr id="13314" name="Picture 2" descr="http://www.themonitordaily.com/wp-content/uploads/2015/09/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24944"/>
            <a:ext cx="5328592" cy="35437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Факты о </a:t>
            </a:r>
            <a:r>
              <a:rPr lang="ru-RU" dirty="0" smtClean="0">
                <a:solidFill>
                  <a:srgbClr val="FF0000"/>
                </a:solidFill>
              </a:rPr>
              <a:t>самом легком химическом элементе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4283968" cy="4759741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1)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Если </a:t>
            </a:r>
            <a:r>
              <a:rPr lang="ru-RU" dirty="0" smtClean="0"/>
              <a:t>соединить </a:t>
            </a:r>
            <a:r>
              <a:rPr lang="ru-RU" dirty="0" smtClean="0">
                <a:solidFill>
                  <a:srgbClr val="00B050"/>
                </a:solidFill>
              </a:rPr>
              <a:t>100 </a:t>
            </a:r>
            <a:r>
              <a:rPr lang="ru-RU" dirty="0" smtClean="0">
                <a:solidFill>
                  <a:srgbClr val="00B050"/>
                </a:solidFill>
              </a:rPr>
              <a:t>миллионов </a:t>
            </a:r>
            <a:r>
              <a:rPr lang="ru-RU" dirty="0" smtClean="0">
                <a:solidFill>
                  <a:srgbClr val="00B050"/>
                </a:solidFill>
              </a:rPr>
              <a:t>атомов </a:t>
            </a:r>
            <a:r>
              <a:rPr lang="ru-RU" dirty="0" smtClean="0"/>
              <a:t>"порождающего воду" в одну цепочку, то длина </a:t>
            </a:r>
            <a:r>
              <a:rPr lang="ru-RU" dirty="0" smtClean="0"/>
              <a:t>её составит </a:t>
            </a:r>
            <a:r>
              <a:rPr lang="ru-RU" dirty="0" smtClean="0"/>
              <a:t>всего </a:t>
            </a:r>
            <a:r>
              <a:rPr lang="ru-RU" dirty="0" smtClean="0">
                <a:solidFill>
                  <a:srgbClr val="00B050"/>
                </a:solidFill>
              </a:rPr>
              <a:t>1 см</a:t>
            </a:r>
            <a:r>
              <a:rPr lang="ru-RU" dirty="0" smtClean="0"/>
              <a:t>!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2)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Два </a:t>
            </a:r>
            <a:r>
              <a:rPr lang="ru-RU" dirty="0" smtClean="0"/>
              <a:t>состояния водорода </a:t>
            </a:r>
            <a:r>
              <a:rPr lang="ru-RU" dirty="0" smtClean="0"/>
              <a:t>противоположны по </a:t>
            </a:r>
            <a:r>
              <a:rPr lang="ru-RU" dirty="0" smtClean="0"/>
              <a:t>своей </a:t>
            </a:r>
            <a:r>
              <a:rPr lang="ru-RU" dirty="0" smtClean="0">
                <a:solidFill>
                  <a:srgbClr val="00B050"/>
                </a:solidFill>
              </a:rPr>
              <a:t>плотности</a:t>
            </a:r>
            <a:r>
              <a:rPr lang="ru-RU" dirty="0" smtClean="0"/>
              <a:t>. Так, элемент в виде </a:t>
            </a:r>
            <a:r>
              <a:rPr lang="ru-RU" dirty="0" smtClean="0">
                <a:solidFill>
                  <a:srgbClr val="00B050"/>
                </a:solidFill>
              </a:rPr>
              <a:t>газа - самый неплотный </a:t>
            </a:r>
            <a:r>
              <a:rPr lang="ru-RU" dirty="0" smtClean="0"/>
              <a:t>из всех, а вот </a:t>
            </a:r>
            <a:r>
              <a:rPr lang="ru-RU" dirty="0" smtClean="0">
                <a:solidFill>
                  <a:srgbClr val="00B050"/>
                </a:solidFill>
              </a:rPr>
              <a:t>жидкий водород, наоборот, самый плотный</a:t>
            </a:r>
            <a:r>
              <a:rPr lang="ru-RU" dirty="0" smtClean="0"/>
              <a:t>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3)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Оказывается, автомобили, </a:t>
            </a:r>
            <a:r>
              <a:rPr lang="ru-RU" dirty="0" smtClean="0">
                <a:solidFill>
                  <a:srgbClr val="00B050"/>
                </a:solidFill>
              </a:rPr>
              <a:t>функционирующие на водородном топливе</a:t>
            </a:r>
            <a:r>
              <a:rPr lang="ru-RU" dirty="0" smtClean="0"/>
              <a:t>, не выделяют вредные выхлопные газы, продуктами их деятельности являются лишь водяной пар и горячий воздух. </a:t>
            </a:r>
            <a:endParaRPr lang="ru-RU" dirty="0"/>
          </a:p>
        </p:txBody>
      </p:sp>
      <p:pic>
        <p:nvPicPr>
          <p:cNvPr id="14340" name="Picture 4" descr="http://www.redorbit.com/media/uploads/2012/11/Manga_sleyr_BMW_H-617x416.jpg"/>
          <p:cNvPicPr>
            <a:picLocks noChangeAspect="1" noChangeArrowheads="1"/>
          </p:cNvPicPr>
          <p:nvPr/>
        </p:nvPicPr>
        <p:blipFill>
          <a:blip r:embed="rId2" cstate="print"/>
          <a:srcRect l="3371" t="11111" r="3735" b="8889"/>
          <a:stretch>
            <a:fillRect/>
          </a:stretch>
        </p:blipFill>
        <p:spPr bwMode="auto">
          <a:xfrm>
            <a:off x="4499992" y="4149080"/>
            <a:ext cx="4464496" cy="2592288"/>
          </a:xfrm>
          <a:prstGeom prst="rect">
            <a:avLst/>
          </a:prstGeom>
          <a:noFill/>
        </p:spPr>
      </p:pic>
      <p:pic>
        <p:nvPicPr>
          <p:cNvPr id="14342" name="Picture 6" descr="http://i.idnes.cz/08/013/cl/VSE20b1dc_14_Prurez_lahvi_na_kapalny_H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628800"/>
            <a:ext cx="3124200" cy="234315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596336" y="3284984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Жидкий</a:t>
            </a:r>
            <a:r>
              <a:rPr lang="ru-RU" dirty="0" smtClean="0"/>
              <a:t> </a:t>
            </a:r>
            <a:r>
              <a:rPr lang="ru-RU" i="1" dirty="0" smtClean="0"/>
              <a:t>водород</a:t>
            </a:r>
            <a:endParaRPr lang="ru-RU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3536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Факты о </a:t>
            </a:r>
            <a:r>
              <a:rPr lang="ru-RU" dirty="0" smtClean="0">
                <a:solidFill>
                  <a:srgbClr val="FF0000"/>
                </a:solidFill>
              </a:rPr>
              <a:t>самом </a:t>
            </a:r>
            <a:r>
              <a:rPr lang="ru-RU" dirty="0" smtClean="0">
                <a:solidFill>
                  <a:srgbClr val="FF0000"/>
                </a:solidFill>
              </a:rPr>
              <a:t>распространенном </a:t>
            </a:r>
            <a:r>
              <a:rPr lang="ru-RU" dirty="0" smtClean="0">
                <a:solidFill>
                  <a:srgbClr val="FF0000"/>
                </a:solidFill>
              </a:rPr>
              <a:t>химическом </a:t>
            </a:r>
            <a:r>
              <a:rPr lang="ru-RU" dirty="0" smtClean="0">
                <a:solidFill>
                  <a:srgbClr val="FF0000"/>
                </a:solidFill>
              </a:rPr>
              <a:t>элементе во Вселенной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4572000" cy="5445224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4)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Так </a:t>
            </a:r>
            <a:r>
              <a:rPr lang="ru-RU" dirty="0" smtClean="0"/>
              <a:t>как водород </a:t>
            </a:r>
            <a:r>
              <a:rPr lang="ru-RU" dirty="0" smtClean="0">
                <a:solidFill>
                  <a:srgbClr val="00B050"/>
                </a:solidFill>
              </a:rPr>
              <a:t>в 14 раз легче воздуха</a:t>
            </a:r>
            <a:r>
              <a:rPr lang="ru-RU" dirty="0" smtClean="0"/>
              <a:t>, </a:t>
            </a:r>
            <a:r>
              <a:rPr lang="ru-RU" dirty="0" smtClean="0"/>
              <a:t>при наполнении им </a:t>
            </a:r>
            <a:r>
              <a:rPr lang="ru-RU" dirty="0" smtClean="0"/>
              <a:t>воздушные шары, они будут отдаляться от Земли со </a:t>
            </a:r>
            <a:r>
              <a:rPr lang="ru-RU" dirty="0" smtClean="0">
                <a:solidFill>
                  <a:srgbClr val="00B050"/>
                </a:solidFill>
              </a:rPr>
              <a:t>скоростью 85 </a:t>
            </a:r>
            <a:r>
              <a:rPr lang="ru-RU" dirty="0" smtClean="0">
                <a:solidFill>
                  <a:srgbClr val="00B050"/>
                </a:solidFill>
              </a:rPr>
              <a:t>км/час</a:t>
            </a:r>
            <a:r>
              <a:rPr lang="ru-RU" dirty="0" smtClean="0"/>
              <a:t>, что в два раза превышает скорость шаров, наполненных гелием, и в шесть раз - скорость шаров, наполненных природным газом</a:t>
            </a:r>
            <a:r>
              <a:rPr lang="ru-RU" dirty="0" smtClean="0"/>
              <a:t>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5)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Некоторые </a:t>
            </a:r>
            <a:r>
              <a:rPr lang="ru-RU" dirty="0" smtClean="0">
                <a:solidFill>
                  <a:srgbClr val="00B050"/>
                </a:solidFill>
              </a:rPr>
              <a:t>изотопы</a:t>
            </a:r>
            <a:r>
              <a:rPr lang="ru-RU" dirty="0" smtClean="0"/>
              <a:t> водорода имеют собственные названия: ¹H — протий (Н) , ²H — дейтерий (D) и ³H — тритий (T).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6) </a:t>
            </a:r>
            <a:r>
              <a:rPr lang="ru-RU" dirty="0" smtClean="0"/>
              <a:t>Сегодня </a:t>
            </a:r>
            <a:r>
              <a:rPr lang="ru-RU" dirty="0" smtClean="0"/>
              <a:t>многие производители работают над тем, чтобы при помощи </a:t>
            </a:r>
            <a:r>
              <a:rPr lang="ru-RU" dirty="0" smtClean="0">
                <a:solidFill>
                  <a:srgbClr val="00B050"/>
                </a:solidFill>
              </a:rPr>
              <a:t>водородного </a:t>
            </a:r>
            <a:r>
              <a:rPr lang="ru-RU" dirty="0" smtClean="0">
                <a:solidFill>
                  <a:srgbClr val="00B050"/>
                </a:solidFill>
              </a:rPr>
              <a:t>топлива </a:t>
            </a:r>
            <a:r>
              <a:rPr lang="ru-RU" dirty="0" smtClean="0"/>
              <a:t>питать наши дома электричеством во время </a:t>
            </a:r>
            <a:r>
              <a:rPr lang="ru-RU" dirty="0" err="1" smtClean="0"/>
              <a:t>электросетевого</a:t>
            </a:r>
            <a:r>
              <a:rPr lang="ru-RU" dirty="0" smtClean="0"/>
              <a:t> отключения или других чрезвычайных ситуаций</a:t>
            </a:r>
            <a:r>
              <a:rPr lang="ru-RU" dirty="0" smtClean="0"/>
              <a:t>. В скором времени мы, возможно, полностью перейдем на безотходный водород.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5364" name="Picture 4" descr="http://do.gendocs.ru/pars_docs/tw_refs/329/328018/328018_html_6d6e659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5085184"/>
            <a:ext cx="3600400" cy="1512168"/>
          </a:xfrm>
          <a:prstGeom prst="rect">
            <a:avLst/>
          </a:prstGeom>
          <a:noFill/>
        </p:spPr>
      </p:pic>
      <p:pic>
        <p:nvPicPr>
          <p:cNvPr id="15366" name="Picture 6" descr="http://pozitiv.ck.ua/static/img/0000/0000/8869/8869428.3kcfvefse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484784"/>
            <a:ext cx="1872208" cy="1224136"/>
          </a:xfrm>
          <a:prstGeom prst="rect">
            <a:avLst/>
          </a:prstGeom>
          <a:noFill/>
        </p:spPr>
      </p:pic>
      <p:pic>
        <p:nvPicPr>
          <p:cNvPr id="15368" name="Picture 8" descr="http://bashny.net/uploads/images/00/00/45/2014/02/23/6a42305f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1412776"/>
            <a:ext cx="1872208" cy="1321882"/>
          </a:xfrm>
          <a:prstGeom prst="rect">
            <a:avLst/>
          </a:prstGeom>
          <a:noFill/>
        </p:spPr>
      </p:pic>
      <p:pic>
        <p:nvPicPr>
          <p:cNvPr id="15370" name="Picture 10" descr="http://tc-ivolga.ru/thumb/DtW-SZ6NEUqmIbh4FC0lZA/640r480/84100/p1060005.jp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2708920"/>
            <a:ext cx="1872208" cy="1404156"/>
          </a:xfrm>
          <a:prstGeom prst="rect">
            <a:avLst/>
          </a:prstGeom>
          <a:noFill/>
        </p:spPr>
      </p:pic>
      <p:pic>
        <p:nvPicPr>
          <p:cNvPr id="15372" name="Picture 12" descr="http://intersyn.ru/img/picture/Nov/17/db224d0e260477e1b6a26472edfea480/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2708920"/>
            <a:ext cx="1932723" cy="136815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355976" y="4077072"/>
            <a:ext cx="4788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Сравните шары, наполненные слева направо и сверху вниз: воздухом, природным газом, гелием и водородом.</a:t>
            </a:r>
            <a:endParaRPr lang="ru-RU" b="1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3536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Факты о </a:t>
            </a:r>
            <a:r>
              <a:rPr lang="ru-RU" dirty="0" smtClean="0">
                <a:solidFill>
                  <a:srgbClr val="FF0000"/>
                </a:solidFill>
              </a:rPr>
              <a:t>самом </a:t>
            </a:r>
            <a:r>
              <a:rPr lang="ru-RU" dirty="0" smtClean="0">
                <a:solidFill>
                  <a:srgbClr val="FF0000"/>
                </a:solidFill>
              </a:rPr>
              <a:t>простом </a:t>
            </a:r>
            <a:r>
              <a:rPr lang="ru-RU" dirty="0" smtClean="0">
                <a:solidFill>
                  <a:srgbClr val="FF0000"/>
                </a:solidFill>
              </a:rPr>
              <a:t>химическом элементе во Вселенной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5940152" cy="544522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7) </a:t>
            </a:r>
            <a:r>
              <a:rPr lang="ru-RU" dirty="0" smtClean="0">
                <a:solidFill>
                  <a:srgbClr val="00B050"/>
                </a:solidFill>
              </a:rPr>
              <a:t>Гигантские газовые планеты и звезды </a:t>
            </a:r>
            <a:r>
              <a:rPr lang="ru-RU" dirty="0" smtClean="0"/>
              <a:t>преимущественно состоят из водорода. Солнце по объему включает в себе 92% водорода. </a:t>
            </a:r>
            <a:r>
              <a:rPr lang="ru-RU" dirty="0" smtClean="0">
                <a:solidFill>
                  <a:srgbClr val="00B050"/>
                </a:solidFill>
              </a:rPr>
              <a:t>Жизнью на Земле </a:t>
            </a:r>
            <a:r>
              <a:rPr lang="ru-RU" dirty="0" smtClean="0"/>
              <a:t>мы обязаны в том числе и ему: солнечная энергия вырабатывается в ходе термоядерного синтеза гелия из водорода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8)</a:t>
            </a:r>
            <a:r>
              <a:rPr lang="ru-RU" dirty="0" smtClean="0">
                <a:solidFill>
                  <a:srgbClr val="00B050"/>
                </a:solidFill>
              </a:rPr>
              <a:t>В живых клетках </a:t>
            </a:r>
            <a:r>
              <a:rPr lang="ru-RU" dirty="0" smtClean="0"/>
              <a:t>водорода также много: 63% по числу атомов.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9) </a:t>
            </a:r>
            <a:r>
              <a:rPr lang="ru-RU" dirty="0" smtClean="0"/>
              <a:t>Водород может стать </a:t>
            </a:r>
            <a:r>
              <a:rPr lang="ru-RU" dirty="0" smtClean="0">
                <a:solidFill>
                  <a:srgbClr val="00B050"/>
                </a:solidFill>
              </a:rPr>
              <a:t>металлическим</a:t>
            </a:r>
            <a:r>
              <a:rPr lang="ru-RU" dirty="0" smtClean="0"/>
              <a:t> при сверхвысоком давлении. Такой водород является уникальным сверхпроводником. Такое состояние однако еще не было получено в лаборатории, а только </a:t>
            </a:r>
            <a:r>
              <a:rPr lang="ru-RU" dirty="0" err="1" smtClean="0"/>
              <a:t>предсказанно</a:t>
            </a:r>
            <a:r>
              <a:rPr lang="ru-RU" smtClean="0"/>
              <a:t>.</a:t>
            </a:r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10) </a:t>
            </a:r>
            <a:r>
              <a:rPr lang="ru-RU" dirty="0" smtClean="0"/>
              <a:t>Если не брать дословный перевод, а только транскрипцию на некоторых языках мира слово </a:t>
            </a:r>
            <a:r>
              <a:rPr lang="ru-RU" dirty="0" smtClean="0">
                <a:solidFill>
                  <a:srgbClr val="00B050"/>
                </a:solidFill>
              </a:rPr>
              <a:t>«водород» звучит несколько смешно </a:t>
            </a:r>
            <a:r>
              <a:rPr lang="ru-RU" dirty="0" smtClean="0"/>
              <a:t>русскому человеку. Так, в Чехии </a:t>
            </a:r>
            <a:r>
              <a:rPr lang="en-US" dirty="0" smtClean="0"/>
              <a:t>[</a:t>
            </a:r>
            <a:r>
              <a:rPr lang="ru-RU" dirty="0" err="1" smtClean="0"/>
              <a:t>водик</a:t>
            </a:r>
            <a:r>
              <a:rPr lang="en-US" dirty="0" smtClean="0"/>
              <a:t>]</a:t>
            </a:r>
            <a:r>
              <a:rPr lang="ru-RU" dirty="0" smtClean="0"/>
              <a:t> – как будто уменьшительно-ласкательное русского водорода, а эстонское название объяснению не поддается: </a:t>
            </a:r>
            <a:r>
              <a:rPr lang="en-US" dirty="0" smtClean="0"/>
              <a:t>[</a:t>
            </a:r>
            <a:r>
              <a:rPr lang="ru-RU" dirty="0" err="1" smtClean="0"/>
              <a:t>весенник</a:t>
            </a:r>
            <a:r>
              <a:rPr lang="en-US" dirty="0" smtClean="0"/>
              <a:t>]</a:t>
            </a:r>
            <a:endParaRPr lang="ru-RU" dirty="0"/>
          </a:p>
        </p:txBody>
      </p:sp>
      <p:pic>
        <p:nvPicPr>
          <p:cNvPr id="17410" name="Picture 2" descr="http://mitrastro.ru/wp-content/uploads/2014/02/%D0%9A%D0%BE%D0%BC%D0%BF%D0%BE%D0%B7%D0%B8%D1%82%D0%BD%D0%B0%D1%8F-%D0%BA%D0%B0%D1%80%D1%82%D0%B0.-%D0%AE%D0%BF%D0%B8%D1%82%D0%B5%D1%80-%D0%B2-%D0%BA%D0%BE%D0%BC%D0%BF%D0%BE%D0%B7%D0%B8%D1%82%D0%B5.jpg"/>
          <p:cNvPicPr>
            <a:picLocks noChangeAspect="1" noChangeArrowheads="1"/>
          </p:cNvPicPr>
          <p:nvPr/>
        </p:nvPicPr>
        <p:blipFill>
          <a:blip r:embed="rId2" cstate="print"/>
          <a:srcRect l="20000" t="28953" r="20781" b="22792"/>
          <a:stretch>
            <a:fillRect/>
          </a:stretch>
        </p:blipFill>
        <p:spPr bwMode="auto">
          <a:xfrm>
            <a:off x="5940152" y="1556792"/>
            <a:ext cx="2916832" cy="2160240"/>
          </a:xfrm>
          <a:prstGeom prst="rect">
            <a:avLst/>
          </a:prstGeom>
          <a:noFill/>
        </p:spPr>
      </p:pic>
      <p:pic>
        <p:nvPicPr>
          <p:cNvPr id="17412" name="Picture 4" descr="http://1.bp.blogspot.com/-hk8C9RVQ6DI/UhD0yEYEdxI/AAAAAAAAFb4/BhupfflQpog/s0/spectacular_sun_3840x21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861048"/>
            <a:ext cx="3024336" cy="18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46238"/>
            <a:ext cx="9144000" cy="452596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49</TotalTime>
  <Words>348</Words>
  <Application>Microsoft Office PowerPoint</Application>
  <PresentationFormat>Экран (4:3)</PresentationFormat>
  <Paragraphs>21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Литейная</vt:lpstr>
      <vt:lpstr>Интересные факты о водороде</vt:lpstr>
      <vt:lpstr>Факты о самом легком химическом элементе</vt:lpstr>
      <vt:lpstr>Факты о самом распространенном химическом элементе во Вселенной</vt:lpstr>
      <vt:lpstr>Факты о самом простом химическом элементе во Вселенной</vt:lpstr>
      <vt:lpstr>Слайд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Интересные факты о водороде</dc:title>
  <dc:creator>Барсик</dc:creator>
  <cp:lastModifiedBy>Барсик</cp:lastModifiedBy>
  <cp:revision>7</cp:revision>
  <dcterms:created xsi:type="dcterms:W3CDTF">2016-01-18T17:40:54Z</dcterms:created>
  <dcterms:modified xsi:type="dcterms:W3CDTF">2016-01-18T18:30:41Z</dcterms:modified>
</cp:coreProperties>
</file>