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9CD72-7776-452B-BBDE-462B5374570E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6077A-91F1-415E-A76C-BAB64C067A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6077A-91F1-415E-A76C-BAB64C067AB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6077A-91F1-415E-A76C-BAB64C067AB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C9AF-D681-4905-B167-C6C4C237ADE2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846C-6C22-4B2E-9A0F-E0EC16A2C6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istry.ssu.samara.ru/chem2/index2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Свойства алкинов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5429264"/>
            <a:ext cx="6400800" cy="82868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Урок химии, 10 класс, программа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Минченкова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Е.Е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2997" y="274638"/>
            <a:ext cx="6758006" cy="654032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План работы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2976" y="1785926"/>
            <a:ext cx="6758006" cy="654032"/>
          </a:xfrm>
          <a:prstGeom prst="rect">
            <a:avLst/>
          </a:prstGeom>
          <a:solidFill>
            <a:srgbClr val="CCFFCC">
              <a:alpha val="36078"/>
            </a:srgb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Физические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42976" y="2643182"/>
            <a:ext cx="6758006" cy="654032"/>
          </a:xfrm>
          <a:prstGeom prst="rect">
            <a:avLst/>
          </a:prstGeom>
          <a:solidFill>
            <a:srgbClr val="CCFFCC">
              <a:alpha val="36078"/>
            </a:srgb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42976" y="3500438"/>
            <a:ext cx="6758006" cy="654032"/>
          </a:xfrm>
          <a:prstGeom prst="rect">
            <a:avLst/>
          </a:prstGeom>
          <a:solidFill>
            <a:srgbClr val="CCFFCC">
              <a:alpha val="36078"/>
            </a:srgb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latin typeface="Arial" pitchFamily="34" charset="0"/>
                <a:ea typeface="+mj-ea"/>
                <a:cs typeface="Arial" pitchFamily="34" charset="0"/>
              </a:rPr>
              <a:t>т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192997" y="274638"/>
            <a:ext cx="6758006" cy="654032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Физические свойства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1214422"/>
            <a:ext cx="8358246" cy="1928826"/>
          </a:xfrm>
          <a:prstGeom prst="rect">
            <a:avLst/>
          </a:prstGeom>
          <a:solidFill>
            <a:srgbClr val="CCFFCC">
              <a:alpha val="36078"/>
            </a:srgb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Температуры кипения и плавления ацетиленовых углеводородов увеличиваются с ростом их молекулярной массы.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78629" y="3357562"/>
            <a:ext cx="4643470" cy="936000"/>
          </a:xfrm>
          <a:prstGeom prst="rect">
            <a:avLst/>
          </a:prstGeom>
          <a:solidFill>
            <a:schemeClr val="accent1">
              <a:lumMod val="40000"/>
              <a:lumOff val="60000"/>
              <a:alpha val="36078"/>
            </a:scheme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-С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– газы при обычных условиях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8629" y="4464851"/>
            <a:ext cx="4643470" cy="936000"/>
          </a:xfrm>
          <a:prstGeom prst="rect">
            <a:avLst/>
          </a:prstGeom>
          <a:solidFill>
            <a:schemeClr val="accent1">
              <a:lumMod val="40000"/>
              <a:lumOff val="60000"/>
              <a:alpha val="36078"/>
            </a:scheme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-С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16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жидкости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78629" y="5572140"/>
            <a:ext cx="4643470" cy="936000"/>
          </a:xfrm>
          <a:prstGeom prst="rect">
            <a:avLst/>
          </a:prstGeom>
          <a:solidFill>
            <a:schemeClr val="accent1">
              <a:lumMod val="40000"/>
              <a:lumOff val="60000"/>
              <a:alpha val="36078"/>
            </a:scheme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17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– твердые вещества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322100" y="3825562"/>
            <a:ext cx="1750231" cy="2214578"/>
            <a:chOff x="5322100" y="3825562"/>
            <a:chExt cx="1750231" cy="2214578"/>
          </a:xfrm>
        </p:grpSpPr>
        <p:cxnSp>
          <p:nvCxnSpPr>
            <p:cNvPr id="12" name="Прямая со стрелкой 11"/>
            <p:cNvCxnSpPr/>
            <p:nvPr/>
          </p:nvCxnSpPr>
          <p:spPr>
            <a:xfrm rot="10800000">
              <a:off x="5322100" y="3825562"/>
              <a:ext cx="1750231" cy="1032198"/>
            </a:xfrm>
            <a:prstGeom prst="straightConnector1">
              <a:avLst/>
            </a:prstGeom>
            <a:ln w="571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rot="10800000" flipV="1">
              <a:off x="5322100" y="4857759"/>
              <a:ext cx="1750231" cy="75091"/>
            </a:xfrm>
            <a:prstGeom prst="straightConnector1">
              <a:avLst/>
            </a:prstGeom>
            <a:ln w="571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rot="10800000" flipV="1">
              <a:off x="5322100" y="4857760"/>
              <a:ext cx="1750231" cy="1182380"/>
            </a:xfrm>
            <a:prstGeom prst="straightConnector1">
              <a:avLst/>
            </a:prstGeom>
            <a:ln w="571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Заголовок 1"/>
          <p:cNvSpPr txBox="1">
            <a:spLocks/>
          </p:cNvSpPr>
          <p:nvPr/>
        </p:nvSpPr>
        <p:spPr>
          <a:xfrm rot="16200000">
            <a:off x="6040132" y="4389760"/>
            <a:ext cx="3000396" cy="936000"/>
          </a:xfrm>
          <a:prstGeom prst="rect">
            <a:avLst/>
          </a:prstGeom>
          <a:solidFill>
            <a:schemeClr val="accent1">
              <a:lumMod val="40000"/>
              <a:lumOff val="60000"/>
              <a:alpha val="36078"/>
            </a:scheme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Ацетиленовые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углеводороды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07141" y="3929066"/>
            <a:ext cx="8501090" cy="2786082"/>
          </a:xfrm>
          <a:prstGeom prst="rect">
            <a:avLst/>
          </a:prstGeom>
          <a:solidFill>
            <a:srgbClr val="FFFFC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07141" y="1071546"/>
            <a:ext cx="8501090" cy="2786082"/>
          </a:xfrm>
          <a:prstGeom prst="rect">
            <a:avLst/>
          </a:prstGeom>
          <a:solidFill>
            <a:srgbClr val="FFFFC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192997" y="274638"/>
            <a:ext cx="6758006" cy="654032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Гидрирование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964381" y="2226144"/>
            <a:ext cx="6758006" cy="864000"/>
            <a:chOff x="1142976" y="1571612"/>
            <a:chExt cx="6758006" cy="864000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1142976" y="1571612"/>
              <a:ext cx="6758006" cy="864000"/>
            </a:xfrm>
            <a:prstGeom prst="rect">
              <a:avLst/>
            </a:prstGeom>
            <a:solidFill>
              <a:srgbClr val="CCFFCC">
                <a:alpha val="36078"/>
              </a:srgbClr>
            </a:solidFill>
            <a:ln w="28575">
              <a:solidFill>
                <a:srgbClr val="00B050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R-C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C-R</a:t>
              </a:r>
              <a:r>
                <a:rPr kumimoji="0" lang="en-US" sz="3200" b="0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/                    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R-CH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CH-R</a:t>
              </a:r>
              <a:r>
                <a:rPr lang="en-US" sz="3200" baseline="30000" dirty="0">
                  <a:latin typeface="Arial" pitchFamily="34" charset="0"/>
                  <a:cs typeface="Arial" pitchFamily="34" charset="0"/>
                  <a:sym typeface="Symbol"/>
                </a:rPr>
                <a:t>/ </a:t>
              </a:r>
              <a:endPara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3071802" y="2143116"/>
              <a:ext cx="135732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3000364" y="1714488"/>
              <a:ext cx="1571636" cy="3571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4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, (Ni)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64381" y="5053740"/>
            <a:ext cx="6758006" cy="864000"/>
            <a:chOff x="1142976" y="2714620"/>
            <a:chExt cx="6758006" cy="864000"/>
          </a:xfrm>
        </p:grpSpPr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1142976" y="2714620"/>
              <a:ext cx="6758006" cy="864000"/>
            </a:xfrm>
            <a:prstGeom prst="rect">
              <a:avLst/>
            </a:prstGeom>
            <a:solidFill>
              <a:srgbClr val="CCFFCC">
                <a:alpha val="36078"/>
              </a:srgbClr>
            </a:solidFill>
            <a:ln w="28575">
              <a:solidFill>
                <a:srgbClr val="00B050"/>
              </a:solidFill>
            </a:ln>
          </p:spPr>
          <p:txBody>
            <a:bodyPr vert="horz" lIns="91440" tIns="45720" rIns="91440" bIns="45720" rtlCol="0" anchor="ctr">
              <a:normAutofit fontScale="92500"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R-CH</a:t>
              </a:r>
              <a:r>
                <a:rPr lang="en-US" sz="3200" dirty="0" smtClean="0"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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CH-R</a:t>
              </a:r>
              <a:r>
                <a:rPr kumimoji="0" lang="en-US" sz="3200" b="0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/                    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R-CH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CH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-R</a:t>
              </a:r>
              <a:r>
                <a:rPr lang="en-US" sz="3200" baseline="30000" dirty="0">
                  <a:latin typeface="Arial" pitchFamily="34" charset="0"/>
                  <a:cs typeface="Arial" pitchFamily="34" charset="0"/>
                  <a:sym typeface="Symbol"/>
                </a:rPr>
                <a:t>/ </a:t>
              </a:r>
              <a:endPara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3428992" y="3214686"/>
              <a:ext cx="135732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3357554" y="2786058"/>
              <a:ext cx="1571636" cy="3571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4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, (Ni)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964381" y="1071546"/>
            <a:ext cx="6758006" cy="1071570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Присоединение водорода в присутствии катализатора (разрывается первая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-связь)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64381" y="3899142"/>
            <a:ext cx="6758006" cy="1071570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Присоединение водорода в присутствии катализатора (разрывается вторая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-связь)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964381" y="3173172"/>
            <a:ext cx="6758006" cy="642942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Образование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алкенов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964381" y="6000768"/>
            <a:ext cx="6758006" cy="642942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Образование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алканов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192997" y="274638"/>
            <a:ext cx="6758006" cy="654032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Галогенирование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57158" y="3032719"/>
            <a:ext cx="6758006" cy="864000"/>
            <a:chOff x="1142976" y="1571612"/>
            <a:chExt cx="6758006" cy="864000"/>
          </a:xfrm>
        </p:grpSpPr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1142976" y="1571612"/>
              <a:ext cx="6758006" cy="864000"/>
            </a:xfrm>
            <a:prstGeom prst="rect">
              <a:avLst/>
            </a:prstGeom>
            <a:solidFill>
              <a:srgbClr val="CCFFCC">
                <a:alpha val="36078"/>
              </a:srgbClr>
            </a:solidFill>
            <a:ln w="28575">
              <a:solidFill>
                <a:srgbClr val="00B050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R-C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C-R</a:t>
              </a:r>
              <a:r>
                <a:rPr kumimoji="0" lang="en-US" sz="3200" b="0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/                    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R-</a:t>
              </a:r>
              <a:r>
                <a:rPr lang="en-US" sz="3200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CBr</a:t>
              </a:r>
              <a:r>
                <a:rPr lang="en-US" sz="3200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/>
                </a:rPr>
                <a:t>CBr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-R</a:t>
              </a:r>
              <a:r>
                <a:rPr lang="en-US" sz="3200" baseline="30000" dirty="0">
                  <a:latin typeface="Arial" pitchFamily="34" charset="0"/>
                  <a:cs typeface="Arial" pitchFamily="34" charset="0"/>
                  <a:sym typeface="Symbol"/>
                </a:rPr>
                <a:t>/ </a:t>
              </a:r>
              <a:endPara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3071802" y="2143116"/>
              <a:ext cx="135732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рямоугольник 9"/>
            <p:cNvSpPr/>
            <p:nvPr/>
          </p:nvSpPr>
          <p:spPr>
            <a:xfrm>
              <a:off x="3000364" y="1714488"/>
              <a:ext cx="1571636" cy="3571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Br</a:t>
              </a:r>
              <a:r>
                <a:rPr lang="en-US" sz="24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Заголовок 1"/>
          <p:cNvSpPr txBox="1">
            <a:spLocks/>
          </p:cNvSpPr>
          <p:nvPr/>
        </p:nvSpPr>
        <p:spPr>
          <a:xfrm>
            <a:off x="357158" y="1071546"/>
            <a:ext cx="8143932" cy="1785950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Присоединение галогенов к </a:t>
            </a:r>
            <a:r>
              <a:rPr lang="ru-RU" sz="2400" dirty="0" err="1" smtClean="0">
                <a:latin typeface="Arial" pitchFamily="34" charset="0"/>
                <a:ea typeface="+mj-ea"/>
                <a:cs typeface="Arial" pitchFamily="34" charset="0"/>
              </a:rPr>
              <a:t>алкинам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 протекает медленнее, чем для </a:t>
            </a:r>
            <a:r>
              <a:rPr lang="ru-RU" sz="2400" dirty="0" err="1" smtClean="0">
                <a:latin typeface="Arial" pitchFamily="34" charset="0"/>
                <a:ea typeface="+mj-ea"/>
                <a:cs typeface="Arial" pitchFamily="34" charset="0"/>
              </a:rPr>
              <a:t>алкенов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 (первая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-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связь разрывается труднее, чем вторая).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57158" y="4071942"/>
            <a:ext cx="6758006" cy="642942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Название . . . . . . . 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57158" y="4890107"/>
            <a:ext cx="6758006" cy="864000"/>
            <a:chOff x="1142976" y="1571612"/>
            <a:chExt cx="6758006" cy="864000"/>
          </a:xfrm>
        </p:grpSpPr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1142976" y="1571612"/>
              <a:ext cx="6758006" cy="864000"/>
            </a:xfrm>
            <a:prstGeom prst="rect">
              <a:avLst/>
            </a:prstGeom>
            <a:solidFill>
              <a:srgbClr val="CCFFCC">
                <a:alpha val="36078"/>
              </a:srgbClr>
            </a:solidFill>
            <a:ln w="28575">
              <a:solidFill>
                <a:srgbClr val="00B050"/>
              </a:solidFill>
            </a:ln>
          </p:spPr>
          <p:txBody>
            <a:bodyPr vert="horz" lIns="91440" tIns="45720" rIns="91440" bIns="45720" rtlCol="0" anchor="ctr">
              <a:normAutofit fontScale="92500"/>
            </a:bodyPr>
            <a:lstStyle/>
            <a:p>
              <a:pPr lvl="0">
                <a:spcBef>
                  <a:spcPct val="0"/>
                </a:spcBef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R-</a:t>
              </a:r>
              <a:r>
                <a:rPr kumimoji="0" lang="en-US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CBr</a:t>
              </a:r>
              <a:r>
                <a:rPr lang="en-US" sz="3200" dirty="0" smtClean="0"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</a:t>
              </a:r>
              <a:r>
                <a:rPr kumimoji="0" lang="en-US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CBr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-R</a:t>
              </a:r>
              <a:r>
                <a:rPr kumimoji="0" lang="en-US" sz="3200" b="0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  <a:sym typeface="Symbol"/>
                </a:rPr>
                <a:t>/                    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R-</a:t>
              </a:r>
              <a:r>
                <a:rPr lang="en-US" sz="3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CBr</a:t>
              </a:r>
              <a:r>
                <a:rPr lang="en-US" sz="32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/>
                </a:rPr>
                <a:t>-</a:t>
              </a:r>
              <a:r>
                <a:rPr lang="en-US" sz="3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/>
                </a:rPr>
                <a:t>CBr</a:t>
              </a:r>
              <a:r>
                <a:rPr lang="en-US" sz="32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-R</a:t>
              </a:r>
              <a:r>
                <a:rPr lang="en-US" sz="3200" baseline="30000" dirty="0">
                  <a:latin typeface="Arial" pitchFamily="34" charset="0"/>
                  <a:cs typeface="Arial" pitchFamily="34" charset="0"/>
                  <a:sym typeface="Symbol"/>
                </a:rPr>
                <a:t>/ </a:t>
              </a:r>
              <a:endPara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3643306" y="2143116"/>
              <a:ext cx="135732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3428992" y="1714488"/>
              <a:ext cx="1571636" cy="3571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Br</a:t>
              </a:r>
              <a:r>
                <a:rPr lang="en-US" sz="24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Заголовок 1"/>
          <p:cNvSpPr txBox="1">
            <a:spLocks/>
          </p:cNvSpPr>
          <p:nvPr/>
        </p:nvSpPr>
        <p:spPr>
          <a:xfrm>
            <a:off x="357158" y="5929330"/>
            <a:ext cx="6758006" cy="642942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Название . . . . . . . 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29454" y="5929330"/>
            <a:ext cx="15716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Arial" pitchFamily="34" charset="0"/>
                <a:cs typeface="Arial" pitchFamily="34" charset="0"/>
                <a:hlinkClick r:id="rId2"/>
              </a:rPr>
              <a:t>видеоопыт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chemistry.ssu.samara.ru/chem2/anim/anim7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142984"/>
            <a:ext cx="788675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пи-Связи в ацетилен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356" y="1343016"/>
            <a:ext cx="5761288" cy="4171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2997" y="274638"/>
            <a:ext cx="6758006" cy="654032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Получение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алкинов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42976" y="1714488"/>
            <a:ext cx="6758006" cy="6540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промышленности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0510" y="2786058"/>
          <a:ext cx="720298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972"/>
                <a:gridCol w="744972"/>
                <a:gridCol w="1489944"/>
                <a:gridCol w="1041149"/>
                <a:gridCol w="744972"/>
                <a:gridCol w="792000"/>
                <a:gridCol w="744972"/>
                <a:gridCol w="900000"/>
              </a:tblGrid>
              <a:tr h="432000">
                <a:tc gridSpan="8"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термическое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разложение природного газа или УВ нефти: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1500°,C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00">
                <a:tc gridSpan="2">
                  <a:txBody>
                    <a:bodyPr/>
                    <a:lstStyle/>
                    <a:p>
                      <a:pPr algn="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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2997" y="274638"/>
            <a:ext cx="6758006" cy="654032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Получение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алкинов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42976" y="1714488"/>
            <a:ext cx="6758006" cy="6540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 лаборатории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1" y="2786058"/>
          <a:ext cx="75746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/>
                <a:gridCol w="578978"/>
                <a:gridCol w="1222286"/>
                <a:gridCol w="900632"/>
                <a:gridCol w="1764000"/>
                <a:gridCol w="660704"/>
                <a:gridCol w="1296000"/>
              </a:tblGrid>
              <a:tr h="432000">
                <a:tc gridSpan="7">
                  <a:txBody>
                    <a:bodyPr/>
                    <a:lstStyle/>
                    <a:p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Гидролиз карбида кальция (</a:t>
                      </a:r>
                      <a:r>
                        <a:rPr lang="ru-RU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Велер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):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a(OH)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j-ea"/>
                          <a:cs typeface="Times New Roman"/>
                        </a:rPr>
                        <a:t>↑</a:t>
                      </a: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196</Words>
  <Application>Microsoft Office PowerPoint</Application>
  <PresentationFormat>Экран (4:3)</PresentationFormat>
  <Paragraphs>53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Свойства алкинов</vt:lpstr>
      <vt:lpstr>План работы</vt:lpstr>
      <vt:lpstr>Физические свойства</vt:lpstr>
      <vt:lpstr>Гидрирование</vt:lpstr>
      <vt:lpstr>Галогенирование</vt:lpstr>
      <vt:lpstr>Слайд 6</vt:lpstr>
      <vt:lpstr>Слайд 7</vt:lpstr>
      <vt:lpstr>Получение алкинов</vt:lpstr>
      <vt:lpstr>Получение алкинов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2013-11-24T16:39:45Z</dcterms:created>
  <dcterms:modified xsi:type="dcterms:W3CDTF">2015-12-08T18:24:14Z</dcterms:modified>
</cp:coreProperties>
</file>