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7" r:id="rId3"/>
    <p:sldId id="258" r:id="rId4"/>
    <p:sldId id="260" r:id="rId5"/>
    <p:sldId id="261" r:id="rId6"/>
    <p:sldId id="262" r:id="rId7"/>
    <p:sldId id="263" r:id="rId8"/>
    <p:sldId id="264" r:id="rId9"/>
    <p:sldId id="278" r:id="rId10"/>
    <p:sldId id="279" r:id="rId11"/>
    <p:sldId id="265" r:id="rId12"/>
    <p:sldId id="266" r:id="rId13"/>
    <p:sldId id="280" r:id="rId14"/>
    <p:sldId id="281" r:id="rId15"/>
    <p:sldId id="282" r:id="rId16"/>
    <p:sldId id="283" r:id="rId17"/>
    <p:sldId id="284" r:id="rId18"/>
    <p:sldId id="285" r:id="rId19"/>
    <p:sldId id="28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67606-124B-4CA2-BE2F-47276D1244CB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4D580-BAF8-42A5-8568-716D4F76AC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foxford.ru/wiki/himiya/alkadieny#!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Алкадиены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57246"/>
          </a:xfrm>
        </p:spPr>
        <p:txBody>
          <a:bodyPr>
            <a:normAutofit/>
          </a:bodyPr>
          <a:lstStyle/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Тема 5. Углеводороды. Урок 30/11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школа № 1352 с углубленным изучением английского языка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Двойные связи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1273" y="1643050"/>
          <a:ext cx="5561454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719"/>
                <a:gridCol w="758380"/>
                <a:gridCol w="547719"/>
                <a:gridCol w="758380"/>
                <a:gridCol w="547719"/>
                <a:gridCol w="547719"/>
                <a:gridCol w="547719"/>
                <a:gridCol w="758380"/>
                <a:gridCol w="547719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9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Расположены вплотную одна к другой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Длины связей С-С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4786322"/>
          <a:ext cx="9124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/>
                <a:gridCol w="1692000"/>
                <a:gridCol w="1620000"/>
                <a:gridCol w="1016000"/>
                <a:gridCol w="1016000"/>
                <a:gridCol w="2700000"/>
              </a:tblGrid>
              <a:tr h="498476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длина</a:t>
                      </a:r>
                      <a:endParaRPr lang="ru-RU" sz="24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С-С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этан</a:t>
                      </a:r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С-С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Бутадиен-1,3</a:t>
                      </a:r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v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</a:t>
                      </a: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этилен</a:t>
                      </a:r>
                      <a:endParaRPr lang="ru-RU" sz="32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</a:t>
                      </a: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5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62" name="Picture 2" descr="http://mediad.publicbroadcasting.net/p/wfpl/files/201210/Butadi%C3%A8n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1637" y="1142984"/>
            <a:ext cx="5500726" cy="350339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 rot="1816533">
            <a:off x="3145864" y="1992945"/>
            <a:ext cx="128588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0,135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9789213">
            <a:off x="4071750" y="2832988"/>
            <a:ext cx="128588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0,146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Гидрирование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074476" y="1071546"/>
          <a:ext cx="6995049" cy="5375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/>
                <a:gridCol w="116840"/>
                <a:gridCol w="116840"/>
                <a:gridCol w="457884"/>
                <a:gridCol w="116840"/>
                <a:gridCol w="151200"/>
                <a:gridCol w="460801"/>
                <a:gridCol w="190800"/>
                <a:gridCol w="264167"/>
                <a:gridCol w="116840"/>
                <a:gridCol w="302400"/>
                <a:gridCol w="174600"/>
                <a:gridCol w="135000"/>
                <a:gridCol w="342000"/>
                <a:gridCol w="116840"/>
                <a:gridCol w="215454"/>
                <a:gridCol w="347240"/>
                <a:gridCol w="116840"/>
                <a:gridCol w="158400"/>
                <a:gridCol w="369933"/>
                <a:gridCol w="123267"/>
                <a:gridCol w="118800"/>
                <a:gridCol w="312675"/>
                <a:gridCol w="220125"/>
                <a:gridCol w="116840"/>
                <a:gridCol w="217777"/>
                <a:gridCol w="322224"/>
                <a:gridCol w="116840"/>
                <a:gridCol w="116840"/>
                <a:gridCol w="554742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-25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1" baseline="-250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30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бутадиен-1,3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2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2400" b="1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2, </a:t>
                      </a:r>
                      <a:r>
                        <a:rPr lang="en-US" sz="2400" b="1" baseline="-250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kat</a:t>
                      </a:r>
                      <a:endParaRPr lang="ru-RU" sz="2400" b="1" baseline="-25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1,2-присоединение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1,4-присоединение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Бутен-1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Бутен-2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Гидр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обромировани</a:t>
            </a:r>
            <a:r>
              <a:rPr lang="ru-RU" sz="32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074476" y="1071546"/>
          <a:ext cx="6995049" cy="5375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/>
                <a:gridCol w="116840"/>
                <a:gridCol w="116840"/>
                <a:gridCol w="457884"/>
                <a:gridCol w="116840"/>
                <a:gridCol w="151200"/>
                <a:gridCol w="460801"/>
                <a:gridCol w="190800"/>
                <a:gridCol w="381007"/>
                <a:gridCol w="302400"/>
                <a:gridCol w="309600"/>
                <a:gridCol w="342000"/>
                <a:gridCol w="332294"/>
                <a:gridCol w="464080"/>
                <a:gridCol w="158400"/>
                <a:gridCol w="493200"/>
                <a:gridCol w="118800"/>
                <a:gridCol w="312675"/>
                <a:gridCol w="220125"/>
                <a:gridCol w="116840"/>
                <a:gridCol w="217777"/>
                <a:gridCol w="322224"/>
                <a:gridCol w="116840"/>
                <a:gridCol w="116840"/>
                <a:gridCol w="554742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-25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1" baseline="-250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25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бутадиен-1,3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2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HBr</a:t>
                      </a:r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0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1,2-присоединение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1,4-присоединение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12"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3-</a:t>
                      </a: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бромбутен-1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1-бромбутен-2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2971792" y="3000372"/>
            <a:ext cx="3200416" cy="628648"/>
            <a:chOff x="2714612" y="3000372"/>
            <a:chExt cx="3200416" cy="628648"/>
          </a:xfrm>
        </p:grpSpPr>
        <p:cxnSp>
          <p:nvCxnSpPr>
            <p:cNvPr id="5" name="Соединительная линия уступом 4"/>
            <p:cNvCxnSpPr/>
            <p:nvPr/>
          </p:nvCxnSpPr>
          <p:spPr>
            <a:xfrm>
              <a:off x="4857752" y="3000372"/>
              <a:ext cx="1057276" cy="628648"/>
            </a:xfrm>
            <a:prstGeom prst="bentConnector3">
              <a:avLst>
                <a:gd name="adj1" fmla="val 50000"/>
              </a:avLst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Соединительная линия уступом 8"/>
            <p:cNvCxnSpPr/>
            <p:nvPr/>
          </p:nvCxnSpPr>
          <p:spPr>
            <a:xfrm rot="10800000" flipV="1">
              <a:off x="2714612" y="3000372"/>
              <a:ext cx="928694" cy="628648"/>
            </a:xfrm>
            <a:prstGeom prst="bentConnector3">
              <a:avLst>
                <a:gd name="adj1" fmla="val 50000"/>
              </a:avLst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Бромирование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074476" y="1071546"/>
          <a:ext cx="6995049" cy="5314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/>
                <a:gridCol w="116840"/>
                <a:gridCol w="116840"/>
                <a:gridCol w="457884"/>
                <a:gridCol w="116840"/>
                <a:gridCol w="151200"/>
                <a:gridCol w="460801"/>
                <a:gridCol w="190800"/>
                <a:gridCol w="381007"/>
                <a:gridCol w="302400"/>
                <a:gridCol w="309600"/>
                <a:gridCol w="342000"/>
                <a:gridCol w="332294"/>
                <a:gridCol w="464080"/>
                <a:gridCol w="158400"/>
                <a:gridCol w="493200"/>
                <a:gridCol w="118800"/>
                <a:gridCol w="312675"/>
                <a:gridCol w="220125"/>
                <a:gridCol w="116840"/>
                <a:gridCol w="217777"/>
                <a:gridCol w="322224"/>
                <a:gridCol w="116840"/>
                <a:gridCol w="116840"/>
                <a:gridCol w="554742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-25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1" baseline="-250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25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бутадиен-1,3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2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r>
                        <a:rPr lang="ru-RU" sz="2400" b="1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400" b="1" baseline="-25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0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1,2-присоединение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1,4-присоединение</a:t>
                      </a:r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1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3,4-дибромбутен-2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1,4-дибромбутен-2</a:t>
                      </a:r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Группа 12"/>
          <p:cNvGrpSpPr/>
          <p:nvPr/>
        </p:nvGrpSpPr>
        <p:grpSpPr>
          <a:xfrm>
            <a:off x="2971792" y="3000372"/>
            <a:ext cx="3200416" cy="628648"/>
            <a:chOff x="2714612" y="3000372"/>
            <a:chExt cx="3200416" cy="628648"/>
          </a:xfrm>
        </p:grpSpPr>
        <p:cxnSp>
          <p:nvCxnSpPr>
            <p:cNvPr id="5" name="Соединительная линия уступом 4"/>
            <p:cNvCxnSpPr/>
            <p:nvPr/>
          </p:nvCxnSpPr>
          <p:spPr>
            <a:xfrm>
              <a:off x="4857752" y="3000372"/>
              <a:ext cx="1057276" cy="628648"/>
            </a:xfrm>
            <a:prstGeom prst="bentConnector3">
              <a:avLst>
                <a:gd name="adj1" fmla="val 50000"/>
              </a:avLst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Соединительная линия уступом 8"/>
            <p:cNvCxnSpPr/>
            <p:nvPr/>
          </p:nvCxnSpPr>
          <p:spPr>
            <a:xfrm rot="10800000" flipV="1">
              <a:off x="2714612" y="3000372"/>
              <a:ext cx="928694" cy="628648"/>
            </a:xfrm>
            <a:prstGeom prst="bentConnector3">
              <a:avLst>
                <a:gd name="adj1" fmla="val 50000"/>
              </a:avLst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Бромирование (избыток галогена)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074476" y="1071546"/>
          <a:ext cx="6995049" cy="4491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/>
                <a:gridCol w="116840"/>
                <a:gridCol w="116840"/>
                <a:gridCol w="457884"/>
                <a:gridCol w="116840"/>
                <a:gridCol w="151200"/>
                <a:gridCol w="460801"/>
                <a:gridCol w="190800"/>
                <a:gridCol w="381007"/>
                <a:gridCol w="302400"/>
                <a:gridCol w="309600"/>
                <a:gridCol w="342000"/>
                <a:gridCol w="332294"/>
                <a:gridCol w="464080"/>
                <a:gridCol w="158400"/>
                <a:gridCol w="493200"/>
                <a:gridCol w="118800"/>
                <a:gridCol w="312675"/>
                <a:gridCol w="220125"/>
                <a:gridCol w="116840"/>
                <a:gridCol w="217777"/>
                <a:gridCol w="322224"/>
                <a:gridCol w="116840"/>
                <a:gridCol w="116840"/>
                <a:gridCol w="554742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-25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1" baseline="-250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25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бутадиен-1,3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2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r>
                        <a:rPr lang="ru-RU" sz="2400" b="1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400" b="1" baseline="-25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 gridSpan="25"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1,2,3,4-……..</a:t>
                      </a:r>
                      <a:r>
                        <a:rPr lang="ru-RU" sz="2800" b="0" dirty="0" err="1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бромбутан</a:t>
                      </a:r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Полимеризация 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31654" y="1071546"/>
          <a:ext cx="7480692" cy="4349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/>
                <a:gridCol w="504000"/>
                <a:gridCol w="792000"/>
                <a:gridCol w="504000"/>
                <a:gridCol w="574782"/>
                <a:gridCol w="574782"/>
                <a:gridCol w="574782"/>
                <a:gridCol w="574782"/>
                <a:gridCol w="574782"/>
                <a:gridCol w="612000"/>
                <a:gridCol w="574782"/>
                <a:gridCol w="720000"/>
                <a:gridCol w="540000"/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-25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1" baseline="-250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3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бутадиен-1,3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3"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1,4-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присоединение</a:t>
                      </a:r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3"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3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Бутадиеновый</a:t>
                      </a:r>
                      <a:r>
                        <a:rPr lang="ru-RU" sz="2800" b="0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каучук</a:t>
                      </a:r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Способы получения</a:t>
            </a:r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11200" y="1000108"/>
          <a:ext cx="8952000" cy="5781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200"/>
                <a:gridCol w="648000"/>
                <a:gridCol w="571200"/>
                <a:gridCol w="571200"/>
                <a:gridCol w="571200"/>
                <a:gridCol w="571200"/>
                <a:gridCol w="571200"/>
                <a:gridCol w="571200"/>
                <a:gridCol w="571200"/>
                <a:gridCol w="648000"/>
                <a:gridCol w="571200"/>
                <a:gridCol w="648000"/>
                <a:gridCol w="648000"/>
                <a:gridCol w="5712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t, Al</a:t>
                      </a:r>
                      <a:r>
                        <a:rPr lang="en-US" sz="2800" b="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2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O</a:t>
                      </a:r>
                      <a:r>
                        <a:rPr lang="en-US" sz="2800" b="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3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, </a:t>
                      </a:r>
                      <a:r>
                        <a:rPr lang="en-US" sz="2800" b="0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ZnO</a:t>
                      </a:r>
                      <a:r>
                        <a:rPr lang="ru-RU" sz="40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40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5"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Дегидратация</a:t>
                      </a:r>
                      <a:r>
                        <a:rPr lang="ru-RU" sz="2800" b="0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этилового спирта</a:t>
                      </a:r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5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Способы получения</a:t>
            </a:r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96000" y="1000108"/>
          <a:ext cx="8952000" cy="5456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200"/>
                <a:gridCol w="648000"/>
                <a:gridCol w="571200"/>
                <a:gridCol w="571200"/>
                <a:gridCol w="571200"/>
                <a:gridCol w="571200"/>
                <a:gridCol w="571200"/>
                <a:gridCol w="571200"/>
                <a:gridCol w="571200"/>
                <a:gridCol w="648000"/>
                <a:gridCol w="571200"/>
                <a:gridCol w="648000"/>
                <a:gridCol w="648000"/>
                <a:gridCol w="5712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baseline="-250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5"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бутан</a:t>
                      </a:r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5">
                  <a:txBody>
                    <a:bodyPr/>
                    <a:lstStyle/>
                    <a:p>
                      <a:pPr algn="ctr"/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t, Cr</a:t>
                      </a:r>
                      <a:r>
                        <a:rPr lang="en-US" sz="2800" b="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2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O</a:t>
                      </a:r>
                      <a:r>
                        <a:rPr lang="en-US" sz="2800" b="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3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, </a:t>
                      </a:r>
                      <a:r>
                        <a:rPr lang="ru-RU" sz="40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40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0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5"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Дегидрирование</a:t>
                      </a:r>
                      <a:r>
                        <a:rPr lang="ru-RU" sz="2800" b="0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бутана</a:t>
                      </a:r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5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Информационные источники: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  <a:hlinkClick r:id="rId2"/>
              </a:rPr>
              <a:t>видеолекция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Общая формула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035819" y="1785926"/>
            <a:ext cx="7072362" cy="2500330"/>
            <a:chOff x="642910" y="1785926"/>
            <a:chExt cx="7072362" cy="250033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42910" y="1785926"/>
              <a:ext cx="7072362" cy="928694"/>
            </a:xfrm>
            <a:prstGeom prst="rect">
              <a:avLst/>
            </a:prstGeom>
            <a:noFill/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</a:t>
              </a:r>
              <a:r>
                <a:rPr lang="en-US" sz="40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H_______, n 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 _______</a:t>
              </a:r>
              <a:endParaRPr lang="ru-R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42910" y="3357562"/>
              <a:ext cx="7072362" cy="928694"/>
            </a:xfrm>
            <a:prstGeom prst="rect">
              <a:avLst/>
            </a:prstGeom>
            <a:noFill/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M= ____________</a:t>
              </a:r>
              <a:r>
                <a:rPr lang="ru-RU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г/моль</a:t>
              </a:r>
              <a:endParaRPr lang="ru-R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Структурная изомерия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Соединительная линия уступом 7"/>
          <p:cNvCxnSpPr>
            <a:stCxn id="2" idx="1"/>
            <a:endCxn id="14" idx="0"/>
          </p:cNvCxnSpPr>
          <p:nvPr/>
        </p:nvCxnSpPr>
        <p:spPr>
          <a:xfrm rot="10800000" flipH="1" flipV="1">
            <a:off x="457199" y="601654"/>
            <a:ext cx="2150255" cy="2541594"/>
          </a:xfrm>
          <a:prstGeom prst="bentConnector4">
            <a:avLst>
              <a:gd name="adj1" fmla="val -10631"/>
              <a:gd name="adj2" fmla="val 56433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7"/>
          <p:cNvCxnSpPr>
            <a:stCxn id="2" idx="3"/>
            <a:endCxn id="16" idx="0"/>
          </p:cNvCxnSpPr>
          <p:nvPr/>
        </p:nvCxnSpPr>
        <p:spPr>
          <a:xfrm flipH="1">
            <a:off x="6536545" y="601654"/>
            <a:ext cx="2150255" cy="2541594"/>
          </a:xfrm>
          <a:prstGeom prst="bentConnector4">
            <a:avLst>
              <a:gd name="adj1" fmla="val -10631"/>
              <a:gd name="adj2" fmla="val 56433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714348" y="3143248"/>
            <a:ext cx="3786214" cy="928694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Изомерия углеродного скелета</a:t>
            </a:r>
          </a:p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643438" y="3143248"/>
            <a:ext cx="3786214" cy="928694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Изомерия положения двойной связи </a:t>
            </a:r>
          </a:p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678893" y="4500570"/>
            <a:ext cx="3786214" cy="928694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Межклассовая и</a:t>
            </a:r>
            <a:r>
              <a:rPr lang="ru-RU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зомерия</a:t>
            </a:r>
          </a:p>
          <a:p>
            <a:pPr algn="ctr"/>
            <a:endParaRPr lang="ru-RU" dirty="0"/>
          </a:p>
        </p:txBody>
      </p:sp>
      <p:cxnSp>
        <p:nvCxnSpPr>
          <p:cNvPr id="21" name="Прямая со стрелкой 20"/>
          <p:cNvCxnSpPr>
            <a:stCxn id="2" idx="2"/>
            <a:endCxn id="19" idx="0"/>
          </p:cNvCxnSpPr>
          <p:nvPr/>
        </p:nvCxnSpPr>
        <p:spPr>
          <a:xfrm rot="5400000">
            <a:off x="2786050" y="2714620"/>
            <a:ext cx="3571900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Изомерия углеродного скелета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071546"/>
          <a:ext cx="8244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/>
                <a:gridCol w="648000"/>
                <a:gridCol w="612000"/>
                <a:gridCol w="540000"/>
                <a:gridCol w="612000"/>
                <a:gridCol w="612000"/>
                <a:gridCol w="540000"/>
                <a:gridCol w="612000"/>
                <a:gridCol w="612000"/>
                <a:gridCol w="540000"/>
                <a:gridCol w="612000"/>
                <a:gridCol w="612000"/>
                <a:gridCol w="540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4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пентадиен-1,3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357290" y="3286124"/>
          <a:ext cx="58320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"/>
                <a:gridCol w="648000"/>
                <a:gridCol w="648000"/>
                <a:gridCol w="648000"/>
                <a:gridCol w="648000"/>
                <a:gridCol w="648000"/>
                <a:gridCol w="648000"/>
                <a:gridCol w="648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9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714348" y="3071810"/>
            <a:ext cx="800105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Левая фигурная скобка 5"/>
          <p:cNvSpPr/>
          <p:nvPr/>
        </p:nvSpPr>
        <p:spPr>
          <a:xfrm>
            <a:off x="214282" y="1000108"/>
            <a:ext cx="428596" cy="5500726"/>
          </a:xfrm>
          <a:prstGeom prst="leftBrace">
            <a:avLst>
              <a:gd name="adj1" fmla="val 75004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Изомерия положения двойной связи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31" y="1142984"/>
          <a:ext cx="6407995" cy="1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545"/>
                <a:gridCol w="582545"/>
                <a:gridCol w="582545"/>
                <a:gridCol w="582545"/>
                <a:gridCol w="582545"/>
                <a:gridCol w="582545"/>
                <a:gridCol w="582545"/>
                <a:gridCol w="582545"/>
                <a:gridCol w="582545"/>
                <a:gridCol w="582545"/>
                <a:gridCol w="582545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бутадиен-1,2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428596" y="3071810"/>
            <a:ext cx="800105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728" y="4572008"/>
          <a:ext cx="6408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бутадиен-1,3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Левая фигурная скобка 6"/>
          <p:cNvSpPr/>
          <p:nvPr/>
        </p:nvSpPr>
        <p:spPr>
          <a:xfrm>
            <a:off x="214282" y="1000108"/>
            <a:ext cx="428596" cy="5500726"/>
          </a:xfrm>
          <a:prstGeom prst="leftBrace">
            <a:avLst>
              <a:gd name="adj1" fmla="val 75004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Межклассовая и</a:t>
            </a:r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зомерия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1142984"/>
          <a:ext cx="64080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бутадиен-1,3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2500298" y="3571876"/>
            <a:ext cx="6000792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000364" y="3786190"/>
          <a:ext cx="5040000" cy="223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7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бутин-1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14348" y="2928934"/>
            <a:ext cx="2071702" cy="121444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4000" b="1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40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000" b="1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2n</a:t>
            </a:r>
            <a:r>
              <a:rPr lang="ru-RU" sz="4000" b="1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-2</a:t>
            </a:r>
            <a:endParaRPr lang="ru-RU" sz="4000" b="1" baseline="-25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214282" y="1000108"/>
            <a:ext cx="428596" cy="5500726"/>
          </a:xfrm>
          <a:prstGeom prst="leftBrace">
            <a:avLst>
              <a:gd name="adj1" fmla="val 75004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Номенклатура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368000" y="1142984"/>
          <a:ext cx="640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</a:p>
                    <a:p>
                      <a:pPr algn="ctr"/>
                      <a:r>
                        <a:rPr lang="ru-RU" sz="3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дивинил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285852" y="4000504"/>
          <a:ext cx="640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2-метилбутадиен-1,3</a:t>
                      </a:r>
                    </a:p>
                    <a:p>
                      <a:pPr algn="ctr"/>
                      <a:r>
                        <a:rPr lang="ru-RU" sz="3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изопрен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Двойные связи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791273" y="1643050"/>
          <a:ext cx="5561454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719"/>
                <a:gridCol w="758380"/>
                <a:gridCol w="547719"/>
                <a:gridCol w="758380"/>
                <a:gridCol w="547719"/>
                <a:gridCol w="547719"/>
                <a:gridCol w="547719"/>
                <a:gridCol w="758380"/>
                <a:gridCol w="547719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9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9">
                  <a:txBody>
                    <a:bodyPr/>
                    <a:lstStyle/>
                    <a:p>
                      <a:pPr algn="ctr"/>
                      <a:r>
                        <a:rPr lang="ru-RU" sz="3200" b="0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Разделены двумя или более одинарными связями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Двойные связи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834107" y="1643050"/>
          <a:ext cx="5561454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719"/>
                <a:gridCol w="758380"/>
                <a:gridCol w="547719"/>
                <a:gridCol w="758380"/>
                <a:gridCol w="547719"/>
                <a:gridCol w="547719"/>
                <a:gridCol w="547719"/>
                <a:gridCol w="758380"/>
                <a:gridCol w="547719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9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Разделены только одной одинарной связью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Левая фигурная скобка 4"/>
          <p:cNvSpPr/>
          <p:nvPr/>
        </p:nvSpPr>
        <p:spPr>
          <a:xfrm rot="16200000">
            <a:off x="4400536" y="2035943"/>
            <a:ext cx="428596" cy="5500726"/>
          </a:xfrm>
          <a:prstGeom prst="leftBrace">
            <a:avLst>
              <a:gd name="adj1" fmla="val 75004"/>
              <a:gd name="adj2" fmla="val 500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0034" y="5286388"/>
            <a:ext cx="8229600" cy="6540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Большое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практическое значение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471</Words>
  <Application>Microsoft Office PowerPoint</Application>
  <PresentationFormat>Экран (4:3)</PresentationFormat>
  <Paragraphs>334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Алкадиены </vt:lpstr>
      <vt:lpstr>Общая формула</vt:lpstr>
      <vt:lpstr>1. Структурная изомерия</vt:lpstr>
      <vt:lpstr>Изомерия углеродного скелета</vt:lpstr>
      <vt:lpstr>Изомерия положения двойной связи</vt:lpstr>
      <vt:lpstr>Межклассовая изомерия</vt:lpstr>
      <vt:lpstr>Номенклатура</vt:lpstr>
      <vt:lpstr>Двойные связи</vt:lpstr>
      <vt:lpstr>Двойные связи</vt:lpstr>
      <vt:lpstr>Двойные связи</vt:lpstr>
      <vt:lpstr>Длины связей С-С</vt:lpstr>
      <vt:lpstr>Гидрирование</vt:lpstr>
      <vt:lpstr>Гидробромирование</vt:lpstr>
      <vt:lpstr>Бромирование</vt:lpstr>
      <vt:lpstr>Бромирование (избыток галогена)</vt:lpstr>
      <vt:lpstr>Полимеризация </vt:lpstr>
      <vt:lpstr>Способы получения </vt:lpstr>
      <vt:lpstr>Способы получения </vt:lpstr>
      <vt:lpstr>Информационные источники: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Алкадиены</dc:title>
  <dc:creator>Политова Светлана Викторовна.</dc:creator>
  <cp:lastModifiedBy>Admin</cp:lastModifiedBy>
  <cp:revision>19</cp:revision>
  <dcterms:created xsi:type="dcterms:W3CDTF">2015-11-24T17:28:15Z</dcterms:created>
  <dcterms:modified xsi:type="dcterms:W3CDTF">2015-12-07T19:37:44Z</dcterms:modified>
</cp:coreProperties>
</file>