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3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E4F5-3F9E-44C3-8A33-277044CB02E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23CA-4811-4800-A472-D51AF32A1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E4F5-3F9E-44C3-8A33-277044CB02E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23CA-4811-4800-A472-D51AF32A1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E4F5-3F9E-44C3-8A33-277044CB02E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23CA-4811-4800-A472-D51AF32A1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E4F5-3F9E-44C3-8A33-277044CB02E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23CA-4811-4800-A472-D51AF32A1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E4F5-3F9E-44C3-8A33-277044CB02E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23CA-4811-4800-A472-D51AF32A1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E4F5-3F9E-44C3-8A33-277044CB02E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23CA-4811-4800-A472-D51AF32A1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E4F5-3F9E-44C3-8A33-277044CB02E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23CA-4811-4800-A472-D51AF32A1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E4F5-3F9E-44C3-8A33-277044CB02E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23CA-4811-4800-A472-D51AF32A1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E4F5-3F9E-44C3-8A33-277044CB02E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23CA-4811-4800-A472-D51AF32A1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E4F5-3F9E-44C3-8A33-277044CB02E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23CA-4811-4800-A472-D51AF32A1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E4F5-3F9E-44C3-8A33-277044CB02E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23CA-4811-4800-A472-D51AF32A1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E4F5-3F9E-44C3-8A33-277044CB02E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223CA-4811-4800-A472-D51AF32A1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autschuk.lanxess.de/uploads/tx_lxsmatrix/2009-00040_02.jpg" TargetMode="External"/><Relationship Id="rId2" Type="http://schemas.openxmlformats.org/officeDocument/2006/relationships/hyperlink" Target="http://morshin.net/wp-content/uploads/2015/02/CHto-delat-s-othodami-plastmas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ic-eu.insales.ru/images/products/1/7028/56818548/101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371600" y="3886200"/>
            <a:ext cx="6400800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Тема 5. Углеводороды. Урок 2</a:t>
            </a:r>
            <a:r>
              <a:rPr lang="en-US" sz="26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en-US" sz="26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Получение и применение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алкенов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71600" y="428604"/>
            <a:ext cx="6400800" cy="92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ГБОУ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школа № 1352 с углубленным изучением английского языка г. Москвы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71600" y="5500702"/>
            <a:ext cx="6400800" cy="92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Политова Светлана Викторовна,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учитель химии высшей квалификационной категории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Пластмассы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morshin.net/wp-content/uploads/2015/02/CHto-delat-s-othodami-plastmas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6F6"/>
              </a:clrFrom>
              <a:clrTo>
                <a:srgbClr val="F8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60" y="1285860"/>
            <a:ext cx="8858280" cy="5376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Синтетический каучук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://kautschuk.lanxess.de/uploads/tx_lxsmatrix/2009-00040_02.jpg"/>
          <p:cNvPicPr>
            <a:picLocks noChangeAspect="1" noChangeArrowheads="1"/>
          </p:cNvPicPr>
          <p:nvPr/>
        </p:nvPicPr>
        <p:blipFill>
          <a:blip r:embed="rId2" cstate="print"/>
          <a:srcRect t="8235" r="10157"/>
          <a:stretch>
            <a:fillRect/>
          </a:stretch>
        </p:blipFill>
        <p:spPr bwMode="auto">
          <a:xfrm>
            <a:off x="1178695" y="1282536"/>
            <a:ext cx="6588000" cy="5412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Антифризы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static-eu.insales.ru/images/products/1/7028/56818548/1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Взрывчатые вещества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u.jimdo.com/www8/o/s34aad2fb74e0d2e9/img/i588ec73ff3e84c28/1300985005/std/image.jpg"/>
          <p:cNvPicPr>
            <a:picLocks noChangeAspect="1" noChangeArrowheads="1"/>
          </p:cNvPicPr>
          <p:nvPr/>
        </p:nvPicPr>
        <p:blipFill>
          <a:blip r:embed="rId2" cstate="print"/>
          <a:srcRect b="52748"/>
          <a:stretch>
            <a:fillRect/>
          </a:stretch>
        </p:blipFill>
        <p:spPr bwMode="auto">
          <a:xfrm>
            <a:off x="1785918" y="1928802"/>
            <a:ext cx="533400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Взрывчатые вещества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u.jimdo.com/www8/o/s34aad2fb74e0d2e9/img/i588ec73ff3e84c28/1300985005/std/image.jpg"/>
          <p:cNvPicPr>
            <a:picLocks noChangeAspect="1" noChangeArrowheads="1"/>
          </p:cNvPicPr>
          <p:nvPr/>
        </p:nvPicPr>
        <p:blipFill>
          <a:blip r:embed="rId2" cstate="print"/>
          <a:srcRect t="46247"/>
          <a:stretch>
            <a:fillRect/>
          </a:stretch>
        </p:blipFill>
        <p:spPr bwMode="auto">
          <a:xfrm>
            <a:off x="1714480" y="2143116"/>
            <a:ext cx="5334000" cy="3819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Растворители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274838"/>
            <a:ext cx="692948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Область применения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перхлорэтилен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err="1">
                <a:latin typeface="Arial" pitchFamily="34" charset="0"/>
                <a:cs typeface="Arial" pitchFamily="34" charset="0"/>
              </a:rPr>
              <a:t>Перхлорэтилен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используется в производстве хладагентов, в процессах химической чистки одежды, обезжиривания металлов, в текстильной промышленности и других отраслях хозяйства.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400" dirty="0" err="1">
                <a:latin typeface="Arial" pitchFamily="34" charset="0"/>
                <a:cs typeface="Arial" pitchFamily="34" charset="0"/>
              </a:rPr>
              <a:t>Перхлорэтилен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C</a:t>
            </a:r>
            <a:r>
              <a:rPr lang="ru-RU" sz="4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Cl</a:t>
            </a:r>
            <a:r>
              <a:rPr lang="ru-RU" sz="40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Созревание фруктов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g01.s.alicdn.com/kf/HTB1v51lIFXXXXbWapXXq6xXFXXXe/ethylene-ripening-gas-agent-ethylene-ripening-Etheph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288" y="1500174"/>
            <a:ext cx="6067425" cy="4629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Информационные источники: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397000"/>
          <a:ext cx="8215371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7"/>
                <a:gridCol w="2738457"/>
                <a:gridCol w="27384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пластмассы</a:t>
                      </a:r>
                      <a:endParaRPr lang="ru-RU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шины</a:t>
                      </a:r>
                      <a:endParaRPr lang="ru-RU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антифриз</a:t>
                      </a:r>
                      <a:endParaRPr lang="ru-RU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Термический крекинг алканов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96000" y="2108200"/>
          <a:ext cx="65520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936000"/>
                <a:gridCol w="648000"/>
                <a:gridCol w="936000"/>
                <a:gridCol w="936000"/>
                <a:gridCol w="648000"/>
                <a:gridCol w="756000"/>
                <a:gridCol w="756000"/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t</a:t>
                      </a: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</a:t>
                      </a:r>
                      <a:endParaRPr kumimoji="0" lang="ru-RU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ru-RU" sz="40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40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40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en-US" sz="40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40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en-US" sz="40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40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▬</a:t>
                      </a:r>
                      <a:endParaRPr lang="ru-RU" sz="4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en-US" sz="40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40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en-US" sz="40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40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40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 . .</a:t>
                      </a:r>
                      <a:endParaRPr lang="ru-RU" sz="40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40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. . </a:t>
                      </a: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40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. . </a:t>
                      </a: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8476">
                <a:tc gridSpan="8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4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4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гидрирование алканов</a:t>
            </a:r>
            <a:endParaRPr lang="ru-RU" sz="3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51640" y="2108200"/>
          <a:ext cx="684072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760"/>
                <a:gridCol w="851760"/>
                <a:gridCol w="936000"/>
                <a:gridCol w="1008000"/>
                <a:gridCol w="851760"/>
                <a:gridCol w="851760"/>
                <a:gridCol w="589680"/>
                <a:gridCol w="900000"/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t</a:t>
                      </a: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</a:t>
                      </a: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,</a:t>
                      </a:r>
                      <a:endParaRPr kumimoji="0" lang="ru-RU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Cr</a:t>
                      </a:r>
                      <a:r>
                        <a:rPr kumimoji="0" lang="en-US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O</a:t>
                      </a:r>
                      <a:r>
                        <a:rPr kumimoji="0" lang="en-US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3</a:t>
                      </a:r>
                      <a:endParaRPr kumimoji="0" lang="ru-RU" sz="2400" b="1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en-US" sz="40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40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40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</a:t>
                      </a: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</a:t>
                      </a:r>
                      <a:endParaRPr kumimoji="0" lang="ru-RU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en-US" sz="40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40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en-US" sz="40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40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+</a:t>
                      </a:r>
                      <a:endParaRPr lang="ru-RU" sz="4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en-US" sz="40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40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40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 . .</a:t>
                      </a:r>
                      <a:endParaRPr lang="ru-RU" sz="40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40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. . </a:t>
                      </a: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40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. . </a:t>
                      </a: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8476">
                <a:tc gridSpan="8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4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4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Лабораторные способы</a:t>
            </a:r>
            <a:endParaRPr lang="ru-RU" sz="3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51640" y="2108200"/>
          <a:ext cx="684072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760"/>
                <a:gridCol w="851760"/>
                <a:gridCol w="936000"/>
                <a:gridCol w="1008000"/>
                <a:gridCol w="851760"/>
                <a:gridCol w="851760"/>
                <a:gridCol w="589680"/>
                <a:gridCol w="900000"/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8476">
                <a:tc gridSpan="8"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Отщепление от двух соседних атомов углерода, образование </a:t>
                      </a: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-</a:t>
                      </a:r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связи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4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4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00034" y="1214422"/>
            <a:ext cx="8229600" cy="6540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Реакции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отщепления (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элимирования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Дегидратация спиртов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3695" y="1620520"/>
          <a:ext cx="8270812" cy="361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/>
                <a:gridCol w="756000"/>
                <a:gridCol w="708703"/>
                <a:gridCol w="708703"/>
                <a:gridCol w="1656000"/>
                <a:gridCol w="756000"/>
                <a:gridCol w="756000"/>
                <a:gridCol w="708703"/>
                <a:gridCol w="756000"/>
                <a:gridCol w="708703"/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t</a:t>
                      </a: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</a:t>
                      </a: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,</a:t>
                      </a:r>
                      <a:endParaRPr kumimoji="0" lang="ru-RU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H</a:t>
                      </a:r>
                      <a:r>
                        <a:rPr kumimoji="0" lang="en-US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SO</a:t>
                      </a:r>
                      <a:r>
                        <a:rPr kumimoji="0" lang="en-US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4(</a:t>
                      </a:r>
                      <a:r>
                        <a:rPr kumimoji="0" lang="ru-RU" sz="2400" b="1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конц</a:t>
                      </a:r>
                      <a:r>
                        <a:rPr kumimoji="0" lang="ru-RU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ru-RU" sz="40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40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40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40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</a:t>
                      </a: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</a:t>
                      </a:r>
                      <a:endParaRPr kumimoji="0" lang="ru-RU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en-US" sz="40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40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en-US" sz="40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40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+</a:t>
                      </a:r>
                      <a:endParaRPr lang="ru-RU" sz="4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en-US" sz="40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40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40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 gridSpan="3">
                  <a:txBody>
                    <a:bodyPr/>
                    <a:lstStyle/>
                    <a:p>
                      <a:pPr algn="ctr"/>
                      <a:r>
                        <a:rPr lang="ru-RU" sz="40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 . .</a:t>
                      </a:r>
                      <a:endParaRPr lang="ru-RU" sz="40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t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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&gt;150C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40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. . </a:t>
                      </a: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40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. . </a:t>
                      </a: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8476">
                <a:tc gridSpan="9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4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4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гидрогалогенирование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моно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галоген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производных</a:t>
            </a:r>
            <a:endParaRPr lang="ru-RU" sz="3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138" y="1571612"/>
          <a:ext cx="910772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/>
                <a:gridCol w="648000"/>
                <a:gridCol w="756000"/>
                <a:gridCol w="396000"/>
                <a:gridCol w="1512000"/>
                <a:gridCol w="1007724"/>
                <a:gridCol w="648000"/>
                <a:gridCol w="648000"/>
                <a:gridCol w="432000"/>
                <a:gridCol w="432000"/>
                <a:gridCol w="648000"/>
                <a:gridCol w="360000"/>
                <a:gridCol w="972000"/>
              </a:tblGrid>
              <a:tr h="540000">
                <a:tc gridSpan="5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t</a:t>
                      </a: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</a:t>
                      </a:r>
                      <a:endParaRPr kumimoji="0" lang="ru-RU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ru-RU" sz="32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32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</a:t>
                      </a: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K-OH</a:t>
                      </a: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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</a:t>
                      </a: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 . .</a:t>
                      </a:r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спирт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. . </a:t>
                      </a:r>
                      <a:endParaRPr lang="ru-RU" sz="32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. . </a:t>
                      </a:r>
                      <a:endParaRPr lang="ru-RU" sz="32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8476">
                <a:tc gridSpan="13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4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4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Правило Зайцева</a:t>
            </a:r>
            <a:endParaRPr lang="ru-RU" sz="3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3" y="1500174"/>
          <a:ext cx="8184926" cy="520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764"/>
                <a:gridCol w="648000"/>
                <a:gridCol w="530764"/>
                <a:gridCol w="792000"/>
                <a:gridCol w="530764"/>
                <a:gridCol w="828000"/>
                <a:gridCol w="619226"/>
                <a:gridCol w="468000"/>
                <a:gridCol w="720000"/>
                <a:gridCol w="825408"/>
                <a:gridCol w="1692000"/>
              </a:tblGrid>
              <a:tr h="540000">
                <a:tc gridSpan="11"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Реакции дегидратации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sz="2400" b="0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 gridSpan="9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t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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,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</a:t>
                      </a:r>
                      <a:r>
                        <a:rPr kumimoji="0" lang="en-US" sz="2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</a:t>
                      </a:r>
                      <a:r>
                        <a:rPr kumimoji="0" lang="en-US" sz="2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4(</a:t>
                      </a:r>
                      <a:r>
                        <a:rPr kumimoji="0" lang="ru-RU" sz="2400" b="0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конц</a:t>
                      </a:r>
                      <a:r>
                        <a:rPr kumimoji="0" lang="ru-RU" sz="2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ru-RU" sz="3200" b="1" baseline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ru-RU" sz="32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ru-RU" sz="32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ru-RU" sz="3200" b="1" baseline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baseline="-25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▬</a:t>
                      </a:r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baseline="-25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▬</a:t>
                      </a: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baseline="-25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▬</a:t>
                      </a: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</a:t>
                      </a:r>
                      <a:endParaRPr kumimoji="0" lang="ru-RU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</a:t>
                      </a: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</a:t>
                      </a: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t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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&gt;1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4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0C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00">
                <a:tc gridSpan="9">
                  <a:txBody>
                    <a:bodyPr/>
                    <a:lstStyle/>
                    <a:p>
                      <a:pPr algn="ctr"/>
                      <a:r>
                        <a:rPr lang="ru-RU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 . .</a:t>
                      </a:r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8476">
                <a:tc gridSpan="11"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бутен-2 + </a:t>
                      </a:r>
                      <a:r>
                        <a:rPr lang="en-US" sz="40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4000" b="0" baseline="-2500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40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40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4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4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Правило Зайцева</a:t>
            </a:r>
            <a:endParaRPr lang="ru-RU" sz="3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3" y="1500174"/>
          <a:ext cx="8184926" cy="53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764"/>
                <a:gridCol w="648000"/>
                <a:gridCol w="530764"/>
                <a:gridCol w="792000"/>
                <a:gridCol w="530764"/>
                <a:gridCol w="828000"/>
                <a:gridCol w="619226"/>
                <a:gridCol w="468000"/>
                <a:gridCol w="720000"/>
                <a:gridCol w="825408"/>
                <a:gridCol w="1692000"/>
              </a:tblGrid>
              <a:tr h="540000">
                <a:tc gridSpan="11"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Реакции </a:t>
                      </a:r>
                      <a:r>
                        <a:rPr lang="ru-RU" sz="3200" b="0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дегидрогалогенирования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sz="2400" b="0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 gridSpan="9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t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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,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спирт,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KOH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ru-RU" sz="3200" b="1" baseline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ru-RU" sz="32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ru-RU" sz="32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ru-RU" sz="3200" b="1" baseline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baseline="-25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▬</a:t>
                      </a:r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baseline="-25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▬</a:t>
                      </a: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baseline="-25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▬</a:t>
                      </a: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</a:t>
                      </a:r>
                      <a:endParaRPr kumimoji="0" lang="ru-RU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</a:t>
                      </a: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</a:t>
                      </a: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t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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&gt;1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4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0C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</a:t>
                      </a: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00">
                <a:tc gridSpan="9">
                  <a:txBody>
                    <a:bodyPr/>
                    <a:lstStyle/>
                    <a:p>
                      <a:pPr algn="ctr"/>
                      <a:r>
                        <a:rPr lang="ru-RU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 . .</a:t>
                      </a:r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8476">
                <a:tc gridSpan="11"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бутен-2 + </a:t>
                      </a:r>
                      <a:r>
                        <a:rPr lang="en-US" sz="40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4000" b="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Br</a:t>
                      </a:r>
                      <a:endParaRPr lang="ru-RU" sz="4000" b="0" baseline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4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4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Дегалогенирование</a:t>
            </a:r>
            <a:endParaRPr lang="ru-RU" sz="3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1" y="1500174"/>
          <a:ext cx="8286813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644"/>
                <a:gridCol w="841973"/>
                <a:gridCol w="689644"/>
                <a:gridCol w="1029079"/>
                <a:gridCol w="689644"/>
                <a:gridCol w="1075855"/>
                <a:gridCol w="1635487"/>
                <a:gridCol w="1635487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ru-RU" sz="3200" b="1" baseline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ru-RU" sz="32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  <a:endParaRPr lang="ru-RU" sz="32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t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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baseline="-25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▬</a:t>
                      </a:r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baseline="-25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▬</a:t>
                      </a: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+ Zn </a:t>
                      </a: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</a:t>
                      </a:r>
                      <a:endParaRPr kumimoji="0" lang="ru-RU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</a:t>
                      </a: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</a:t>
                      </a: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</a:t>
                      </a: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</a:t>
                      </a:r>
                      <a:endParaRPr lang="ru-RU" sz="3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 . .</a:t>
                      </a:r>
                      <a:endParaRPr lang="ru-RU" sz="3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476">
                <a:tc gridSpan="8">
                  <a:txBody>
                    <a:bodyPr/>
                    <a:lstStyle/>
                    <a:p>
                      <a:pPr algn="ctr"/>
                      <a:r>
                        <a:rPr lang="ru-RU" sz="4000" b="0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пропен</a:t>
                      </a:r>
                      <a:r>
                        <a:rPr lang="ru-RU" sz="4000" b="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40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lang="en-US" sz="40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Zn</a:t>
                      </a:r>
                      <a:r>
                        <a:rPr lang="en-US" sz="4000" b="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Br</a:t>
                      </a:r>
                      <a:r>
                        <a:rPr lang="en-US" sz="4000" b="0" baseline="-2500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4000" b="0" baseline="-250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4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320</Words>
  <Application>Microsoft Office PowerPoint</Application>
  <PresentationFormat>Экран (4:3)</PresentationFormat>
  <Paragraphs>152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Получение и применение алкенов</vt:lpstr>
      <vt:lpstr>Термический крекинг алканов</vt:lpstr>
      <vt:lpstr>Дегидрирование алканов</vt:lpstr>
      <vt:lpstr>Лабораторные способы</vt:lpstr>
      <vt:lpstr>Дегидратация спиртов</vt:lpstr>
      <vt:lpstr>Дегидрогалогенирование моногалогенпроизводных</vt:lpstr>
      <vt:lpstr>Правило Зайцева</vt:lpstr>
      <vt:lpstr>Правило Зайцева</vt:lpstr>
      <vt:lpstr>Дегалогенирование</vt:lpstr>
      <vt:lpstr>Пластмассы </vt:lpstr>
      <vt:lpstr>Синтетический каучук </vt:lpstr>
      <vt:lpstr>Антифризы</vt:lpstr>
      <vt:lpstr>Взрывчатые вещества</vt:lpstr>
      <vt:lpstr>Взрывчатые вещества</vt:lpstr>
      <vt:lpstr>Растворители</vt:lpstr>
      <vt:lpstr>Созревание фруктов</vt:lpstr>
      <vt:lpstr>Информационные источники: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и применение алкенов</dc:title>
  <dc:creator>Политова Светлана Викторовна</dc:creator>
  <cp:lastModifiedBy>Admin</cp:lastModifiedBy>
  <cp:revision>10</cp:revision>
  <dcterms:created xsi:type="dcterms:W3CDTF">2015-12-01T18:21:55Z</dcterms:created>
  <dcterms:modified xsi:type="dcterms:W3CDTF">2015-12-02T18:20:17Z</dcterms:modified>
</cp:coreProperties>
</file>