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67606-124B-4CA2-BE2F-47276D1244CB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4D580-BAF8-42A5-8568-716D4F76ACF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Изомерия и номенклатура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алкенов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5724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Тема 5. Углеводороды. Урок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7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8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школа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57356" y="1714488"/>
          <a:ext cx="52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транс-пентен-2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20"/>
          <p:cNvGrpSpPr/>
          <p:nvPr/>
        </p:nvGrpSpPr>
        <p:grpSpPr>
          <a:xfrm>
            <a:off x="2857488" y="2428868"/>
            <a:ext cx="3429024" cy="1607355"/>
            <a:chOff x="3214678" y="3821909"/>
            <a:chExt cx="3429024" cy="1607355"/>
          </a:xfrm>
        </p:grpSpPr>
        <p:grpSp>
          <p:nvGrpSpPr>
            <p:cNvPr id="4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 построить 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транс-изомер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57356" y="1714488"/>
          <a:ext cx="52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цис-1,2-дибромэтен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20"/>
          <p:cNvGrpSpPr/>
          <p:nvPr/>
        </p:nvGrpSpPr>
        <p:grpSpPr>
          <a:xfrm>
            <a:off x="2857488" y="2428868"/>
            <a:ext cx="3429024" cy="1607355"/>
            <a:chOff x="3214678" y="3821909"/>
            <a:chExt cx="3429024" cy="1607355"/>
          </a:xfrm>
        </p:grpSpPr>
        <p:grpSp>
          <p:nvGrpSpPr>
            <p:cNvPr id="4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 построить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цис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-изомер.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57356" y="1714488"/>
          <a:ext cx="52920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транс-1,2-дибромэтен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20"/>
          <p:cNvGrpSpPr/>
          <p:nvPr/>
        </p:nvGrpSpPr>
        <p:grpSpPr>
          <a:xfrm>
            <a:off x="2857488" y="2428868"/>
            <a:ext cx="3429024" cy="1607355"/>
            <a:chOff x="3214678" y="3821909"/>
            <a:chExt cx="3429024" cy="1607355"/>
          </a:xfrm>
        </p:grpSpPr>
        <p:grpSp>
          <p:nvGrpSpPr>
            <p:cNvPr id="4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 построить 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транс-изомер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построить гомолог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91078" y="2143116"/>
          <a:ext cx="654646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92"/>
                <a:gridCol w="648000"/>
                <a:gridCol w="531692"/>
                <a:gridCol w="531692"/>
                <a:gridCol w="648000"/>
                <a:gridCol w="648000"/>
                <a:gridCol w="531692"/>
                <a:gridCol w="648000"/>
                <a:gridCol w="648000"/>
                <a:gridCol w="531692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построить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изомер углеродной цепи.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91078" y="2143116"/>
          <a:ext cx="654646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92"/>
                <a:gridCol w="648000"/>
                <a:gridCol w="531692"/>
                <a:gridCol w="531692"/>
                <a:gridCol w="648000"/>
                <a:gridCol w="648000"/>
                <a:gridCol w="531692"/>
                <a:gridCol w="648000"/>
                <a:gridCol w="648000"/>
                <a:gridCol w="531692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Самостоятельная работа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построить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изомер кратной связи.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91078" y="2143116"/>
          <a:ext cx="654646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92"/>
                <a:gridCol w="648000"/>
                <a:gridCol w="531692"/>
                <a:gridCol w="531692"/>
                <a:gridCol w="648000"/>
                <a:gridCol w="648000"/>
                <a:gridCol w="531692"/>
                <a:gridCol w="648000"/>
                <a:gridCol w="648000"/>
                <a:gridCol w="531692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2000" y="1428736"/>
          <a:ext cx="8372660" cy="40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00"/>
                <a:gridCol w="705600"/>
                <a:gridCol w="460174"/>
                <a:gridCol w="705600"/>
                <a:gridCol w="490852"/>
                <a:gridCol w="576000"/>
                <a:gridCol w="705600"/>
                <a:gridCol w="460174"/>
                <a:gridCol w="648000"/>
                <a:gridCol w="521530"/>
                <a:gridCol w="521530"/>
                <a:gridCol w="1872000"/>
              </a:tblGrid>
              <a:tr h="540000">
                <a:tc gridSpan="10">
                  <a:txBody>
                    <a:bodyPr/>
                    <a:lstStyle/>
                    <a:p>
                      <a:pPr algn="ctr"/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Термохимическое уравнение</a:t>
                      </a:r>
                      <a:endParaRPr lang="ru-RU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32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4</a:t>
                      </a:r>
                      <a:endParaRPr kumimoji="0" lang="ru-RU" sz="3200" b="1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1400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кДж</a:t>
                      </a:r>
                      <a:endParaRPr lang="ru-RU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2"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По термохимическому уравнению </a:t>
                      </a:r>
                      <a:r>
                        <a:rPr lang="ru-RU" sz="24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рассчитайте количество теплоты, выделяемой при сгорании </a:t>
                      </a: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а) 5,6 л </a:t>
                      </a:r>
                      <a:r>
                        <a:rPr lang="ru-RU" sz="2400" b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(н.у.)этилена</a:t>
                      </a:r>
                      <a:endParaRPr lang="ru-RU" sz="2400" b="0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2000" y="1428736"/>
          <a:ext cx="837266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660"/>
              </a:tblGrid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Напишите структурные формулы всех </a:t>
                      </a:r>
                      <a:r>
                        <a:rPr lang="ru-RU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изомерных </a:t>
                      </a:r>
                      <a:r>
                        <a:rPr lang="ru-RU" sz="28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алкенов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относительная молекулярная масса которых равна </a:t>
                      </a:r>
                      <a:r>
                        <a:rPr lang="ru-RU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М</a:t>
                      </a:r>
                      <a:r>
                        <a:rPr lang="en-US" sz="28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r(KOH)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800" b="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Назовите все вещества.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32000" y="1428736"/>
          <a:ext cx="8372660" cy="303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660"/>
              </a:tblGrid>
              <a:tr h="540000"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Физические и химические свойства </a:t>
                      </a:r>
                      <a:r>
                        <a:rPr lang="ru-RU" sz="2400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алкенов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24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r>
                        <a:rPr lang="ru-RU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1. Реакции присоединения</a:t>
                      </a:r>
                      <a:endParaRPr lang="ru-RU" sz="2400" b="1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А) галогенирование;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Б) </a:t>
                      </a:r>
                      <a:r>
                        <a:rPr lang="ru-RU" sz="2400" dirty="0" err="1" smtClean="0">
                          <a:latin typeface="Arial" pitchFamily="34" charset="0"/>
                          <a:cs typeface="Arial" pitchFamily="34" charset="0"/>
                        </a:rPr>
                        <a:t>гидрогалогенирование</a:t>
                      </a:r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В) гидратация;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Г) полимеризация.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Литература: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Новошинский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И.И.,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Новошинская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Н.С. Органическая химия. 11 класс. Профильный уровень.-2-е изд.-М.: ООО «ТИД «Русское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слово-РС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», 2008.-252 с.</a:t>
            </a:r>
          </a:p>
          <a:p>
            <a:pPr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Авторская презентация, при копировании ссылка на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автора обязательна.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Структурная изомерия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Соединительная линия уступом 7"/>
          <p:cNvCxnSpPr>
            <a:stCxn id="2" idx="1"/>
            <a:endCxn id="14" idx="0"/>
          </p:cNvCxnSpPr>
          <p:nvPr/>
        </p:nvCxnSpPr>
        <p:spPr>
          <a:xfrm rot="10800000" flipH="1" flipV="1">
            <a:off x="457199" y="601654"/>
            <a:ext cx="2150255" cy="2541594"/>
          </a:xfrm>
          <a:prstGeom prst="bentConnector4">
            <a:avLst>
              <a:gd name="adj1" fmla="val -10631"/>
              <a:gd name="adj2" fmla="val 56433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7"/>
          <p:cNvCxnSpPr>
            <a:stCxn id="2" idx="3"/>
            <a:endCxn id="16" idx="0"/>
          </p:cNvCxnSpPr>
          <p:nvPr/>
        </p:nvCxnSpPr>
        <p:spPr>
          <a:xfrm flipH="1">
            <a:off x="6536545" y="601654"/>
            <a:ext cx="2150255" cy="2541594"/>
          </a:xfrm>
          <a:prstGeom prst="bentConnector4">
            <a:avLst>
              <a:gd name="adj1" fmla="val -10631"/>
              <a:gd name="adj2" fmla="val 56433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14348" y="3143248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углеродного скелета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3143248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положения двойной связи </a:t>
            </a:r>
          </a:p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678893" y="4500570"/>
            <a:ext cx="3786214" cy="928694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Межклассовая и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зомерия</a:t>
            </a:r>
          </a:p>
          <a:p>
            <a:pPr algn="ctr"/>
            <a:endParaRPr lang="ru-RU" dirty="0"/>
          </a:p>
        </p:txBody>
      </p:sp>
      <p:cxnSp>
        <p:nvCxnSpPr>
          <p:cNvPr id="21" name="Прямая со стрелкой 20"/>
          <p:cNvCxnSpPr>
            <a:stCxn id="2" idx="2"/>
            <a:endCxn id="19" idx="0"/>
          </p:cNvCxnSpPr>
          <p:nvPr/>
        </p:nvCxnSpPr>
        <p:spPr>
          <a:xfrm rot="5400000">
            <a:off x="2786050" y="2714620"/>
            <a:ext cx="35719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углеродного скелета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14298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57290" y="3286124"/>
          <a:ext cx="3996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7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Изомерия положения двойной связи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14298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28" y="364331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Межклассовая и</a:t>
            </a:r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зомерия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14298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52000" y="3214686"/>
          <a:ext cx="3240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"/>
                <a:gridCol w="648000"/>
                <a:gridCol w="648000"/>
                <a:gridCol w="64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0034" y="4071942"/>
            <a:ext cx="2071702" cy="121444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b="1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40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="1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2n</a:t>
            </a:r>
            <a:endParaRPr lang="ru-RU" sz="4000" b="1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Геометрическая изомерия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26000" y="3214686"/>
          <a:ext cx="52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цис-бутен-2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68000" y="114298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2857488" y="3821909"/>
            <a:ext cx="3429024" cy="1607355"/>
            <a:chOff x="3214678" y="3821909"/>
            <a:chExt cx="3429024" cy="1607355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Геометрическая изомерия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28596" y="307181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26000" y="3214686"/>
          <a:ext cx="52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транс-бутен-2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368000" y="1142984"/>
          <a:ext cx="640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  <a:gridCol w="648000"/>
                <a:gridCol w="468000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20"/>
          <p:cNvGrpSpPr/>
          <p:nvPr/>
        </p:nvGrpSpPr>
        <p:grpSpPr>
          <a:xfrm>
            <a:off x="2857488" y="3821909"/>
            <a:ext cx="3429024" cy="1607355"/>
            <a:chOff x="3214678" y="3821909"/>
            <a:chExt cx="3429024" cy="1607355"/>
          </a:xfrm>
        </p:grpSpPr>
        <p:grpSp>
          <p:nvGrpSpPr>
            <p:cNvPr id="4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14348" y="5929330"/>
            <a:ext cx="800105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91078" y="2143116"/>
          <a:ext cx="707815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92"/>
                <a:gridCol w="648000"/>
                <a:gridCol w="531692"/>
                <a:gridCol w="531692"/>
                <a:gridCol w="648000"/>
                <a:gridCol w="648000"/>
                <a:gridCol w="531692"/>
                <a:gridCol w="648000"/>
                <a:gridCol w="531692"/>
                <a:gridCol w="648000"/>
                <a:gridCol w="531692"/>
                <a:gridCol w="648000"/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..</a:t>
                      </a:r>
                      <a:endParaRPr lang="ru-RU" sz="3200" b="1" dirty="0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r>
                        <a:rPr lang="ru-RU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476">
                <a:tc gridSpan="1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ru-RU" sz="3200" b="1" baseline="0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 . . . . . .</a:t>
                      </a:r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3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Номенклатура</a:t>
            </a:r>
            <a:endParaRPr lang="ru-RU" sz="32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57356" y="1714488"/>
          <a:ext cx="5292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684000"/>
                <a:gridCol w="684000"/>
                <a:gridCol w="684000"/>
                <a:gridCol w="684000"/>
                <a:gridCol w="684000"/>
                <a:gridCol w="936000"/>
              </a:tblGrid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000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цис-пентен-2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baseline="-250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20"/>
          <p:cNvGrpSpPr/>
          <p:nvPr/>
        </p:nvGrpSpPr>
        <p:grpSpPr>
          <a:xfrm>
            <a:off x="2857488" y="2428868"/>
            <a:ext cx="3429024" cy="1607355"/>
            <a:chOff x="3214678" y="3821909"/>
            <a:chExt cx="3429024" cy="1607355"/>
          </a:xfrm>
        </p:grpSpPr>
        <p:grpSp>
          <p:nvGrpSpPr>
            <p:cNvPr id="4" name="Группа 16"/>
            <p:cNvGrpSpPr/>
            <p:nvPr/>
          </p:nvGrpSpPr>
          <p:grpSpPr>
            <a:xfrm>
              <a:off x="3214678" y="3821909"/>
              <a:ext cx="3429024" cy="500066"/>
              <a:chOff x="3214678" y="3821909"/>
              <a:chExt cx="3429024" cy="5000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Группа 17"/>
            <p:cNvGrpSpPr/>
            <p:nvPr/>
          </p:nvGrpSpPr>
          <p:grpSpPr>
            <a:xfrm flipV="1">
              <a:off x="3214678" y="4929198"/>
              <a:ext cx="3429024" cy="500066"/>
              <a:chOff x="3214678" y="3821909"/>
              <a:chExt cx="3429024" cy="50006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6000760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3821909"/>
                <a:ext cx="642942" cy="500066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500034" y="5500702"/>
            <a:ext cx="8229600" cy="654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Задание: построить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цис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-изомер.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562</Words>
  <Application>Microsoft Office PowerPoint</Application>
  <PresentationFormat>Экран (4:3)</PresentationFormat>
  <Paragraphs>317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Изомерия и номенклатура алкенов </vt:lpstr>
      <vt:lpstr>1. Структурная изомерия</vt:lpstr>
      <vt:lpstr>Изомерия углеродного скелета</vt:lpstr>
      <vt:lpstr>Изомерия положения двойной связи</vt:lpstr>
      <vt:lpstr>Межклассовая изомерия</vt:lpstr>
      <vt:lpstr>Геометрическая изомерия</vt:lpstr>
      <vt:lpstr>Геометрическая изомерия</vt:lpstr>
      <vt:lpstr>Номенклатура</vt:lpstr>
      <vt:lpstr>Номенклатура</vt:lpstr>
      <vt:lpstr>Номенклатура</vt:lpstr>
      <vt:lpstr>Номенклатура</vt:lpstr>
      <vt:lpstr>Номенклатура</vt:lpstr>
      <vt:lpstr>Самостоятельная работа</vt:lpstr>
      <vt:lpstr>Самостоятельная работа</vt:lpstr>
      <vt:lpstr>Самостоятельная работа</vt:lpstr>
      <vt:lpstr>Задача</vt:lpstr>
      <vt:lpstr>Задание</vt:lpstr>
      <vt:lpstr>Домашнее задание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Изомерия и номенклатура алкенов </dc:title>
  <dc:creator>Политова Светлана Викторовна.</dc:creator>
  <cp:lastModifiedBy>Admin</cp:lastModifiedBy>
  <cp:revision>8</cp:revision>
  <dcterms:created xsi:type="dcterms:W3CDTF">2015-11-24T17:28:15Z</dcterms:created>
  <dcterms:modified xsi:type="dcterms:W3CDTF">2015-11-24T18:45:57Z</dcterms:modified>
</cp:coreProperties>
</file>