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84" r:id="rId4"/>
    <p:sldId id="285" r:id="rId5"/>
    <p:sldId id="286" r:id="rId6"/>
    <p:sldId id="287" r:id="rId7"/>
    <p:sldId id="288" r:id="rId8"/>
    <p:sldId id="290" r:id="rId9"/>
    <p:sldId id="289" r:id="rId10"/>
    <p:sldId id="281" r:id="rId11"/>
    <p:sldId id="282" r:id="rId12"/>
    <p:sldId id="283" r:id="rId13"/>
    <p:sldId id="262" r:id="rId14"/>
    <p:sldId id="278" r:id="rId15"/>
    <p:sldId id="279" r:id="rId16"/>
    <p:sldId id="280" r:id="rId17"/>
    <p:sldId id="291" r:id="rId18"/>
    <p:sldId id="292" r:id="rId19"/>
    <p:sldId id="293" r:id="rId20"/>
    <p:sldId id="295" r:id="rId21"/>
    <p:sldId id="294" r:id="rId22"/>
    <p:sldId id="296" r:id="rId23"/>
    <p:sldId id="297" r:id="rId24"/>
    <p:sldId id="299" r:id="rId25"/>
    <p:sldId id="298" r:id="rId26"/>
    <p:sldId id="276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ira" initials="K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DEADA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2014</a:t>
            </a:r>
            <a:endParaRPr lang="ru-RU" dirty="0"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 w="38100">
              <a:solidFill>
                <a:srgbClr val="FF0000"/>
              </a:solidFill>
            </a:ln>
          </c:spPr>
          <c:dLbls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Лист1!$A$2:$A$10</c:f>
              <c:strCache>
                <c:ptCount val="9"/>
                <c:pt idx="0">
                  <c:v>Китай</c:v>
                </c:pt>
                <c:pt idx="1">
                  <c:v>Австралия</c:v>
                </c:pt>
                <c:pt idx="2">
                  <c:v>Бразилия</c:v>
                </c:pt>
                <c:pt idx="3">
                  <c:v>Гвинея</c:v>
                </c:pt>
                <c:pt idx="4">
                  <c:v>Индия</c:v>
                </c:pt>
                <c:pt idx="5">
                  <c:v>Ямайка</c:v>
                </c:pt>
                <c:pt idx="6">
                  <c:v>Россия</c:v>
                </c:pt>
                <c:pt idx="7">
                  <c:v>Казахстан</c:v>
                </c:pt>
                <c:pt idx="8">
                  <c:v>Гайана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86520</c:v>
                </c:pt>
                <c:pt idx="1">
                  <c:v>81700</c:v>
                </c:pt>
                <c:pt idx="2">
                  <c:v>30739</c:v>
                </c:pt>
                <c:pt idx="3">
                  <c:v>19970</c:v>
                </c:pt>
                <c:pt idx="4">
                  <c:v>14960</c:v>
                </c:pt>
                <c:pt idx="5">
                  <c:v>8730</c:v>
                </c:pt>
                <c:pt idx="6">
                  <c:v>6646</c:v>
                </c:pt>
                <c:pt idx="7">
                  <c:v>4250</c:v>
                </c:pt>
                <c:pt idx="8">
                  <c:v>1637</c:v>
                </c:pt>
              </c:numCache>
            </c:numRef>
          </c:val>
        </c:ser>
        <c:axId val="122391168"/>
        <c:axId val="122401152"/>
      </c:barChart>
      <c:catAx>
        <c:axId val="122391168"/>
        <c:scaling>
          <c:orientation val="minMax"/>
        </c:scaling>
        <c:axPos val="b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</a:ln>
          </c:spPr>
        </c:majorGridlines>
        <c:tickLblPos val="nextTo"/>
        <c:txPr>
          <a:bodyPr/>
          <a:lstStyle/>
          <a:p>
            <a:pPr>
              <a:defRPr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22401152"/>
        <c:crosses val="autoZero"/>
        <c:auto val="1"/>
        <c:lblAlgn val="ctr"/>
        <c:lblOffset val="100"/>
      </c:catAx>
      <c:valAx>
        <c:axId val="122401152"/>
        <c:scaling>
          <c:orientation val="minMax"/>
        </c:scaling>
        <c:delete val="1"/>
        <c:axPos val="l"/>
        <c:majorGridlines>
          <c:spPr>
            <a:ln>
              <a:solidFill>
                <a:schemeClr val="tx2">
                  <a:lumMod val="20000"/>
                  <a:lumOff val="80000"/>
                </a:schemeClr>
              </a:solidFill>
            </a:ln>
          </c:spPr>
        </c:majorGridlines>
        <c:numFmt formatCode="General" sourceLinked="1"/>
        <c:tickLblPos val="none"/>
        <c:crossAx val="1223911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C2B5D-F861-4C4C-9FAB-2029AB73A903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CEE70-BCBC-4665-B61B-5075F01423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0F725-3FEE-47AB-A364-73E1CDCB1555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919DA-78E0-48AD-BA18-CDA14CEF75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CC69F-5B9C-4FAE-A4E0-214DEFE9AF14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1DAB0-2D18-4B2D-A0DF-D766BB8D5A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D046A-63EC-49EB-A03E-F6CBB00209BF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191C8-EB15-42AE-B656-24C2E0926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1B951-F936-4431-A62A-DC52462ABB5C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F865E-EE23-4352-867A-928BF5B2D1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92A1A-0EE7-40DB-943A-8BA258E1DE30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A712D-A555-49E4-BEBF-B487F4424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A2629-03AF-435C-8433-DEFCB931E93E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EE5B6-0FF2-43DD-8A61-2CEE58568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0B2D0-D2A6-43AF-B020-B8EB4AEA804F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EC6A7-8E9F-4FB3-AD19-46DA754F2B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DEAD4-249E-4682-A726-A33FEDFD08C7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DA3F6-0FFA-4463-8053-B35F0D6B29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AA7C-4029-442D-BFCE-EED9227A9163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581AB-8AB8-4DAC-8413-EFD5BADCCB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EA0A9-E290-4643-8178-1F446BE67024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93D80-9757-4C00-812C-C207792782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08CB96-15D2-4130-B67B-A65A51880013}" type="datetimeFigureOut">
              <a:rPr lang="ru-RU"/>
              <a:pPr>
                <a:defRPr/>
              </a:pPr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E0997F0-907C-490C-9ED0-6313EB7B7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industry.dn.ua/wp-content/uploads/2012/03/Al3.jpg" TargetMode="External"/><Relationship Id="rId3" Type="http://schemas.openxmlformats.org/officeDocument/2006/relationships/hyperlink" Target="https://upload.wikimedia.org/wikipedia/commons/5/58/Methane-3D-balls.png" TargetMode="External"/><Relationship Id="rId7" Type="http://schemas.openxmlformats.org/officeDocument/2006/relationships/hyperlink" Target="http://phyrtual.org/sites/default/files/project/1675/photos/250px-aluminium-4.jpg" TargetMode="External"/><Relationship Id="rId2" Type="http://schemas.openxmlformats.org/officeDocument/2006/relationships/hyperlink" Target="http://ogoom.com/other/127371-periodicheskie-tablicy-sistemy-mendeleev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hemtube3d.com/gallery/inorganicsjpgs/HCl.jpg" TargetMode="External"/><Relationship Id="rId5" Type="http://schemas.openxmlformats.org/officeDocument/2006/relationships/hyperlink" Target="https://upload.wikimedia.org/wikipedia/commons/b/b4/Water-3D-balls.png" TargetMode="External"/><Relationship Id="rId4" Type="http://schemas.openxmlformats.org/officeDocument/2006/relationships/hyperlink" Target="http://chistyigorod18.ru/wp-content/uploads/2015/06/123.j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«Доводы, до которых человек додумался сам, обычно убеждают его больше, нежели те, которые пришли в голову другим»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>
              <a:latin typeface="Arial" charset="0"/>
              <a:cs typeface="Arial" charset="0"/>
            </a:endParaRPr>
          </a:p>
        </p:txBody>
      </p:sp>
      <p:sp>
        <p:nvSpPr>
          <p:cNvPr id="2051" name="Подзаголовок 2"/>
          <p:cNvSpPr txBox="1">
            <a:spLocks/>
          </p:cNvSpPr>
          <p:nvPr/>
        </p:nvSpPr>
        <p:spPr bwMode="auto">
          <a:xfrm>
            <a:off x="1371600" y="357188"/>
            <a:ext cx="6400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ru-RU" sz="2000" dirty="0">
                <a:cs typeface="Arial" charset="0"/>
              </a:rPr>
              <a:t>ГБОУ </a:t>
            </a:r>
            <a:r>
              <a:rPr lang="ru-RU" sz="2000" dirty="0" smtClean="0">
                <a:cs typeface="Arial" charset="0"/>
              </a:rPr>
              <a:t>школа </a:t>
            </a:r>
            <a:r>
              <a:rPr lang="ru-RU" sz="2000" dirty="0">
                <a:cs typeface="Arial" charset="0"/>
              </a:rPr>
              <a:t>№ 1352 с углубленным изучением английского языка г. Москвы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709602"/>
          </a:xfrm>
        </p:spPr>
        <p:txBody>
          <a:bodyPr/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Эпиграф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8000" y="1157160"/>
          <a:ext cx="8568000" cy="5748528"/>
        </p:xfrm>
        <a:graphic>
          <a:graphicData uri="http://schemas.openxmlformats.org/drawingml/2006/table">
            <a:tbl>
              <a:tblPr/>
              <a:tblGrid>
                <a:gridCol w="3960000"/>
                <a:gridCol w="648000"/>
                <a:gridCol w="3960000"/>
              </a:tblGrid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1. </a:t>
                      </a: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Разложим </a:t>
                      </a: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данные числа на простые множители: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126</a:t>
                      </a:r>
                      <a:r>
                        <a:rPr lang="ru-RU" sz="40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</a:t>
                      </a:r>
                      <a:endParaRPr lang="ru-RU" sz="4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180</a:t>
                      </a:r>
                      <a:r>
                        <a:rPr lang="ru-RU" sz="40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</a:t>
                      </a:r>
                      <a:endParaRPr lang="ru-RU" sz="4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b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Найти НОК (126; 180)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1765" y="1072196"/>
          <a:ext cx="8820471" cy="5608320"/>
        </p:xfrm>
        <a:graphic>
          <a:graphicData uri="http://schemas.openxmlformats.org/drawingml/2006/table">
            <a:tbl>
              <a:tblPr/>
              <a:tblGrid>
                <a:gridCol w="3455334"/>
                <a:gridCol w="1909803"/>
                <a:gridCol w="3455334"/>
              </a:tblGrid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2. </a:t>
                      </a: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Выпишем множители, входящие в разложение первого числа: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(2·3·3·7)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3. </a:t>
                      </a: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Добавим недостающие множители остальных чисел: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(2·3·3·7)·</a:t>
                      </a:r>
                      <a:r>
                        <a:rPr lang="ru-RU" sz="4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2·5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4. </a:t>
                      </a: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Посчитать полученное произведение.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Получим</a:t>
                      </a:r>
                      <a:r>
                        <a:rPr lang="ru-RU" sz="32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 </a:t>
                      </a:r>
                      <a:r>
                        <a:rPr lang="ru-RU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НОК (126; 180)=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=(2·3·3·7)·2·5=126·10=1260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5709" y="533400"/>
          <a:ext cx="5232582" cy="5791200"/>
        </p:xfrm>
        <a:graphic>
          <a:graphicData uri="http://schemas.openxmlformats.org/drawingml/2006/table">
            <a:tbl>
              <a:tblPr/>
              <a:tblGrid>
                <a:gridCol w="2616291"/>
                <a:gridCol w="2616291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Ответы</a:t>
                      </a:r>
                    </a:p>
                    <a:p>
                      <a:endParaRPr lang="ru-RU" dirty="0"/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 и 3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 и 12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 и 2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 и 2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 и 8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0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 и 12</a:t>
                      </a: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Алгоритм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2288" y="1428750"/>
            <a:ext cx="8099425" cy="1439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Запишите </a:t>
            </a:r>
            <a:r>
              <a:rPr lang="ru-RU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символы</a:t>
            </a:r>
            <a:r>
              <a: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химических элементов, входящих в состав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соединения.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298120" y="3863144"/>
            <a:ext cx="2547760" cy="936625"/>
            <a:chOff x="3212232" y="3863144"/>
            <a:chExt cx="2547760" cy="93662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Al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Алгоритм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2288" y="1428750"/>
            <a:ext cx="8099425" cy="1439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Проставьте над знаками химических элементов их 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валентность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римскими цифрами.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"/>
          <p:cNvGrpSpPr/>
          <p:nvPr/>
        </p:nvGrpSpPr>
        <p:grpSpPr>
          <a:xfrm>
            <a:off x="3286988" y="3863144"/>
            <a:ext cx="2547760" cy="936625"/>
            <a:chOff x="3212232" y="3863144"/>
            <a:chExt cx="2547760" cy="93662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Al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" name="Группа 10"/>
          <p:cNvGrpSpPr/>
          <p:nvPr/>
        </p:nvGrpSpPr>
        <p:grpSpPr>
          <a:xfrm>
            <a:off x="3286988" y="2924944"/>
            <a:ext cx="2547760" cy="936625"/>
            <a:chOff x="3212232" y="3863144"/>
            <a:chExt cx="2547760" cy="936625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Алгоритм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2288" y="1428750"/>
            <a:ext cx="8099425" cy="1439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Найдите наименьшее общее кратное чисел (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НОК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выражающих валентность обоих элементов.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"/>
          <p:cNvGrpSpPr/>
          <p:nvPr/>
        </p:nvGrpSpPr>
        <p:grpSpPr>
          <a:xfrm>
            <a:off x="3286988" y="3863144"/>
            <a:ext cx="2547760" cy="936625"/>
            <a:chOff x="3212232" y="3863144"/>
            <a:chExt cx="2547760" cy="93662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Al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0"/>
          <p:cNvGrpSpPr/>
          <p:nvPr/>
        </p:nvGrpSpPr>
        <p:grpSpPr>
          <a:xfrm>
            <a:off x="3286988" y="2924944"/>
            <a:ext cx="2547760" cy="936625"/>
            <a:chOff x="3212232" y="3863144"/>
            <a:chExt cx="2547760" cy="936625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6012160" y="3212976"/>
            <a:ext cx="2915816" cy="12024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НОК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(3,2)=6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Алгоритм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2288" y="1428750"/>
            <a:ext cx="8099425" cy="14398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Найдите индексы делением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НОК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на валентность каждого элемента.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"/>
          <p:cNvGrpSpPr/>
          <p:nvPr/>
        </p:nvGrpSpPr>
        <p:grpSpPr>
          <a:xfrm>
            <a:off x="3286988" y="3863144"/>
            <a:ext cx="2547760" cy="936625"/>
            <a:chOff x="3212232" y="3863144"/>
            <a:chExt cx="2547760" cy="93662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Al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0"/>
          <p:cNvGrpSpPr/>
          <p:nvPr/>
        </p:nvGrpSpPr>
        <p:grpSpPr>
          <a:xfrm>
            <a:off x="3286988" y="2924944"/>
            <a:ext cx="2547760" cy="936625"/>
            <a:chOff x="3212232" y="3863144"/>
            <a:chExt cx="2547760" cy="936625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6012160" y="3212976"/>
            <a:ext cx="2915816" cy="12024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НОК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(3,2)=6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113258" y="5293791"/>
            <a:ext cx="6917485" cy="936000"/>
            <a:chOff x="1331640" y="5293791"/>
            <a:chExt cx="6917485" cy="93600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4937125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: II = </a:t>
              </a:r>
              <a:r>
                <a:rPr lang="en-US" sz="5400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5400" baseline="-25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331640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:III = </a:t>
              </a:r>
              <a:r>
                <a:rPr lang="en-US" sz="5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5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 flipH="1" flipV="1">
            <a:off x="3599893" y="4905165"/>
            <a:ext cx="1152127" cy="360040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>
            <a:off x="5508106" y="4581130"/>
            <a:ext cx="1728191" cy="864095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Добыча бокситов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51520" y="1397000"/>
          <a:ext cx="8640960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http://industry.dn.ua/wp-content/uploads/2012/03/Al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6624736" cy="4968552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</p:pic>
      <p:pic>
        <p:nvPicPr>
          <p:cNvPr id="32774" name="Picture 6" descr="http://phyrtual.org/sites/default/files/project/1675/photos/250px-aluminium-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132856"/>
            <a:ext cx="4248472" cy="4248472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</p:pic>
      <p:sp>
        <p:nvSpPr>
          <p:cNvPr id="8" name="Прямоугольник 7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Алюминий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chistyigorod18.ru/wp-content/uploads/2015/06/1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4680520" cy="4371653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Алюминиевая банка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00192" y="1412776"/>
            <a:ext cx="1800200" cy="936104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1880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36096" y="2780928"/>
            <a:ext cx="2771800" cy="1152128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 млрд. тонн 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Соединительная линия уступом 8"/>
          <p:cNvCxnSpPr>
            <a:stCxn id="6" idx="3"/>
            <a:endCxn id="7" idx="3"/>
          </p:cNvCxnSpPr>
          <p:nvPr/>
        </p:nvCxnSpPr>
        <p:spPr>
          <a:xfrm>
            <a:off x="8100392" y="1880828"/>
            <a:ext cx="107504" cy="1476164"/>
          </a:xfrm>
          <a:prstGeom prst="bentConnector3">
            <a:avLst>
              <a:gd name="adj1" fmla="val 575166"/>
            </a:avLst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1187624" y="5157192"/>
            <a:ext cx="2771800" cy="72008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Вечная банка</a:t>
            </a:r>
            <a:endParaRPr lang="ru-RU" sz="2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Валентность 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000108"/>
            <a:ext cx="8501122" cy="1071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Обозначается валентность 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римскими цифрами</a:t>
            </a:r>
            <a:endParaRPr lang="ru-RU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5214950"/>
            <a:ext cx="8643998" cy="1500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Валентность водорода равна единице!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357158" y="2678901"/>
            <a:ext cx="8108213" cy="1464479"/>
            <a:chOff x="357158" y="2678901"/>
            <a:chExt cx="8108213" cy="14644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357158" y="2786058"/>
              <a:ext cx="8108213" cy="135732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4400" baseline="-25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O, NH</a:t>
              </a:r>
              <a:r>
                <a:rPr lang="en-US" sz="4400" baseline="-25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4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, H</a:t>
              </a:r>
              <a:r>
                <a:rPr lang="en-US" sz="4400" baseline="-25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4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S, </a:t>
              </a:r>
              <a:r>
                <a:rPr lang="en-US" sz="44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HCl</a:t>
              </a:r>
              <a:endParaRPr lang="ru-RU" sz="4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2428860" y="2678901"/>
              <a:ext cx="4500594" cy="571504"/>
              <a:chOff x="2428860" y="2678901"/>
              <a:chExt cx="4500594" cy="571504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2428860" y="2678901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II</a:t>
                </a:r>
                <a:endParaRPr lang="ru-RU" sz="32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3143240" y="2678901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III</a:t>
                </a:r>
                <a:endParaRPr lang="ru-RU" sz="32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5072066" y="2678901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II</a:t>
                </a:r>
                <a:endParaRPr lang="ru-RU" sz="32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6286512" y="2678901"/>
                <a:ext cx="642942" cy="57150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I</a:t>
                </a:r>
                <a:endParaRPr lang="ru-RU" sz="32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Повторим этапы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"/>
          <p:cNvGrpSpPr/>
          <p:nvPr/>
        </p:nvGrpSpPr>
        <p:grpSpPr>
          <a:xfrm>
            <a:off x="3286988" y="3863144"/>
            <a:ext cx="2547760" cy="936625"/>
            <a:chOff x="3212232" y="3863144"/>
            <a:chExt cx="2547760" cy="93662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5400" baseline="-25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P</a:t>
              </a:r>
              <a:r>
                <a:rPr lang="en-US" sz="5400" baseline="-25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0"/>
          <p:cNvGrpSpPr/>
          <p:nvPr/>
        </p:nvGrpSpPr>
        <p:grpSpPr>
          <a:xfrm>
            <a:off x="3286988" y="2924944"/>
            <a:ext cx="2547760" cy="936625"/>
            <a:chOff x="3212232" y="3863144"/>
            <a:chExt cx="2547760" cy="936625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V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6012160" y="3212976"/>
            <a:ext cx="2915816" cy="12024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НОК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,2)=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Группа 21"/>
          <p:cNvGrpSpPr/>
          <p:nvPr/>
        </p:nvGrpSpPr>
        <p:grpSpPr>
          <a:xfrm>
            <a:off x="1113258" y="5293791"/>
            <a:ext cx="6917485" cy="936000"/>
            <a:chOff x="1331640" y="5293791"/>
            <a:chExt cx="6917485" cy="936000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4937125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10 : II = </a:t>
              </a:r>
              <a:r>
                <a:rPr lang="en-US" sz="5400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5</a:t>
              </a:r>
              <a:endParaRPr lang="ru-RU" sz="5400" baseline="-25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331640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10 :V = </a:t>
              </a:r>
              <a:r>
                <a:rPr lang="en-US" sz="5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5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 flipH="1" flipV="1">
            <a:off x="3743909" y="5121189"/>
            <a:ext cx="792089" cy="28803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>
            <a:off x="5652120" y="4653136"/>
            <a:ext cx="1584178" cy="79209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Задание: составить формулы веществ, в состав которых входят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971600" y="1844824"/>
            <a:ext cx="7359650" cy="4170188"/>
            <a:chOff x="971600" y="1844824"/>
            <a:chExt cx="7359650" cy="4170188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5" name="Прямоугольник 4"/>
            <p:cNvSpPr/>
            <p:nvPr/>
          </p:nvSpPr>
          <p:spPr>
            <a:xfrm>
              <a:off x="971600" y="1844824"/>
              <a:ext cx="7359650" cy="785812"/>
            </a:xfrm>
            <a:prstGeom prst="rect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1. Водород и кислород. 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971600" y="4101074"/>
              <a:ext cx="7359650" cy="785812"/>
            </a:xfrm>
            <a:prstGeom prst="rect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1. Кальций и кислород. 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971600" y="2972949"/>
              <a:ext cx="7359650" cy="785812"/>
            </a:xfrm>
            <a:prstGeom prst="rect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2. Азот и водород. 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971600" y="5229200"/>
              <a:ext cx="7359650" cy="785812"/>
            </a:xfrm>
            <a:prstGeom prst="rect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32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1. Углерод и кислород. </a:t>
              </a:r>
              <a:endParaRPr lang="ru-RU" sz="3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5580112" y="6165304"/>
            <a:ext cx="2571626" cy="569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Проверка</a:t>
            </a:r>
            <a:endParaRPr lang="ru-RU" sz="3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Вода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11860" y="1052736"/>
            <a:ext cx="2520280" cy="785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ru-RU" sz="5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5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5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10"/>
          <p:cNvGrpSpPr/>
          <p:nvPr/>
        </p:nvGrpSpPr>
        <p:grpSpPr>
          <a:xfrm>
            <a:off x="3286988" y="3863144"/>
            <a:ext cx="2547760" cy="936625"/>
            <a:chOff x="3212232" y="3863144"/>
            <a:chExt cx="2547760" cy="9366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H</a:t>
              </a:r>
              <a:r>
                <a:rPr lang="en-US" sz="5400" baseline="-25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Группа 10"/>
          <p:cNvGrpSpPr/>
          <p:nvPr/>
        </p:nvGrpSpPr>
        <p:grpSpPr>
          <a:xfrm>
            <a:off x="3286988" y="2924944"/>
            <a:ext cx="2547760" cy="936625"/>
            <a:chOff x="3212232" y="3863144"/>
            <a:chExt cx="2547760" cy="93662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6012160" y="3212976"/>
            <a:ext cx="2915816" cy="12024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НОК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,2)=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Группа 21"/>
          <p:cNvGrpSpPr/>
          <p:nvPr/>
        </p:nvGrpSpPr>
        <p:grpSpPr>
          <a:xfrm>
            <a:off x="1113258" y="5293791"/>
            <a:ext cx="6917485" cy="936000"/>
            <a:chOff x="1331640" y="5293791"/>
            <a:chExt cx="6917485" cy="936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937125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 : II = </a:t>
              </a:r>
              <a:r>
                <a:rPr lang="en-US" sz="5400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5400" baseline="-25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331640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 :I = </a:t>
              </a:r>
              <a:r>
                <a:rPr lang="en-US" sz="5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5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 flipH="1" flipV="1">
            <a:off x="3743909" y="5121189"/>
            <a:ext cx="792089" cy="28803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>
            <a:off x="5652120" y="4653136"/>
            <a:ext cx="1584178" cy="79209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Аммиак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11860" y="1052736"/>
            <a:ext cx="2520280" cy="785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5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en-US" sz="5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5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"/>
          <p:cNvGrpSpPr/>
          <p:nvPr/>
        </p:nvGrpSpPr>
        <p:grpSpPr>
          <a:xfrm>
            <a:off x="3286988" y="3863144"/>
            <a:ext cx="2547760" cy="936625"/>
            <a:chOff x="3212232" y="3863144"/>
            <a:chExt cx="2547760" cy="9366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5400" baseline="-25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N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0"/>
          <p:cNvGrpSpPr/>
          <p:nvPr/>
        </p:nvGrpSpPr>
        <p:grpSpPr>
          <a:xfrm>
            <a:off x="3286988" y="2924944"/>
            <a:ext cx="2547760" cy="936625"/>
            <a:chOff x="3212232" y="3863144"/>
            <a:chExt cx="2547760" cy="93662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6012160" y="3212976"/>
            <a:ext cx="2915816" cy="12024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НОК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)=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21"/>
          <p:cNvGrpSpPr/>
          <p:nvPr/>
        </p:nvGrpSpPr>
        <p:grpSpPr>
          <a:xfrm>
            <a:off x="1113258" y="5293791"/>
            <a:ext cx="6917485" cy="936000"/>
            <a:chOff x="1331640" y="5293791"/>
            <a:chExt cx="6917485" cy="936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937125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 : I = </a:t>
              </a:r>
              <a:r>
                <a:rPr lang="en-US" sz="5400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5400" baseline="-25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331640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 :III = </a:t>
              </a:r>
              <a:r>
                <a:rPr lang="en-US" sz="5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5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 flipH="1" flipV="1">
            <a:off x="3743909" y="5121189"/>
            <a:ext cx="792089" cy="28803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>
            <a:off x="5652120" y="4653136"/>
            <a:ext cx="1584178" cy="79209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Углекислый газ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11860" y="1052736"/>
            <a:ext cx="2520280" cy="785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5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5400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5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"/>
          <p:cNvGrpSpPr/>
          <p:nvPr/>
        </p:nvGrpSpPr>
        <p:grpSpPr>
          <a:xfrm>
            <a:off x="3286988" y="3863144"/>
            <a:ext cx="2547760" cy="936625"/>
            <a:chOff x="3212232" y="3863144"/>
            <a:chExt cx="2547760" cy="9366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</a:t>
              </a:r>
              <a:r>
                <a:rPr lang="en-US" sz="5400" baseline="-25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C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0"/>
          <p:cNvGrpSpPr/>
          <p:nvPr/>
        </p:nvGrpSpPr>
        <p:grpSpPr>
          <a:xfrm>
            <a:off x="3286988" y="2924944"/>
            <a:ext cx="2547760" cy="936625"/>
            <a:chOff x="3212232" y="3863144"/>
            <a:chExt cx="2547760" cy="93662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IV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6012160" y="3212976"/>
            <a:ext cx="2915816" cy="12024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НОК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)=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21"/>
          <p:cNvGrpSpPr/>
          <p:nvPr/>
        </p:nvGrpSpPr>
        <p:grpSpPr>
          <a:xfrm>
            <a:off x="1113258" y="5293791"/>
            <a:ext cx="6917485" cy="936000"/>
            <a:chOff x="1331640" y="5293791"/>
            <a:chExt cx="6917485" cy="936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937125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540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: II = </a:t>
              </a:r>
              <a:r>
                <a:rPr lang="en-US" sz="5400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5400" baseline="-25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331640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4 :II = </a:t>
              </a:r>
              <a:r>
                <a:rPr lang="en-US" sz="5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5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 flipH="1" flipV="1">
            <a:off x="3743909" y="5121189"/>
            <a:ext cx="792089" cy="28803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>
            <a:off x="5652120" y="4653136"/>
            <a:ext cx="1584178" cy="79209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Негашёная известь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11860" y="1052736"/>
            <a:ext cx="2520280" cy="7858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5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aO</a:t>
            </a:r>
            <a:endParaRPr lang="ru-RU" sz="5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"/>
          <p:cNvGrpSpPr/>
          <p:nvPr/>
        </p:nvGrpSpPr>
        <p:grpSpPr>
          <a:xfrm>
            <a:off x="3286988" y="3863144"/>
            <a:ext cx="2547760" cy="936625"/>
            <a:chOff x="3212232" y="3863144"/>
            <a:chExt cx="2547760" cy="9366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Ca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0"/>
          <p:cNvGrpSpPr/>
          <p:nvPr/>
        </p:nvGrpSpPr>
        <p:grpSpPr>
          <a:xfrm>
            <a:off x="3286988" y="2924944"/>
            <a:ext cx="2547760" cy="936625"/>
            <a:chOff x="3212232" y="3863144"/>
            <a:chExt cx="2547760" cy="93662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II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6012160" y="3212976"/>
            <a:ext cx="2915816" cy="12024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НОК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)=</a:t>
            </a:r>
            <a:r>
              <a:rPr lang="en-US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21"/>
          <p:cNvGrpSpPr/>
          <p:nvPr/>
        </p:nvGrpSpPr>
        <p:grpSpPr>
          <a:xfrm>
            <a:off x="1113258" y="5293791"/>
            <a:ext cx="6917485" cy="936000"/>
            <a:chOff x="1331640" y="5293791"/>
            <a:chExt cx="6917485" cy="936000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4937125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 : II = </a:t>
              </a:r>
              <a:r>
                <a:rPr lang="en-US" sz="5400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5400" baseline="-25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1331640" y="5293791"/>
              <a:ext cx="3312000" cy="936000"/>
            </a:xfrm>
            <a:prstGeom prst="rect">
              <a:avLst/>
            </a:prstGeom>
            <a:noFill/>
            <a:ln w="28575">
              <a:noFill/>
              <a:prstDash val="lg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 :II = </a:t>
              </a:r>
              <a:r>
                <a:rPr lang="en-US" sz="5400" dirty="0" smtClean="0">
                  <a:solidFill>
                    <a:srgbClr val="00B050"/>
                  </a:solidFill>
                  <a:latin typeface="Arial" pitchFamily="34" charset="0"/>
                  <a:cs typeface="Arial" pitchFamily="34" charset="0"/>
                </a:rPr>
                <a:t>1</a:t>
              </a:r>
              <a:endParaRPr lang="ru-RU" sz="5400" baseline="-250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Прямая со стрелкой 15"/>
          <p:cNvCxnSpPr/>
          <p:nvPr/>
        </p:nvCxnSpPr>
        <p:spPr>
          <a:xfrm rot="5400000" flipH="1" flipV="1">
            <a:off x="3743909" y="5121189"/>
            <a:ext cx="792089" cy="288033"/>
          </a:xfrm>
          <a:prstGeom prst="straightConnector1">
            <a:avLst/>
          </a:prstGeom>
          <a:ln w="571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>
            <a:off x="5652120" y="4653136"/>
            <a:ext cx="1584178" cy="792090"/>
          </a:xfrm>
          <a:prstGeom prst="straightConnector1">
            <a:avLst/>
          </a:prstGeom>
          <a:ln w="571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Ссылки на информационные источники: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89240"/>
            <a:ext cx="8229600" cy="536923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  <a:hlinkClick r:id="rId2"/>
              </a:rPr>
              <a:t>Таблица Менделеева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397000"/>
          <a:ext cx="8472228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000"/>
                <a:gridCol w="2520000"/>
                <a:gridCol w="1788114"/>
                <a:gridCol w="178811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3"/>
                        </a:rPr>
                        <a:t>Модель</a:t>
                      </a:r>
                      <a:r>
                        <a:rPr lang="ru-RU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3"/>
                        </a:rPr>
                        <a:t> </a:t>
                      </a:r>
                      <a:r>
                        <a:rPr lang="en-US" sz="2400" b="0" baseline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3"/>
                        </a:rPr>
                        <a:t> CH</a:t>
                      </a:r>
                      <a:r>
                        <a:rPr lang="en-US" sz="2400" b="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3"/>
                        </a:rPr>
                        <a:t>4</a:t>
                      </a:r>
                      <a:endParaRPr lang="ru-RU" sz="2400" b="0" baseline="-250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4"/>
                        </a:rPr>
                        <a:t>Алюминиевая банка</a:t>
                      </a:r>
                      <a:endParaRPr lang="ru-RU" sz="2400" b="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5"/>
                        </a:rPr>
                        <a:t>Модель </a:t>
                      </a:r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5"/>
                        </a:rPr>
                        <a:t>H</a:t>
                      </a:r>
                      <a:r>
                        <a:rPr lang="en-US" sz="2400" baseline="-250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5"/>
                        </a:rPr>
                        <a:t>2</a:t>
                      </a:r>
                      <a:r>
                        <a:rPr lang="en-US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5"/>
                        </a:rPr>
                        <a:t>O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6"/>
                        </a:rPr>
                        <a:t>Модель </a:t>
                      </a:r>
                      <a:r>
                        <a:rPr lang="en-US" sz="2400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6"/>
                        </a:rPr>
                        <a:t>HCl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7"/>
                        </a:rPr>
                        <a:t>Алюминий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  <a:hlinkClick r:id="rId8"/>
                        </a:rPr>
                        <a:t>Алюминий</a:t>
                      </a:r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estcoastswingstyle.com/wp-admin/network/nitrogen-gas-molecule-i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492896"/>
            <a:ext cx="4382767" cy="33843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Модель . . .  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10"/>
          <p:cNvGrpSpPr/>
          <p:nvPr/>
        </p:nvGrpSpPr>
        <p:grpSpPr>
          <a:xfrm>
            <a:off x="6084168" y="2927040"/>
            <a:ext cx="2547760" cy="936625"/>
            <a:chOff x="3212232" y="3863144"/>
            <a:chExt cx="2547760" cy="9366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5400" baseline="-25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N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9" name="Группа 10"/>
          <p:cNvGrpSpPr/>
          <p:nvPr/>
        </p:nvGrpSpPr>
        <p:grpSpPr>
          <a:xfrm>
            <a:off x="6084168" y="1988840"/>
            <a:ext cx="2547760" cy="936625"/>
            <a:chOff x="3212232" y="3863144"/>
            <a:chExt cx="2547760" cy="93662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. . .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. . .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Модель . . .  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"/>
          <p:cNvGrpSpPr/>
          <p:nvPr/>
        </p:nvGrpSpPr>
        <p:grpSpPr>
          <a:xfrm>
            <a:off x="6084168" y="2927040"/>
            <a:ext cx="2547760" cy="936625"/>
            <a:chOff x="3212232" y="3863144"/>
            <a:chExt cx="2547760" cy="9366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5400" baseline="-25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C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0"/>
          <p:cNvGrpSpPr/>
          <p:nvPr/>
        </p:nvGrpSpPr>
        <p:grpSpPr>
          <a:xfrm>
            <a:off x="6084168" y="1988840"/>
            <a:ext cx="2547760" cy="936625"/>
            <a:chOff x="3212232" y="3863144"/>
            <a:chExt cx="2547760" cy="93662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. . .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. . .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7652" name="Picture 4" descr="https://upload.wikimedia.org/wikipedia/commons/5/58/Methane-3D-bal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16832"/>
            <a:ext cx="3570942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upload.wikimedia.org/wikipedia/commons/b/b4/Water-3D-ball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348880"/>
            <a:ext cx="4347471" cy="295232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Модель . . .  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"/>
          <p:cNvGrpSpPr/>
          <p:nvPr/>
        </p:nvGrpSpPr>
        <p:grpSpPr>
          <a:xfrm>
            <a:off x="6084168" y="2927040"/>
            <a:ext cx="2547760" cy="936625"/>
            <a:chOff x="3212232" y="3863144"/>
            <a:chExt cx="2547760" cy="9366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O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H</a:t>
              </a:r>
              <a:r>
                <a:rPr lang="en-US" sz="5400" baseline="-250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0"/>
          <p:cNvGrpSpPr/>
          <p:nvPr/>
        </p:nvGrpSpPr>
        <p:grpSpPr>
          <a:xfrm>
            <a:off x="6084168" y="1988840"/>
            <a:ext cx="2547760" cy="936625"/>
            <a:chOff x="3212232" y="3863144"/>
            <a:chExt cx="2547760" cy="93662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. . .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. . .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Модель . . .  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Группа 10"/>
          <p:cNvGrpSpPr/>
          <p:nvPr/>
        </p:nvGrpSpPr>
        <p:grpSpPr>
          <a:xfrm>
            <a:off x="6084168" y="2927040"/>
            <a:ext cx="2547760" cy="936625"/>
            <a:chOff x="3212232" y="3863144"/>
            <a:chExt cx="2547760" cy="936625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err="1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Cl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H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10"/>
          <p:cNvGrpSpPr/>
          <p:nvPr/>
        </p:nvGrpSpPr>
        <p:grpSpPr>
          <a:xfrm>
            <a:off x="6084168" y="1988840"/>
            <a:ext cx="2547760" cy="936625"/>
            <a:chOff x="3212232" y="3863144"/>
            <a:chExt cx="2547760" cy="936625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449999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. . .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212232" y="3863144"/>
              <a:ext cx="1260000" cy="936625"/>
            </a:xfrm>
            <a:prstGeom prst="rect">
              <a:avLst/>
            </a:prstGeom>
            <a:noFill/>
            <a:ln w="28575">
              <a:solidFill>
                <a:srgbClr val="C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5400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. . .</a:t>
              </a:r>
              <a:r>
                <a:rPr lang="en-US" sz="5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sz="5400" baseline="-25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5602" name="Picture 2" descr="http://www.chemtube3d.com/gallery/inorganicsjpgs/HCl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556792"/>
            <a:ext cx="4824536" cy="46839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Суммарная валентность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2907139" y="1813560"/>
          <a:ext cx="3329722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861"/>
                <a:gridCol w="972000"/>
                <a:gridCol w="972000"/>
                <a:gridCol w="692861"/>
              </a:tblGrid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400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5400" baseline="-250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5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5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Суммарная валентность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1524000" y="1397000"/>
          <a:ext cx="5040000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  <a:gridCol w="1260000"/>
              </a:tblGrid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400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5400" baseline="-250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5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5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0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IV • 1 = </a:t>
                      </a:r>
                      <a:r>
                        <a:rPr lang="en-US" sz="44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4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II • 2 = </a:t>
                      </a:r>
                      <a:r>
                        <a:rPr lang="en-US" sz="44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44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0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4 = 4</a:t>
                      </a:r>
                      <a:endParaRPr lang="ru-RU" sz="4400" b="1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400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2175" y="214313"/>
            <a:ext cx="7359650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Задание: проверь правило</a:t>
            </a:r>
            <a:endParaRPr lang="ru-RU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755576" y="2492896"/>
          <a:ext cx="3329722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861"/>
                <a:gridCol w="972000"/>
                <a:gridCol w="972000"/>
                <a:gridCol w="692861"/>
              </a:tblGrid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400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  <a:r>
                        <a:rPr lang="en-US" sz="5400" baseline="-250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5400" baseline="-2500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5400" baseline="-250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5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5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932040" y="2492896"/>
          <a:ext cx="3545722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2861"/>
                <a:gridCol w="972000"/>
                <a:gridCol w="1188000"/>
                <a:gridCol w="692861"/>
              </a:tblGrid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400" baseline="0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54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Cl</a:t>
                      </a:r>
                      <a:r>
                        <a:rPr lang="en-US" sz="5400" baseline="-250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5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5400" baseline="-25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1961708" y="4247712"/>
            <a:ext cx="5184576" cy="36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496</Words>
  <Application>Microsoft Office PowerPoint</Application>
  <PresentationFormat>Экран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«Доводы, до которых человек додумался сам, обычно убеждают его больше, нежели те, которые пришли в голову другим»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Ссылки на информационные источники: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Валентность</dc:title>
  <dc:creator>Политова Светлана Викторовна</dc:creator>
  <cp:lastModifiedBy>Admin</cp:lastModifiedBy>
  <cp:revision>56</cp:revision>
  <dcterms:created xsi:type="dcterms:W3CDTF">2012-11-13T16:44:06Z</dcterms:created>
  <dcterms:modified xsi:type="dcterms:W3CDTF">2015-11-01T20:07:26Z</dcterms:modified>
</cp:coreProperties>
</file>