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tile tx="0" ty="0" sx="58000" sy="58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86B04-3940-401C-BD46-A3D50408A623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5AA41-4090-4EFE-8B85-6F2377D737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Получение 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лканов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57246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Тема 5. Углеводороды. Урок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школа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2214554"/>
          <a:ext cx="8197044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/>
                <a:gridCol w="401870"/>
                <a:gridCol w="1404000"/>
                <a:gridCol w="463696"/>
                <a:gridCol w="1224000"/>
                <a:gridCol w="803739"/>
                <a:gridCol w="1908000"/>
                <a:gridCol w="803739"/>
              </a:tblGrid>
              <a:tr h="54000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Разложение карбида алюминия водой</a:t>
                      </a: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+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4Al(OH)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 gridSpan="8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Разложение карбида алюминия кислотой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+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4Al(OH)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Гидролиз карбида алюминия (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2214554"/>
          <a:ext cx="6461609" cy="367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/>
                <a:gridCol w="401870"/>
                <a:gridCol w="1404000"/>
                <a:gridCol w="1440000"/>
                <a:gridCol w="1224000"/>
                <a:gridCol w="803739"/>
              </a:tblGrid>
              <a:tr h="540000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t,p,Ni</a:t>
                      </a:r>
                      <a:endParaRPr lang="ru-RU" sz="3200" b="0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+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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 gridSpan="6"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Условия:</a:t>
                      </a:r>
                      <a:r>
                        <a:rPr lang="ru-RU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нагревание (400 °-500°); катализаторы: </a:t>
                      </a:r>
                      <a:r>
                        <a:rPr lang="en-US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Ni, Pt, Pd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Синтез из простых веществ(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Синтез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Гриньяра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000240"/>
          <a:ext cx="8849135" cy="2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469403"/>
                <a:gridCol w="792000"/>
                <a:gridCol w="1008000"/>
                <a:gridCol w="936000"/>
                <a:gridCol w="1008000"/>
                <a:gridCol w="469403"/>
                <a:gridCol w="936000"/>
                <a:gridCol w="483779"/>
                <a:gridCol w="936000"/>
                <a:gridCol w="838550"/>
              </a:tblGrid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Реактив </a:t>
                      </a:r>
                      <a:r>
                        <a:rPr lang="ru-RU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Гриньяра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500166" y="5286388"/>
            <a:ext cx="6929486" cy="7858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Реактив </a:t>
            </a:r>
            <a:r>
              <a:rPr lang="ru-RU" sz="24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Гриньяра</a:t>
            </a:r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(магнийорганическое соединение)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Синтез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Гриньяра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000240"/>
          <a:ext cx="857637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420885"/>
                <a:gridCol w="936000"/>
                <a:gridCol w="809713"/>
                <a:gridCol w="936000"/>
                <a:gridCol w="540000"/>
                <a:gridCol w="828000"/>
                <a:gridCol w="864000"/>
                <a:gridCol w="936000"/>
                <a:gridCol w="433775"/>
                <a:gridCol w="936000"/>
              </a:tblGrid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+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500166" y="5500702"/>
            <a:ext cx="6929486" cy="10715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Получают углеводороды с </a:t>
            </a:r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четным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нечетным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числом атомов углерода в цепи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Из природных источников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68184" y="1600201"/>
            <a:ext cx="3829048" cy="1328734"/>
          </a:xfrm>
          <a:ln w="38100">
            <a:solidFill>
              <a:schemeClr val="bg2">
                <a:lumMod val="50000"/>
              </a:schemeClr>
            </a:solidFill>
          </a:ln>
        </p:spPr>
        <p:txBody>
          <a:bodyPr/>
          <a:lstStyle/>
          <a:p>
            <a:pPr indent="0"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Природный и попутный газы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668184" y="4500570"/>
            <a:ext cx="3829048" cy="1328734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Нефть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668184" y="3050386"/>
            <a:ext cx="3829048" cy="1328734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Каменный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уголь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Синтетические способы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39" y="1600201"/>
            <a:ext cx="8501122" cy="1328734"/>
          </a:xfr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Каталитическое гидрирование непредельных углеводородов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57158" y="3357562"/>
            <a:ext cx="8501122" cy="132873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идрирование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(гидрогенизация)-присоединение водорода к органическим соединениям по кратным связям.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57158" y="4929198"/>
            <a:ext cx="7715304" cy="714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Катализаторы: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Pt, Ni, Pd,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Rh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357158" y="5786454"/>
            <a:ext cx="8429684" cy="714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Условия: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катализатор, нагревание, давление.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Гидрирование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578047"/>
          <a:ext cx="3276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468000"/>
                <a:gridCol w="468000"/>
                <a:gridCol w="468000"/>
                <a:gridCol w="468000"/>
                <a:gridCol w="468000"/>
                <a:gridCol w="468000"/>
              </a:tblGrid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7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этилен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643570" y="1578047"/>
          <a:ext cx="3276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468000"/>
                <a:gridCol w="468000"/>
                <a:gridCol w="468000"/>
                <a:gridCol w="468000"/>
                <a:gridCol w="468000"/>
                <a:gridCol w="468000"/>
              </a:tblGrid>
              <a:tr h="540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7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этан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667207" y="2642255"/>
          <a:ext cx="1728000" cy="1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Ni,</a:t>
                      </a:r>
                      <a:endParaRPr lang="ru-RU" sz="2400" b="1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t,</a:t>
                      </a:r>
                      <a:endParaRPr lang="ru-RU" sz="2400" b="1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p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400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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Гидрирование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643182"/>
          <a:ext cx="3276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468000"/>
                <a:gridCol w="468000"/>
                <a:gridCol w="468000"/>
                <a:gridCol w="468000"/>
                <a:gridCol w="468000"/>
                <a:gridCol w="468000"/>
              </a:tblGrid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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7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ацетилен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643570" y="1464455"/>
          <a:ext cx="3276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468000"/>
                <a:gridCol w="468000"/>
                <a:gridCol w="468000"/>
                <a:gridCol w="468000"/>
                <a:gridCol w="468000"/>
                <a:gridCol w="468000"/>
              </a:tblGrid>
              <a:tr h="540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7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этан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667207" y="2642255"/>
          <a:ext cx="1728000" cy="1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Pt,</a:t>
                      </a:r>
                      <a:endParaRPr lang="ru-RU" sz="2400" b="1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t,</a:t>
                      </a:r>
                      <a:endParaRPr lang="ru-RU" sz="2400" b="1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p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400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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Реакция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Вюрца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4500570"/>
          <a:ext cx="7653922" cy="165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838"/>
                <a:gridCol w="442174"/>
                <a:gridCol w="1059838"/>
                <a:gridCol w="442174"/>
                <a:gridCol w="1059838"/>
                <a:gridCol w="442174"/>
                <a:gridCol w="1059838"/>
                <a:gridCol w="696016"/>
                <a:gridCol w="696016"/>
                <a:gridCol w="696016"/>
              </a:tblGrid>
              <a:tr h="108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+2NaBr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7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бутан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86446" y="2571744"/>
          <a:ext cx="104766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669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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000240"/>
          <a:ext cx="5952522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401870"/>
                <a:gridCol w="936000"/>
                <a:gridCol w="463696"/>
                <a:gridCol w="803739"/>
                <a:gridCol w="803739"/>
                <a:gridCol w="803739"/>
                <a:gridCol w="803739"/>
              </a:tblGrid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бромэтан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Реакция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Вюрца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пояснения/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71472" y="1928802"/>
            <a:ext cx="8229600" cy="2857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Атомы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металла отщепляют от молекул галогенпроизводного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алкана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атомы галогена. Радикалы соединяются между собой, образуются молекулы нового углеводорода с удвоенным (четным) числом атомов углерода в цепи.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Реакция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Вюрца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(2 разных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галогеналкана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000240"/>
          <a:ext cx="885600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000"/>
                <a:gridCol w="648000"/>
                <a:gridCol w="504000"/>
                <a:gridCol w="936000"/>
                <a:gridCol w="1152000"/>
                <a:gridCol w="1080000"/>
                <a:gridCol w="648000"/>
                <a:gridCol w="1080000"/>
                <a:gridCol w="1692000"/>
              </a:tblGrid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этан</a:t>
                      </a: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бутан</a:t>
                      </a: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пропан</a:t>
                      </a: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500166" y="5500702"/>
            <a:ext cx="6929486" cy="5715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Образуется смесь углеводородов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Реакция Дюма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декарбоксилирование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солей карбоновых кислот)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-126813" y="2000240"/>
          <a:ext cx="9325626" cy="288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581110"/>
                <a:gridCol w="1656000"/>
                <a:gridCol w="396000"/>
                <a:gridCol w="2160000"/>
                <a:gridCol w="576000"/>
                <a:gridCol w="968516"/>
                <a:gridCol w="396000"/>
                <a:gridCol w="1656000"/>
              </a:tblGrid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COONa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OH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RH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+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COONa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OH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+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 gridSpan="3">
                  <a:txBody>
                    <a:bodyPr/>
                    <a:lstStyle/>
                    <a:p>
                      <a:r>
                        <a:rPr lang="ru-RU" sz="3200" b="0" baseline="0" dirty="0" smtClean="0">
                          <a:latin typeface="Arial" pitchFamily="34" charset="0"/>
                          <a:cs typeface="Arial" pitchFamily="34" charset="0"/>
                        </a:rPr>
                        <a:t>Ацетат натрия</a:t>
                      </a:r>
                      <a:endParaRPr lang="ru-RU" sz="3200" b="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Гидроксид натрия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107257" y="5500702"/>
            <a:ext cx="6929486" cy="9286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COOH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функциональная группа карбоновых кислот (</a:t>
            </a:r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карбоксильная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3286124"/>
            <a:ext cx="3500462" cy="9286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413</Words>
  <Application>Microsoft Office PowerPoint</Application>
  <PresentationFormat>Экран (4:3)</PresentationFormat>
  <Paragraphs>209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Получение алканов </vt:lpstr>
      <vt:lpstr>Из природных источников</vt:lpstr>
      <vt:lpstr>Синтетические способы </vt:lpstr>
      <vt:lpstr>1. Гидрирование</vt:lpstr>
      <vt:lpstr>Гидрирование</vt:lpstr>
      <vt:lpstr>2. Реакция Вюрца</vt:lpstr>
      <vt:lpstr>2. Реакция Вюрца /пояснения/</vt:lpstr>
      <vt:lpstr>2. Реакция Вюрца  (2 разных галогеналкана)</vt:lpstr>
      <vt:lpstr>3. Реакция Дюма (декарбоксилирование солей карбоновых кислот)</vt:lpstr>
      <vt:lpstr>4. Гидролиз карбида алюминия (CH4)</vt:lpstr>
      <vt:lpstr>5. Синтез из простых веществ(CH4)</vt:lpstr>
      <vt:lpstr>6. Синтез Гриньяра</vt:lpstr>
      <vt:lpstr>6. Синтез Гриньяра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Получение алканов </dc:title>
  <dc:creator>Политова Светлана Викторовна</dc:creator>
  <cp:lastModifiedBy>Admin</cp:lastModifiedBy>
  <cp:revision>11</cp:revision>
  <dcterms:created xsi:type="dcterms:W3CDTF">2015-10-22T16:32:43Z</dcterms:created>
  <dcterms:modified xsi:type="dcterms:W3CDTF">2015-10-22T18:19:01Z</dcterms:modified>
</cp:coreProperties>
</file>