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0" r:id="rId12"/>
    <p:sldId id="268" r:id="rId13"/>
    <p:sldId id="270" r:id="rId14"/>
    <p:sldId id="271" r:id="rId15"/>
    <p:sldId id="273" r:id="rId16"/>
    <p:sldId id="261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FF99"/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E545-98BA-478F-9BEE-28FD8D5E3C5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D947-A6BB-4877-A982-AF1FC3F9A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E545-98BA-478F-9BEE-28FD8D5E3C5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D947-A6BB-4877-A982-AF1FC3F9A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E545-98BA-478F-9BEE-28FD8D5E3C5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D947-A6BB-4877-A982-AF1FC3F9A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E545-98BA-478F-9BEE-28FD8D5E3C5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D947-A6BB-4877-A982-AF1FC3F9A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E545-98BA-478F-9BEE-28FD8D5E3C5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D947-A6BB-4877-A982-AF1FC3F9A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E545-98BA-478F-9BEE-28FD8D5E3C5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D947-A6BB-4877-A982-AF1FC3F9A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E545-98BA-478F-9BEE-28FD8D5E3C5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D947-A6BB-4877-A982-AF1FC3F9A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E545-98BA-478F-9BEE-28FD8D5E3C5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D947-A6BB-4877-A982-AF1FC3F9A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E545-98BA-478F-9BEE-28FD8D5E3C5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D947-A6BB-4877-A982-AF1FC3F9A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E545-98BA-478F-9BEE-28FD8D5E3C5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D947-A6BB-4877-A982-AF1FC3F9A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E545-98BA-478F-9BEE-28FD8D5E3C5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4D947-A6BB-4877-A982-AF1FC3F9A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E545-98BA-478F-9BEE-28FD8D5E3C58}" type="datetimeFigureOut">
              <a:rPr lang="ru-RU" smtClean="0"/>
              <a:pPr/>
              <a:t>08.11.2015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4D947-A6BB-4877-A982-AF1FC3F9A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cliparts/e/a/1/d/11971484581071346245SRD_garden_gnome.svg.med.png" TargetMode="External"/><Relationship Id="rId2" Type="http://schemas.openxmlformats.org/officeDocument/2006/relationships/hyperlink" Target="http://www.chem.msu.su/rus/school/zhukov1/0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ker.com/cliparts/a/c/d/8/1369563105101315488treeStump.svg.med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34000" y="261000"/>
            <a:ext cx="8676000" cy="6336000"/>
          </a:xfrm>
          <a:prstGeom prst="roundRect">
            <a:avLst>
              <a:gd name="adj" fmla="val 3149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  <a:alpha val="24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00702"/>
            <a:ext cx="6400800" cy="92391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Политова Светлана Викторовна, 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учитель химии высшей категории</a:t>
            </a:r>
            <a:endParaRPr lang="ru-RU" sz="24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 г. Москвы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Названия веществ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7257" y="285728"/>
            <a:ext cx="692948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Переменная валентность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2943" y="2143116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21637" y="2143116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4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4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2943" y="3321843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21637" y="3321843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2943" y="4500570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21637" y="4500570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14678" y="2143116"/>
            <a:ext cx="5220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3321843"/>
            <a:ext cx="5220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14678" y="4500570"/>
            <a:ext cx="5220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857356" y="3143248"/>
            <a:ext cx="85725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8"/>
          <p:cNvGrpSpPr/>
          <p:nvPr/>
        </p:nvGrpSpPr>
        <p:grpSpPr>
          <a:xfrm>
            <a:off x="928662" y="3143248"/>
            <a:ext cx="857256" cy="71438"/>
            <a:chOff x="928662" y="3143248"/>
            <a:chExt cx="857256" cy="71438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928662" y="3143248"/>
              <a:ext cx="857256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928662" y="3214686"/>
              <a:ext cx="857256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428860" y="285728"/>
            <a:ext cx="4286280" cy="714380"/>
          </a:xfrm>
          <a:prstGeom prst="downArrow">
            <a:avLst>
              <a:gd name="adj1" fmla="val 79460"/>
              <a:gd name="adj2" fmla="val 50000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Пример: 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42918" y="1269000"/>
          <a:ext cx="7858164" cy="4320000"/>
        </p:xfrm>
        <a:graphic>
          <a:graphicData uri="http://schemas.openxmlformats.org/drawingml/2006/table">
            <a:tbl>
              <a:tblPr/>
              <a:tblGrid>
                <a:gridCol w="1885959"/>
                <a:gridCol w="5972205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MnO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оксид </a:t>
                      </a:r>
                      <a:r>
                        <a:rPr lang="ru-RU" sz="2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марганца (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II)</a:t>
                      </a:r>
                    </a:p>
                  </a:txBody>
                  <a:tcPr marL="66675" marR="66675" marT="66675" marB="66675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Mn</a:t>
                      </a:r>
                      <a:r>
                        <a:rPr lang="en-US" sz="32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оксид </a:t>
                      </a:r>
                      <a:r>
                        <a:rPr lang="ru-RU" sz="2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марганца (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III)</a:t>
                      </a:r>
                    </a:p>
                  </a:txBody>
                  <a:tcPr marL="66675" marR="66675" marT="66675" marB="66675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MnO</a:t>
                      </a:r>
                      <a:r>
                        <a:rPr lang="en-US" sz="32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оксид </a:t>
                      </a:r>
                      <a:r>
                        <a:rPr lang="ru-RU" sz="2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марганца (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IV)</a:t>
                      </a:r>
                    </a:p>
                  </a:txBody>
                  <a:tcPr marL="66675" marR="66675" marT="66675" marB="66675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Mn</a:t>
                      </a:r>
                      <a:r>
                        <a:rPr lang="en-US" sz="32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en-US" sz="3200" b="1" baseline="-25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оксид </a:t>
                      </a:r>
                      <a:r>
                        <a:rPr lang="ru-RU" sz="280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марганца (</a:t>
                      </a:r>
                      <a:r>
                        <a:rPr lang="en-US" sz="2800" b="0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VII)</a:t>
                      </a:r>
                    </a:p>
                  </a:txBody>
                  <a:tcPr marL="66675" marR="66675" marT="66675" marB="66675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7257" y="285728"/>
            <a:ext cx="692948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Проверь себя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4" y="1428736"/>
          <a:ext cx="2160277" cy="4434840"/>
        </p:xfrm>
        <a:graphic>
          <a:graphicData uri="http://schemas.openxmlformats.org/drawingml/2006/table">
            <a:tbl>
              <a:tblPr/>
              <a:tblGrid>
                <a:gridCol w="2160277"/>
              </a:tblGrid>
              <a:tr h="10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Оксид натрия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Оксид лития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Оксид кальция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Оксид меди (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36149" y="1428736"/>
          <a:ext cx="2160277" cy="4434840"/>
        </p:xfrm>
        <a:graphic>
          <a:graphicData uri="http://schemas.openxmlformats.org/drawingml/2006/table">
            <a:tbl>
              <a:tblPr/>
              <a:tblGrid>
                <a:gridCol w="2160277"/>
              </a:tblGrid>
              <a:tr h="10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Оксид калия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Оксид серебра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Оксид цинка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Оксид бария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857884" y="1428736"/>
          <a:ext cx="2160277" cy="4434840"/>
        </p:xfrm>
        <a:graphic>
          <a:graphicData uri="http://schemas.openxmlformats.org/drawingml/2006/table">
            <a:tbl>
              <a:tblPr/>
              <a:tblGrid>
                <a:gridCol w="2160277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Оксид железа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(I)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Оксид алюминия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Оксид хрома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(II)</a:t>
                      </a:r>
                      <a:endParaRPr lang="ru-RU" sz="3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Оксид хрома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(III)</a:t>
                      </a:r>
                      <a:endParaRPr lang="ru-RU" sz="3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7257" y="285728"/>
            <a:ext cx="692948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Проверь себя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4" y="1428736"/>
          <a:ext cx="2160277" cy="4434840"/>
        </p:xfrm>
        <a:graphic>
          <a:graphicData uri="http://schemas.openxmlformats.org/drawingml/2006/table">
            <a:tbl>
              <a:tblPr/>
              <a:tblGrid>
                <a:gridCol w="2160277"/>
              </a:tblGrid>
              <a:tr h="10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Гидрид натрия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Гидрид бария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Хлорид натрия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Хлорид меди</a:t>
                      </a:r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 (II)</a:t>
                      </a:r>
                      <a:endParaRPr lang="ru-RU" sz="3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36149" y="1428736"/>
          <a:ext cx="2160277" cy="4434840"/>
        </p:xfrm>
        <a:graphic>
          <a:graphicData uri="http://schemas.openxmlformats.org/drawingml/2006/table">
            <a:tbl>
              <a:tblPr/>
              <a:tblGrid>
                <a:gridCol w="2160277"/>
              </a:tblGrid>
              <a:tr h="10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Гидрид калия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Гидрид лития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Хлорид калия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Хлорид железа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(III)</a:t>
                      </a:r>
                      <a:endParaRPr lang="ru-RU" sz="3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857884" y="1428736"/>
          <a:ext cx="2160277" cy="4434840"/>
        </p:xfrm>
        <a:graphic>
          <a:graphicData uri="http://schemas.openxmlformats.org/drawingml/2006/table">
            <a:tbl>
              <a:tblPr/>
              <a:tblGrid>
                <a:gridCol w="2160277"/>
              </a:tblGrid>
              <a:tr h="10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Гидрид кальция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Гидрид магния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Хлорид серебра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8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Хлорид лития</a:t>
                      </a: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7257" y="285728"/>
            <a:ext cx="692948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Проверь себя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4" y="1428736"/>
          <a:ext cx="6643734" cy="1080000"/>
        </p:xfrm>
        <a:graphic>
          <a:graphicData uri="http://schemas.openxmlformats.org/drawingml/2006/table">
            <a:tbl>
              <a:tblPr/>
              <a:tblGrid>
                <a:gridCol w="2214578"/>
                <a:gridCol w="2214578"/>
                <a:gridCol w="2214578"/>
              </a:tblGrid>
              <a:tr h="108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NaCl</a:t>
                      </a:r>
                      <a:endParaRPr lang="ru-RU" sz="4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KCl</a:t>
                      </a:r>
                      <a:endParaRPr lang="ru-RU" sz="4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LiCl</a:t>
                      </a:r>
                      <a:endParaRPr lang="ru-RU" sz="4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3036091"/>
          <a:ext cx="6643734" cy="1080000"/>
        </p:xfrm>
        <a:graphic>
          <a:graphicData uri="http://schemas.openxmlformats.org/drawingml/2006/table">
            <a:tbl>
              <a:tblPr/>
              <a:tblGrid>
                <a:gridCol w="2214578"/>
                <a:gridCol w="2214578"/>
                <a:gridCol w="2214578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AgCl</a:t>
                      </a:r>
                      <a:endParaRPr lang="ru-RU" sz="4400" dirty="0"/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CuCl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dirty="0"/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ZnCl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dirty="0"/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4414" y="4643446"/>
          <a:ext cx="6643734" cy="1204922"/>
        </p:xfrm>
        <a:graphic>
          <a:graphicData uri="http://schemas.openxmlformats.org/drawingml/2006/table">
            <a:tbl>
              <a:tblPr/>
              <a:tblGrid>
                <a:gridCol w="2214578"/>
                <a:gridCol w="2214578"/>
                <a:gridCol w="2214578"/>
              </a:tblGrid>
              <a:tr h="120492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BaCl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dirty="0"/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FeCl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dirty="0"/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AlCl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dirty="0"/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7257" y="285728"/>
            <a:ext cx="692948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Проверь себя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14414" y="1428736"/>
          <a:ext cx="6643734" cy="1080000"/>
        </p:xfrm>
        <a:graphic>
          <a:graphicData uri="http://schemas.openxmlformats.org/drawingml/2006/table">
            <a:tbl>
              <a:tblPr/>
              <a:tblGrid>
                <a:gridCol w="2214578"/>
                <a:gridCol w="2214578"/>
                <a:gridCol w="2214578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CrCl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400" dirty="0"/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MgCl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4400" dirty="0"/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BaI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3036091"/>
          <a:ext cx="6643734" cy="1080000"/>
        </p:xfrm>
        <a:graphic>
          <a:graphicData uri="http://schemas.openxmlformats.org/drawingml/2006/table">
            <a:tbl>
              <a:tblPr/>
              <a:tblGrid>
                <a:gridCol w="2214578"/>
                <a:gridCol w="2214578"/>
                <a:gridCol w="2214578"/>
              </a:tblGrid>
              <a:tr h="10800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CuI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FeI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  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Al I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4414" y="4643446"/>
          <a:ext cx="6643734" cy="1204922"/>
        </p:xfrm>
        <a:graphic>
          <a:graphicData uri="http://schemas.openxmlformats.org/drawingml/2006/table">
            <a:tbl>
              <a:tblPr/>
              <a:tblGrid>
                <a:gridCol w="2214578"/>
                <a:gridCol w="2214578"/>
                <a:gridCol w="2214578"/>
              </a:tblGrid>
              <a:tr h="1204922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ZnI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Ag</a:t>
                      </a:r>
                      <a:r>
                        <a:rPr lang="en-US" sz="4400" baseline="-25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4400" dirty="0" smtClean="0"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err="1" smtClean="0">
                          <a:latin typeface="Arial" pitchFamily="34" charset="0"/>
                          <a:cs typeface="Arial" pitchFamily="34" charset="0"/>
                        </a:rPr>
                        <a:t>FeS</a:t>
                      </a:r>
                      <a:endParaRPr lang="ru-RU" sz="4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675" marR="66675" marT="66675" marB="66675" anchor="ctr">
                    <a:lnL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1.Составьте систематические названия веществ (для бинарных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веществ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а)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FeBr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BF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CuO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HI;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б)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FeCl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Al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CuI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H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Te;</a:t>
            </a:r>
            <a:br>
              <a:rPr lang="en-US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в)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PCl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MnBr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BeH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Cu</a:t>
            </a:r>
            <a:r>
              <a:rPr lang="en-US" sz="2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2.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Назовите двумя способами каждый из оксидов азота: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O, NO, 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NO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N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2400" baseline="-25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3.Запишите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формулы следующих веществ: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а) фторид натрия, сульфид бария, гидрид стронция, оксид лития;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б) фторид углерода(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IV),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сульфид меди(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II),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оксид фосфора(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III),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оксид фосфора(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);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г)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селеноводород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бромоводород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йодоводород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теллуроводород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;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22" y="0"/>
            <a:ext cx="900115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Домашнее задание: </a:t>
            </a:r>
            <a:r>
              <a:rPr lang="ru-RU" sz="400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§ 17, </a:t>
            </a:r>
            <a:r>
              <a:rPr lang="ru-RU" sz="4000" dirty="0" err="1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упр</a:t>
            </a:r>
            <a:r>
              <a:rPr lang="ru-RU" sz="4000" dirty="0" smtClean="0">
                <a:solidFill>
                  <a:sysClr val="windowText" lastClr="000000"/>
                </a:solidFill>
                <a:latin typeface="Times New Roman"/>
                <a:cs typeface="Times New Roman"/>
              </a:rPr>
              <a:t> 2, 3, 4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34000" y="261000"/>
            <a:ext cx="8676000" cy="6336000"/>
          </a:xfrm>
          <a:prstGeom prst="roundRect">
            <a:avLst>
              <a:gd name="adj" fmla="val 3149"/>
            </a:avLst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  <a:ln w="28575"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Ссылки: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866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1800" dirty="0" smtClean="0">
                <a:latin typeface="Arial" pitchFamily="34" charset="0"/>
                <a:cs typeface="Arial" pitchFamily="34" charset="0"/>
                <a:hlinkClick r:id="rId2"/>
              </a:rPr>
              <a:t>http://www.chem.msu.su/rus/school/zhukov1/08.html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С. Т. Жуков Химия 8-9 класс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300037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3"/>
                        </a:rPr>
                        <a:t>гном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4"/>
                        </a:rPr>
                        <a:t>пень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www.clker.com/cliparts/e/a/1/d/11971484581071346245SRD_garden_gnome.svg.med.png"/>
          <p:cNvSpPr>
            <a:spLocks noChangeAspect="1" noChangeArrowheads="1"/>
          </p:cNvSpPr>
          <p:nvPr/>
        </p:nvSpPr>
        <p:spPr bwMode="auto">
          <a:xfrm>
            <a:off x="4302213" y="38510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www.clker.com/cliparts/e/a/1/d/11971484581071346245SRD_garden_gnome.svg.med.png"/>
          <p:cNvSpPr>
            <a:spLocks noChangeAspect="1" noChangeArrowheads="1"/>
          </p:cNvSpPr>
          <p:nvPr/>
        </p:nvSpPr>
        <p:spPr bwMode="auto">
          <a:xfrm>
            <a:off x="4302213" y="385108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5" y="1857364"/>
            <a:ext cx="1521567" cy="307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http://www.clker.com/cliparts/a/c/d/8/1369563105101315488treeStump.svg.m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872786"/>
            <a:ext cx="2071702" cy="1746051"/>
          </a:xfrm>
          <a:prstGeom prst="rect">
            <a:avLst/>
          </a:prstGeom>
          <a:noFill/>
        </p:spPr>
      </p:pic>
      <p:pic>
        <p:nvPicPr>
          <p:cNvPr id="1033" name="Picture 9" descr="http://www.clker.com/cliparts/m/U/Z/O/L/Q/treasure-chest-m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2398500"/>
            <a:ext cx="2357454" cy="230207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000892" y="3071810"/>
            <a:ext cx="185738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+ура</a:t>
            </a:r>
            <a:endParaRPr lang="ru-RU" sz="6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5072074"/>
            <a:ext cx="228601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234</a:t>
            </a:r>
            <a:endParaRPr lang="ru-RU" sz="6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1670" y="1643050"/>
            <a:ext cx="228601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23</a:t>
            </a:r>
            <a:endParaRPr lang="ru-RU" sz="6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4714884"/>
            <a:ext cx="228601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1234</a:t>
            </a:r>
            <a:endParaRPr lang="ru-RU" sz="6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272961" y="213508"/>
            <a:ext cx="8363304" cy="648000"/>
            <a:chOff x="390348" y="571480"/>
            <a:chExt cx="8363304" cy="648000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1091739" y="571480"/>
              <a:ext cx="648000" cy="64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О</a:t>
              </a:r>
              <a:endParaRPr lang="ru-RU" sz="5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1793130" y="571480"/>
              <a:ext cx="648000" cy="64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М</a:t>
              </a:r>
              <a:endParaRPr lang="ru-RU" sz="5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494521" y="571480"/>
              <a:ext cx="648000" cy="64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Е</a:t>
              </a:r>
              <a:endParaRPr lang="ru-RU" sz="5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897303" y="571480"/>
              <a:ext cx="648000" cy="64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К</a:t>
              </a:r>
              <a:endParaRPr lang="ru-RU" sz="5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598694" y="571480"/>
              <a:ext cx="648000" cy="64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Л</a:t>
              </a:r>
              <a:endParaRPr lang="ru-RU" sz="5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300085" y="571480"/>
              <a:ext cx="648000" cy="64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5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001476" y="571480"/>
              <a:ext cx="648000" cy="64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Т</a:t>
              </a:r>
              <a:endParaRPr lang="ru-RU" sz="5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702867" y="571480"/>
              <a:ext cx="648000" cy="64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У</a:t>
              </a:r>
              <a:endParaRPr lang="ru-RU" sz="5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8105652" y="571480"/>
              <a:ext cx="648000" cy="64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А</a:t>
              </a:r>
              <a:endParaRPr lang="ru-RU" sz="5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390348" y="571480"/>
              <a:ext cx="648000" cy="64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Н</a:t>
              </a:r>
              <a:endParaRPr lang="ru-RU" sz="5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7404258" y="571480"/>
              <a:ext cx="648000" cy="64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Р</a:t>
              </a:r>
              <a:endParaRPr lang="ru-RU" sz="5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195912" y="571480"/>
              <a:ext cx="648000" cy="648000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Н</a:t>
              </a:r>
              <a:endParaRPr lang="ru-RU" sz="5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974352" y="213508"/>
            <a:ext cx="648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75743" y="213508"/>
            <a:ext cx="648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377134" y="213508"/>
            <a:ext cx="648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779916" y="213508"/>
            <a:ext cx="648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81307" y="213508"/>
            <a:ext cx="648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182698" y="213508"/>
            <a:ext cx="648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884089" y="213508"/>
            <a:ext cx="648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6585480" y="213508"/>
            <a:ext cx="648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988265" y="213508"/>
            <a:ext cx="648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72961" y="213508"/>
            <a:ext cx="648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286871" y="213508"/>
            <a:ext cx="648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078525" y="213508"/>
            <a:ext cx="648000" cy="64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6429388" y="4714884"/>
            <a:ext cx="642942" cy="928695"/>
            <a:chOff x="6434150" y="4862521"/>
            <a:chExt cx="642942" cy="928695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 rot="16200000" flipH="1">
              <a:off x="6291274" y="5005398"/>
              <a:ext cx="928694" cy="64294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rot="5400000" flipH="1" flipV="1">
              <a:off x="6291274" y="5005397"/>
              <a:ext cx="928694" cy="642942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Прямоугольник 55"/>
          <p:cNvSpPr/>
          <p:nvPr/>
        </p:nvSpPr>
        <p:spPr>
          <a:xfrm>
            <a:off x="6215074" y="5500702"/>
            <a:ext cx="1143008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6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14290"/>
            <a:ext cx="692948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Химическая номенклатура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643050"/>
            <a:ext cx="8715436" cy="1857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4C3C28"/>
                </a:solidFill>
                <a:latin typeface="Arial" pitchFamily="34" charset="0"/>
                <a:cs typeface="Arial" pitchFamily="34" charset="0"/>
              </a:rPr>
              <a:t>Химическая номенклатура</a:t>
            </a:r>
            <a:r>
              <a:rPr lang="ru-RU" sz="2800" dirty="0" smtClean="0">
                <a:solidFill>
                  <a:srgbClr val="4C3C28"/>
                </a:solidFill>
                <a:latin typeface="Arial" pitchFamily="34" charset="0"/>
                <a:cs typeface="Arial" pitchFamily="34" charset="0"/>
              </a:rPr>
              <a:t> – свод правил, позволяющих однозначно составить ту, или иную формулу или название любого химического вещества, зная его состав и строение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3325" y="3643314"/>
            <a:ext cx="811735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dirty="0">
                <a:latin typeface="Arial" pitchFamily="34" charset="0"/>
                <a:cs typeface="Arial" pitchFamily="34" charset="0"/>
              </a:rPr>
              <a:t>Al</a:t>
            </a:r>
            <a:r>
              <a:rPr lang="pt-BR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O</a:t>
            </a:r>
            <a:r>
              <a:rPr lang="pt-BR" sz="4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, FeO, Na</a:t>
            </a:r>
            <a:r>
              <a:rPr lang="pt-BR" sz="4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P, PbCl</a:t>
            </a:r>
            <a:r>
              <a:rPr lang="pt-BR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Cr</a:t>
            </a:r>
            <a:r>
              <a:rPr lang="pt-BR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pt-BR" sz="44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3643306" y="5072074"/>
            <a:ext cx="1857388" cy="928694"/>
            <a:chOff x="3143240" y="5072074"/>
            <a:chExt cx="1857388" cy="928694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3143240" y="5072074"/>
              <a:ext cx="928694" cy="928694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071934" y="5072074"/>
              <a:ext cx="928694" cy="928694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14290"/>
            <a:ext cx="692948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Химическая номенклатура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643050"/>
            <a:ext cx="8715436" cy="1857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бинарное соединения представляет собой соединение элемента, образующего металл, с</a:t>
            </a:r>
            <a:r>
              <a:rPr lang="ru-RU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элементом, образующим неметалл, то на первое место (слева) всегда ставится символ элемента, образующего металл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1872" y="4643446"/>
            <a:ext cx="79602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dirty="0" smtClean="0">
                <a:latin typeface="Arial" pitchFamily="34" charset="0"/>
                <a:cs typeface="Arial" pitchFamily="34" charset="0"/>
              </a:rPr>
              <a:t>Al</a:t>
            </a:r>
            <a:r>
              <a:rPr lang="pt-BR" sz="4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pt-BR" sz="44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pt-BR" sz="44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, FeO, Na</a:t>
            </a:r>
            <a:r>
              <a:rPr lang="pt-BR" sz="44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P, PbCl</a:t>
            </a:r>
            <a:r>
              <a:rPr lang="pt-BR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, Cr</a:t>
            </a:r>
            <a:r>
              <a:rPr lang="pt-BR" sz="4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4400" dirty="0">
                <a:latin typeface="Arial" pitchFamily="34" charset="0"/>
                <a:cs typeface="Arial" pitchFamily="34" charset="0"/>
              </a:rPr>
              <a:t>S</a:t>
            </a:r>
            <a:r>
              <a:rPr lang="pt-BR" sz="4400" baseline="-25000" dirty="0">
                <a:latin typeface="Arial" pitchFamily="34" charset="0"/>
                <a:cs typeface="Arial" pitchFamily="34" charset="0"/>
              </a:rPr>
              <a:t>3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42910" y="3786190"/>
            <a:ext cx="4286280" cy="714380"/>
          </a:xfrm>
          <a:prstGeom prst="downArrow">
            <a:avLst>
              <a:gd name="adj1" fmla="val 79460"/>
              <a:gd name="adj2" fmla="val 50000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Пример: 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14290"/>
            <a:ext cx="692948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Химическая номенклатура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1643050"/>
            <a:ext cx="8715436" cy="1857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оба элемента, входящие в состав соединения – элементы, образующие неметаллы, то их символы располагают в следующей последовательности: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6706" y="3643314"/>
            <a:ext cx="8470589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BSiCSbAsPNHTeSeSAtIBrClOF</a:t>
            </a:r>
            <a:endParaRPr lang="pt-BR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85720" y="4429132"/>
            <a:ext cx="4286280" cy="714380"/>
          </a:xfrm>
          <a:prstGeom prst="downArrow">
            <a:avLst>
              <a:gd name="adj1" fmla="val 79460"/>
              <a:gd name="adj2" fmla="val 50000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Пример: 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6052" y="5357826"/>
            <a:ext cx="83318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pc="-100" dirty="0">
                <a:latin typeface="Arial" pitchFamily="34" charset="0"/>
                <a:cs typeface="Arial" pitchFamily="34" charset="0"/>
              </a:rPr>
              <a:t>BF</a:t>
            </a:r>
            <a:r>
              <a:rPr lang="en-US" sz="4000" spc="-1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spc="-100" dirty="0">
                <a:latin typeface="Arial" pitchFamily="34" charset="0"/>
                <a:cs typeface="Arial" pitchFamily="34" charset="0"/>
              </a:rPr>
              <a:t>, CCl</a:t>
            </a:r>
            <a:r>
              <a:rPr lang="en-US" sz="4000" spc="-100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spc="-100" dirty="0">
                <a:latin typeface="Arial" pitchFamily="34" charset="0"/>
                <a:cs typeface="Arial" pitchFamily="34" charset="0"/>
              </a:rPr>
              <a:t>, As</a:t>
            </a:r>
            <a:r>
              <a:rPr lang="en-US" sz="4000" spc="-1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spc="-1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4000" spc="-1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spc="-100" dirty="0">
                <a:latin typeface="Arial" pitchFamily="34" charset="0"/>
                <a:cs typeface="Arial" pitchFamily="34" charset="0"/>
              </a:rPr>
              <a:t>, NH</a:t>
            </a:r>
            <a:r>
              <a:rPr lang="en-US" sz="4000" spc="-1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spc="-100" dirty="0">
                <a:latin typeface="Arial" pitchFamily="34" charset="0"/>
                <a:cs typeface="Arial" pitchFamily="34" charset="0"/>
              </a:rPr>
              <a:t>, SO</a:t>
            </a:r>
            <a:r>
              <a:rPr lang="en-US" sz="4000" spc="-1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spc="-100" dirty="0">
                <a:latin typeface="Arial" pitchFamily="34" charset="0"/>
                <a:cs typeface="Arial" pitchFamily="34" charset="0"/>
              </a:rPr>
              <a:t>, I</a:t>
            </a:r>
            <a:r>
              <a:rPr lang="en-US" sz="4000" spc="-1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spc="-100" dirty="0">
                <a:latin typeface="Arial" pitchFamily="34" charset="0"/>
                <a:cs typeface="Arial" pitchFamily="34" charset="0"/>
              </a:rPr>
              <a:t>O</a:t>
            </a:r>
            <a:r>
              <a:rPr lang="en-US" sz="4000" spc="-100" baseline="-25000" dirty="0">
                <a:latin typeface="Arial" pitchFamily="34" charset="0"/>
                <a:cs typeface="Arial" pitchFamily="34" charset="0"/>
              </a:rPr>
              <a:t>5</a:t>
            </a:r>
            <a:r>
              <a:rPr lang="en-US" sz="4000" spc="-100" dirty="0">
                <a:latin typeface="Arial" pitchFamily="34" charset="0"/>
                <a:cs typeface="Arial" pitchFamily="34" charset="0"/>
              </a:rPr>
              <a:t>, OF</a:t>
            </a:r>
            <a:r>
              <a:rPr lang="en-US" sz="4000" spc="-100" baseline="-25000" dirty="0">
                <a:latin typeface="Arial" pitchFamily="34" charset="0"/>
                <a:cs typeface="Arial" pitchFamily="34" charset="0"/>
              </a:rPr>
              <a:t>2</a:t>
            </a:r>
            <a:endParaRPr lang="ru-RU" sz="4000" spc="-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14290"/>
            <a:ext cx="692948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нарные соединения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5754" y="1214422"/>
            <a:ext cx="13724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Би-2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2943" y="2143116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21637" y="2143116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2943" y="3321843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21637" y="3321843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2943" y="4500570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21637" y="4500570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14678" y="2143116"/>
            <a:ext cx="3996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Оксид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3321843"/>
            <a:ext cx="3996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Сульфид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14678" y="4500570"/>
            <a:ext cx="3996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Хлорид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14290"/>
            <a:ext cx="692948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нарные соединения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5754" y="1214422"/>
            <a:ext cx="13724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Би-2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2943" y="2143116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21637" y="2143116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2943" y="3321843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21637" y="3321843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2943" y="4500570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21637" y="4500570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14678" y="2143116"/>
            <a:ext cx="3996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Бромид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3321843"/>
            <a:ext cx="3996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Силицид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14678" y="4500570"/>
            <a:ext cx="3996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Фосфид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214290"/>
            <a:ext cx="692948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нарные соединения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85754" y="1214422"/>
            <a:ext cx="13724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Би-2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2943" y="2143116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21637" y="2143116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2943" y="3321843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21637" y="3321843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2943" y="4500570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21637" y="4500570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14678" y="2143116"/>
            <a:ext cx="3996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Нитрид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3321843"/>
            <a:ext cx="3996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Карбид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14678" y="4500570"/>
            <a:ext cx="3996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Гидрид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07257" y="285728"/>
            <a:ext cx="6929486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Построение названия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2943" y="2143116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21637" y="2143116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44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44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2943" y="3321843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21637" y="3321843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2943" y="4500570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Zn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21637" y="4500570"/>
            <a:ext cx="928694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14678" y="2143116"/>
            <a:ext cx="5220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Хлорид алюминия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14678" y="3321843"/>
            <a:ext cx="5220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214678" y="4500570"/>
            <a:ext cx="5220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857356" y="3143248"/>
            <a:ext cx="85725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Группа 18"/>
          <p:cNvGrpSpPr/>
          <p:nvPr/>
        </p:nvGrpSpPr>
        <p:grpSpPr>
          <a:xfrm>
            <a:off x="928662" y="3143248"/>
            <a:ext cx="857256" cy="71438"/>
            <a:chOff x="928662" y="3143248"/>
            <a:chExt cx="857256" cy="71438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928662" y="3143248"/>
              <a:ext cx="857256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928662" y="3214686"/>
              <a:ext cx="857256" cy="0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Выгнутая вверх стрелка 26"/>
          <p:cNvSpPr/>
          <p:nvPr/>
        </p:nvSpPr>
        <p:spPr>
          <a:xfrm>
            <a:off x="5214942" y="1714488"/>
            <a:ext cx="2000264" cy="588644"/>
          </a:xfrm>
          <a:prstGeom prst="curved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286380" y="928670"/>
            <a:ext cx="16967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Чего?</a:t>
            </a:r>
            <a:endParaRPr lang="ru-RU" sz="4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321</Words>
  <Application>Microsoft Office PowerPoint</Application>
  <PresentationFormat>Экран (4:3)</PresentationFormat>
  <Paragraphs>135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Названия веществ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Ссылки: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Названия веществ  </dc:title>
  <dc:creator>Политова Светлана Викторовна</dc:creator>
  <cp:lastModifiedBy>Admin</cp:lastModifiedBy>
  <cp:revision>15</cp:revision>
  <dcterms:created xsi:type="dcterms:W3CDTF">2012-11-15T18:51:03Z</dcterms:created>
  <dcterms:modified xsi:type="dcterms:W3CDTF">2015-11-08T12:31:34Z</dcterms:modified>
</cp:coreProperties>
</file>