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2" r:id="rId7"/>
    <p:sldId id="263" r:id="rId8"/>
    <p:sldId id="264" r:id="rId9"/>
    <p:sldId id="265" r:id="rId10"/>
    <p:sldId id="266" r:id="rId11"/>
    <p:sldId id="260" r:id="rId12"/>
    <p:sldId id="268" r:id="rId13"/>
    <p:sldId id="270" r:id="rId14"/>
    <p:sldId id="271" r:id="rId15"/>
    <p:sldId id="273" r:id="rId16"/>
    <p:sldId id="261" r:id="rId17"/>
    <p:sldId id="267" r:id="rId1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CCFF99"/>
    <a:srgbClr val="66CC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09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99">
            <a:alpha val="1800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2DE545-98BA-478F-9BEE-28FD8D5E3C58}" type="datetimeFigureOut">
              <a:rPr lang="ru-RU" smtClean="0"/>
              <a:pPr/>
              <a:t>08.11.2015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74D947-A6BB-4877-A982-AF1FC3F9A152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lker.com/cliparts/e/a/1/d/11971484581071346245SRD_garden_gnome.svg.med.png" TargetMode="External"/><Relationship Id="rId2" Type="http://schemas.openxmlformats.org/officeDocument/2006/relationships/hyperlink" Target="http://www.chem.msu.su/rus/school/zhukov1/08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lker.com/cliparts/a/c/d/8/1369563105101315488treeStump.svg.med.png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кругленный прямоугольник 2"/>
          <p:cNvSpPr/>
          <p:nvPr/>
        </p:nvSpPr>
        <p:spPr>
          <a:xfrm>
            <a:off x="234000" y="261000"/>
            <a:ext cx="8676000" cy="6336000"/>
          </a:xfrm>
          <a:prstGeom prst="roundRect">
            <a:avLst>
              <a:gd name="adj" fmla="val 314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  <a:alpha val="24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5500702"/>
            <a:ext cx="6400800" cy="923916"/>
          </a:xfrm>
        </p:spPr>
        <p:txBody>
          <a:bodyPr>
            <a:normAutofit/>
          </a:bodyPr>
          <a:lstStyle/>
          <a:p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Политова Светлана Викторовна, </a:t>
            </a:r>
          </a:p>
          <a:p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учитель химии высшей категории</a:t>
            </a:r>
            <a:endParaRPr lang="ru-RU" sz="24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одзаголовок 2"/>
          <p:cNvSpPr txBox="1">
            <a:spLocks/>
          </p:cNvSpPr>
          <p:nvPr/>
        </p:nvSpPr>
        <p:spPr>
          <a:xfrm>
            <a:off x="1371600" y="428604"/>
            <a:ext cx="6400800" cy="9239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ru-RU" sz="2400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ГБОУ СОШ № 1352 с углубленным изучением английского языка г. Москвы</a:t>
            </a:r>
            <a:endParaRPr kumimoji="0" lang="ru-RU" sz="2400" b="0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itchFamily="34" charset="0"/>
              <a:ea typeface="+mn-ea"/>
              <a:cs typeface="Arial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Названия веществ</a:t>
            </a:r>
            <a:r>
              <a:rPr lang="en-US" dirty="0"/>
              <a:t/>
            </a:r>
            <a:br>
              <a:rPr lang="en-US" dirty="0"/>
            </a:br>
            <a:r>
              <a:rPr lang="en-US" dirty="0" smtClean="0"/>
              <a:t/>
            </a:r>
            <a:br>
              <a:rPr lang="en-US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7257" y="285728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Переменная валентность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2943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21637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44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4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2943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Cu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21637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2943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Fe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21637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14678" y="2143116"/>
            <a:ext cx="5220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14678" y="3321843"/>
            <a:ext cx="5220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14678" y="4500570"/>
            <a:ext cx="5220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857356" y="3143248"/>
            <a:ext cx="85725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" name="Группа 18"/>
          <p:cNvGrpSpPr/>
          <p:nvPr/>
        </p:nvGrpSpPr>
        <p:grpSpPr>
          <a:xfrm>
            <a:off x="928662" y="3143248"/>
            <a:ext cx="857256" cy="71438"/>
            <a:chOff x="928662" y="3143248"/>
            <a:chExt cx="857256" cy="71438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928662" y="3143248"/>
              <a:ext cx="857256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928662" y="3214686"/>
              <a:ext cx="857256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428860" y="285728"/>
            <a:ext cx="4286280" cy="714380"/>
          </a:xfrm>
          <a:prstGeom prst="downArrow">
            <a:avLst>
              <a:gd name="adj1" fmla="val 79460"/>
              <a:gd name="adj2" fmla="val 50000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Пример: 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642918" y="1269000"/>
          <a:ext cx="7858164" cy="4320000"/>
        </p:xfrm>
        <a:graphic>
          <a:graphicData uri="http://schemas.openxmlformats.org/drawingml/2006/table">
            <a:tbl>
              <a:tblPr/>
              <a:tblGrid>
                <a:gridCol w="1885959"/>
                <a:gridCol w="5972205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 err="1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MnO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 </a:t>
                      </a:r>
                      <a:r>
                        <a:rPr lang="ru-RU" sz="28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марганца (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II)</a:t>
                      </a:r>
                    </a:p>
                  </a:txBody>
                  <a:tcPr marL="66675" marR="66675" marT="66675" marB="66675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Mn</a:t>
                      </a:r>
                      <a:r>
                        <a:rPr lang="en-US" sz="3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 </a:t>
                      </a:r>
                      <a:r>
                        <a:rPr lang="ru-RU" sz="28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марганца (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III)</a:t>
                      </a:r>
                    </a:p>
                  </a:txBody>
                  <a:tcPr marL="66675" marR="66675" marT="66675" marB="66675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MnO</a:t>
                      </a:r>
                      <a:r>
                        <a:rPr lang="en-US" sz="3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 </a:t>
                      </a:r>
                      <a:r>
                        <a:rPr lang="ru-RU" sz="28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марганца (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IV)</a:t>
                      </a:r>
                    </a:p>
                  </a:txBody>
                  <a:tcPr marL="66675" marR="66675" marT="66675" marB="66675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Mn</a:t>
                      </a:r>
                      <a:r>
                        <a:rPr lang="en-US" sz="3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3200" b="1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O</a:t>
                      </a:r>
                      <a:r>
                        <a:rPr lang="en-US" sz="3200" b="1" baseline="-2500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7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r>
                        <a:rPr lang="ru-RU" sz="28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оксид </a:t>
                      </a:r>
                      <a:r>
                        <a:rPr lang="ru-RU" sz="28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марганца (</a:t>
                      </a:r>
                      <a:r>
                        <a:rPr lang="en-US" sz="2800" b="0" i="0" dirty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VII)</a:t>
                      </a:r>
                    </a:p>
                  </a:txBody>
                  <a:tcPr marL="66675" marR="66675" marT="66675" marB="66675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5361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7257" y="285728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Проверь себя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14414" y="1428736"/>
          <a:ext cx="2160277" cy="4434840"/>
        </p:xfrm>
        <a:graphic>
          <a:graphicData uri="http://schemas.openxmlformats.org/drawingml/2006/table">
            <a:tbl>
              <a:tblPr/>
              <a:tblGrid>
                <a:gridCol w="2160277"/>
              </a:tblGrid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натрия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лития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кальция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меди (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I</a:t>
                      </a: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36149" y="1428736"/>
          <a:ext cx="2160277" cy="4434840"/>
        </p:xfrm>
        <a:graphic>
          <a:graphicData uri="http://schemas.openxmlformats.org/drawingml/2006/table">
            <a:tbl>
              <a:tblPr/>
              <a:tblGrid>
                <a:gridCol w="2160277"/>
              </a:tblGrid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калия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серебра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цинка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бария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857884" y="1428736"/>
          <a:ext cx="2160277" cy="4434840"/>
        </p:xfrm>
        <a:graphic>
          <a:graphicData uri="http://schemas.openxmlformats.org/drawingml/2006/table">
            <a:tbl>
              <a:tblPr/>
              <a:tblGrid>
                <a:gridCol w="2160277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железа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 (I)</a:t>
                      </a:r>
                      <a:endParaRPr lang="en-US" sz="32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алюминия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хрома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 (II)</a:t>
                      </a:r>
                      <a:endParaRPr lang="ru-RU" sz="3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Оксид хрома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 (III)</a:t>
                      </a:r>
                      <a:endParaRPr lang="ru-RU" sz="3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7257" y="285728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Проверь себя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14414" y="1428736"/>
          <a:ext cx="2160277" cy="4434840"/>
        </p:xfrm>
        <a:graphic>
          <a:graphicData uri="http://schemas.openxmlformats.org/drawingml/2006/table">
            <a:tbl>
              <a:tblPr/>
              <a:tblGrid>
                <a:gridCol w="2160277"/>
              </a:tblGrid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Гидрид натрия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Гидрид бария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Хлорид натрия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Хлорид меди</a:t>
                      </a:r>
                      <a:r>
                        <a:rPr lang="en-US" sz="3200" dirty="0" smtClean="0">
                          <a:latin typeface="Arial" pitchFamily="34" charset="0"/>
                          <a:cs typeface="Arial" pitchFamily="34" charset="0"/>
                        </a:rPr>
                        <a:t> (II)</a:t>
                      </a:r>
                      <a:endParaRPr lang="ru-RU" sz="3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3536149" y="1428736"/>
          <a:ext cx="2160277" cy="4434840"/>
        </p:xfrm>
        <a:graphic>
          <a:graphicData uri="http://schemas.openxmlformats.org/drawingml/2006/table">
            <a:tbl>
              <a:tblPr/>
              <a:tblGrid>
                <a:gridCol w="2160277"/>
              </a:tblGrid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Гидрид калия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Гидрид лития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Хлорид калия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Хлорид железа</a:t>
                      </a:r>
                      <a:r>
                        <a:rPr lang="en-US" sz="3200" baseline="0" dirty="0" smtClean="0">
                          <a:latin typeface="Arial" pitchFamily="34" charset="0"/>
                          <a:cs typeface="Arial" pitchFamily="34" charset="0"/>
                        </a:rPr>
                        <a:t>(III)</a:t>
                      </a:r>
                      <a:endParaRPr lang="ru-RU" sz="32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5857884" y="1428736"/>
          <a:ext cx="2160277" cy="4434840"/>
        </p:xfrm>
        <a:graphic>
          <a:graphicData uri="http://schemas.openxmlformats.org/drawingml/2006/table">
            <a:tbl>
              <a:tblPr/>
              <a:tblGrid>
                <a:gridCol w="2160277"/>
              </a:tblGrid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Гидрид кальция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Гидрид магния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Хлорид серебра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  <a:tr h="108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>
                          <a:latin typeface="Arial" pitchFamily="34" charset="0"/>
                          <a:cs typeface="Arial" pitchFamily="34" charset="0"/>
                        </a:rPr>
                        <a:t>Хлорид лития</a:t>
                      </a: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7257" y="285728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Проверь себя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14414" y="1428736"/>
          <a:ext cx="6643734" cy="1080000"/>
        </p:xfrm>
        <a:graphic>
          <a:graphicData uri="http://schemas.openxmlformats.org/drawingml/2006/table">
            <a:tbl>
              <a:tblPr/>
              <a:tblGrid>
                <a:gridCol w="2214578"/>
                <a:gridCol w="2214578"/>
                <a:gridCol w="2214578"/>
              </a:tblGrid>
              <a:tr h="108000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NaCl</a:t>
                      </a:r>
                      <a:endParaRPr lang="ru-RU" sz="4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KCl</a:t>
                      </a:r>
                      <a:endParaRPr lang="ru-RU" sz="4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LiCl</a:t>
                      </a:r>
                      <a:endParaRPr lang="ru-RU" sz="4400" dirty="0" smtClean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14414" y="3036091"/>
          <a:ext cx="6643734" cy="1080000"/>
        </p:xfrm>
        <a:graphic>
          <a:graphicData uri="http://schemas.openxmlformats.org/drawingml/2006/table">
            <a:tbl>
              <a:tblPr/>
              <a:tblGrid>
                <a:gridCol w="2214578"/>
                <a:gridCol w="2214578"/>
                <a:gridCol w="2214578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AgCl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CuCl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ZnCl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14414" y="4643446"/>
          <a:ext cx="6643734" cy="1204922"/>
        </p:xfrm>
        <a:graphic>
          <a:graphicData uri="http://schemas.openxmlformats.org/drawingml/2006/table">
            <a:tbl>
              <a:tblPr/>
              <a:tblGrid>
                <a:gridCol w="2214578"/>
                <a:gridCol w="2214578"/>
                <a:gridCol w="2214578"/>
              </a:tblGrid>
              <a:tr h="1204922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BaCl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FeCl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AlCl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7257" y="285728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Проверь себя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14414" y="1428736"/>
          <a:ext cx="6643734" cy="1080000"/>
        </p:xfrm>
        <a:graphic>
          <a:graphicData uri="http://schemas.openxmlformats.org/drawingml/2006/table">
            <a:tbl>
              <a:tblPr/>
              <a:tblGrid>
                <a:gridCol w="2214578"/>
                <a:gridCol w="2214578"/>
                <a:gridCol w="2214578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CrCl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MgCl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endParaRPr lang="ru-RU" sz="4400" dirty="0"/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BaI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214414" y="3036091"/>
          <a:ext cx="6643734" cy="1080000"/>
        </p:xfrm>
        <a:graphic>
          <a:graphicData uri="http://schemas.openxmlformats.org/drawingml/2006/table">
            <a:tbl>
              <a:tblPr/>
              <a:tblGrid>
                <a:gridCol w="2214578"/>
                <a:gridCol w="2214578"/>
                <a:gridCol w="2214578"/>
              </a:tblGrid>
              <a:tr h="1080000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CuI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FeI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 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Al I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3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214414" y="4643446"/>
          <a:ext cx="6643734" cy="1204922"/>
        </p:xfrm>
        <a:graphic>
          <a:graphicData uri="http://schemas.openxmlformats.org/drawingml/2006/table">
            <a:tbl>
              <a:tblPr/>
              <a:tblGrid>
                <a:gridCol w="2214578"/>
                <a:gridCol w="2214578"/>
                <a:gridCol w="2214578"/>
              </a:tblGrid>
              <a:tr h="1204922"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ZnI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 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Ag</a:t>
                      </a:r>
                      <a:r>
                        <a:rPr lang="en-US" sz="4400" baseline="-25000" dirty="0" smtClean="0">
                          <a:latin typeface="Arial" pitchFamily="34" charset="0"/>
                          <a:cs typeface="Arial" pitchFamily="34" charset="0"/>
                        </a:rPr>
                        <a:t>2</a:t>
                      </a:r>
                      <a:r>
                        <a:rPr lang="en-US" sz="4400" dirty="0" smtClean="0">
                          <a:latin typeface="Arial" pitchFamily="34" charset="0"/>
                          <a:cs typeface="Arial" pitchFamily="34" charset="0"/>
                        </a:rPr>
                        <a:t>S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4400" dirty="0" err="1" smtClean="0">
                          <a:latin typeface="Arial" pitchFamily="34" charset="0"/>
                          <a:cs typeface="Arial" pitchFamily="34" charset="0"/>
                        </a:rPr>
                        <a:t>FeS</a:t>
                      </a:r>
                      <a:endParaRPr lang="ru-RU" sz="4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66675" marR="66675" marT="66675" marB="66675" anchor="ctr">
                    <a:lnL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rgbClr val="00B0F0"/>
                      </a:solidFill>
                      <a:prstDash val="dash"/>
                      <a:round/>
                      <a:headEnd type="none" w="med" len="med"/>
                      <a:tailEnd type="none" w="med" len="med"/>
                    </a:lnB>
                    <a:gradFill flip="none" rotWithShape="1">
                      <a:gsLst>
                        <a:gs pos="0">
                          <a:srgbClr val="00B0F0">
                            <a:tint val="66000"/>
                            <a:satMod val="160000"/>
                          </a:srgbClr>
                        </a:gs>
                        <a:gs pos="50000">
                          <a:srgbClr val="00B0F0">
                            <a:tint val="44500"/>
                            <a:satMod val="160000"/>
                          </a:srgbClr>
                        </a:gs>
                        <a:gs pos="100000">
                          <a:srgbClr val="00B0F0">
                            <a:tint val="23500"/>
                            <a:satMod val="160000"/>
                          </a:srgbClr>
                        </a:gs>
                      </a:gsLst>
                      <a:lin ang="16200000" scaled="1"/>
                      <a:tileRect/>
                    </a:gradFill>
                  </a:tcPr>
                </a:tc>
              </a:tr>
            </a:tbl>
          </a:graphicData>
        </a:graphic>
      </p:graphicFrame>
      <p:sp>
        <p:nvSpPr>
          <p:cNvPr id="28673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28674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525963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ru-RU" sz="2400" dirty="0">
                <a:latin typeface="Arial" pitchFamily="34" charset="0"/>
                <a:cs typeface="Arial" pitchFamily="34" charset="0"/>
              </a:rPr>
              <a:t>1.Составьте систематические названия веществ (для бинарных 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веществ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</a:t>
            </a:r>
            <a:r>
              <a:rPr lang="ru-RU" sz="2400" dirty="0" smtClean="0">
                <a:latin typeface="Arial" pitchFamily="34" charset="0"/>
                <a:cs typeface="Arial" pitchFamily="34" charset="0"/>
              </a:rPr>
              <a:t>: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а)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FeBr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BF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CuO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HI;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б)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FeCl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Al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err="1">
                <a:latin typeface="Arial" pitchFamily="34" charset="0"/>
                <a:cs typeface="Arial" pitchFamily="34" charset="0"/>
              </a:rPr>
              <a:t>CuI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H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Te;</a:t>
            </a:r>
            <a:br>
              <a:rPr lang="en-US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в)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PCl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MnBr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BeH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Cu</a:t>
            </a:r>
            <a:r>
              <a:rPr lang="en-US" sz="2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O.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en-US" sz="2400" dirty="0" smtClean="0">
                <a:latin typeface="Arial" pitchFamily="34" charset="0"/>
                <a:cs typeface="Arial" pitchFamily="34" charset="0"/>
              </a:rPr>
              <a:t>2.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Назовите двумя способами каждый из оксидов азота: 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N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O, NO, N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NO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N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, N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2400" baseline="-250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. </a:t>
            </a:r>
            <a:endParaRPr lang="ru-RU" sz="2400" dirty="0" smtClean="0">
              <a:latin typeface="Arial" pitchFamily="34" charset="0"/>
              <a:cs typeface="Arial" pitchFamily="34" charset="0"/>
            </a:endParaRPr>
          </a:p>
          <a:p>
            <a:pPr>
              <a:buNone/>
            </a:pPr>
            <a:r>
              <a:rPr lang="ru-RU" sz="2400" dirty="0" smtClean="0">
                <a:latin typeface="Arial" pitchFamily="34" charset="0"/>
                <a:cs typeface="Arial" pitchFamily="34" charset="0"/>
              </a:rPr>
              <a:t>3.Запишите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формулы следующих веществ: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а) фторид натрия, сульфид бария, гидрид стронция, оксид лития;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б) фторид углерода(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IV),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сульфид меди(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II),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оксид фосфора(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III), 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оксид фосфора(</a:t>
            </a:r>
            <a:r>
              <a:rPr lang="en-US" sz="2400" dirty="0">
                <a:latin typeface="Arial" pitchFamily="34" charset="0"/>
                <a:cs typeface="Arial" pitchFamily="34" charset="0"/>
              </a:rPr>
              <a:t>V</a:t>
            </a:r>
            <a:r>
              <a:rPr lang="en-US" sz="2400" dirty="0" smtClean="0">
                <a:latin typeface="Arial" pitchFamily="34" charset="0"/>
                <a:cs typeface="Arial" pitchFamily="34" charset="0"/>
              </a:rPr>
              <a:t>);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/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r>
              <a:rPr lang="ru-RU" sz="2400" dirty="0">
                <a:latin typeface="Arial" pitchFamily="34" charset="0"/>
                <a:cs typeface="Arial" pitchFamily="34" charset="0"/>
              </a:rPr>
              <a:t>г)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селеноводород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бромоводород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йодоводород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, </a:t>
            </a:r>
            <a:r>
              <a:rPr lang="ru-RU" sz="2400" dirty="0" err="1">
                <a:latin typeface="Arial" pitchFamily="34" charset="0"/>
                <a:cs typeface="Arial" pitchFamily="34" charset="0"/>
              </a:rPr>
              <a:t>теллуроводород</a:t>
            </a:r>
            <a:r>
              <a:rPr lang="ru-RU" sz="2400" dirty="0">
                <a:latin typeface="Arial" pitchFamily="34" charset="0"/>
                <a:cs typeface="Arial" pitchFamily="34" charset="0"/>
              </a:rPr>
              <a:t>;</a:t>
            </a:r>
            <a:br>
              <a:rPr lang="ru-RU" sz="2400" dirty="0">
                <a:latin typeface="Arial" pitchFamily="34" charset="0"/>
                <a:cs typeface="Arial" pitchFamily="34" charset="0"/>
              </a:rPr>
            </a:br>
            <a:endParaRPr lang="ru-RU" sz="2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71422" y="0"/>
            <a:ext cx="900115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Домашнее задание: </a:t>
            </a:r>
            <a:r>
              <a:rPr lang="ru-RU" sz="4000" dirty="0" smtClean="0">
                <a:solidFill>
                  <a:sysClr val="windowText" lastClr="000000"/>
                </a:solidFill>
                <a:latin typeface="Times New Roman"/>
                <a:cs typeface="Times New Roman"/>
              </a:rPr>
              <a:t>§ 17, </a:t>
            </a:r>
            <a:r>
              <a:rPr lang="ru-RU" sz="4000" dirty="0" err="1" smtClean="0">
                <a:solidFill>
                  <a:sysClr val="windowText" lastClr="000000"/>
                </a:solidFill>
                <a:latin typeface="Times New Roman"/>
                <a:cs typeface="Times New Roman"/>
              </a:rPr>
              <a:t>упр</a:t>
            </a:r>
            <a:r>
              <a:rPr lang="ru-RU" sz="4000" dirty="0" smtClean="0">
                <a:solidFill>
                  <a:sysClr val="windowText" lastClr="000000"/>
                </a:solidFill>
                <a:latin typeface="Times New Roman"/>
                <a:cs typeface="Times New Roman"/>
              </a:rPr>
              <a:t> 2, 3, 4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Скругленный прямоугольник 3"/>
          <p:cNvSpPr/>
          <p:nvPr/>
        </p:nvSpPr>
        <p:spPr>
          <a:xfrm>
            <a:off x="234000" y="261000"/>
            <a:ext cx="8676000" cy="6336000"/>
          </a:xfrm>
          <a:prstGeom prst="roundRect">
            <a:avLst>
              <a:gd name="adj" fmla="val 3149"/>
            </a:avLst>
          </a:prstGeom>
          <a:gradFill flip="none" rotWithShape="1">
            <a:gsLst>
              <a:gs pos="0">
                <a:srgbClr val="92D050">
                  <a:tint val="66000"/>
                  <a:satMod val="160000"/>
                </a:srgbClr>
              </a:gs>
              <a:gs pos="50000">
                <a:srgbClr val="92D050">
                  <a:tint val="44500"/>
                  <a:satMod val="160000"/>
                </a:srgbClr>
              </a:gs>
              <a:gs pos="100000">
                <a:srgbClr val="92D050">
                  <a:tint val="23500"/>
                  <a:satMod val="160000"/>
                </a:srgbClr>
              </a:gs>
            </a:gsLst>
            <a:lin ang="16200000" scaled="1"/>
            <a:tileRect/>
          </a:gradFill>
          <a:ln w="28575">
            <a:solidFill>
              <a:srgbClr val="00B0F0"/>
            </a:solidFill>
            <a:prstDash val="lg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4000" dirty="0" smtClean="0">
                <a:latin typeface="Arial" pitchFamily="34" charset="0"/>
                <a:cs typeface="Arial" pitchFamily="34" charset="0"/>
              </a:rPr>
              <a:t>Ссылки:</a:t>
            </a:r>
            <a:endParaRPr lang="ru-RU" sz="40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828668"/>
          </a:xfrm>
        </p:spPr>
        <p:txBody>
          <a:bodyPr>
            <a:normAutofit/>
          </a:bodyPr>
          <a:lstStyle/>
          <a:p>
            <a:pPr>
              <a:buFont typeface="+mj-lt"/>
              <a:buAutoNum type="arabicPeriod"/>
            </a:pPr>
            <a:r>
              <a:rPr lang="en-US" sz="1800" dirty="0" smtClean="0">
                <a:latin typeface="Arial" pitchFamily="34" charset="0"/>
                <a:cs typeface="Arial" pitchFamily="34" charset="0"/>
                <a:hlinkClick r:id="rId2"/>
              </a:rPr>
              <a:t>http://www.chem.msu.su/rus/school/zhukov1/08.html</a:t>
            </a:r>
            <a:r>
              <a:rPr lang="en-US" sz="1800" dirty="0" smtClean="0">
                <a:latin typeface="Arial" pitchFamily="34" charset="0"/>
                <a:cs typeface="Arial" pitchFamily="34" charset="0"/>
              </a:rPr>
              <a:t> - </a:t>
            </a:r>
            <a:r>
              <a:rPr lang="ru-RU" sz="1800" dirty="0">
                <a:latin typeface="Arial" pitchFamily="34" charset="0"/>
                <a:cs typeface="Arial" pitchFamily="34" charset="0"/>
              </a:rPr>
              <a:t>С. Т. Жуков Химия 8-9 класс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1285852" y="3000372"/>
          <a:ext cx="60960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0"/>
                <a:gridCol w="3048000"/>
              </a:tblGrid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3"/>
                        </a:rPr>
                        <a:t>гном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>
                          <a:hlinkClick r:id="rId4"/>
                        </a:rPr>
                        <a:t>пень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2" descr="http://www.clker.com/cliparts/e/a/1/d/11971484581071346245SRD_garden_gnome.svg.med.png"/>
          <p:cNvSpPr>
            <a:spLocks noChangeAspect="1" noChangeArrowheads="1"/>
          </p:cNvSpPr>
          <p:nvPr/>
        </p:nvSpPr>
        <p:spPr bwMode="auto">
          <a:xfrm>
            <a:off x="4302213" y="38510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1028" name="AutoShape 4" descr="http://www.clker.com/cliparts/e/a/1/d/11971484581071346245SRD_garden_gnome.svg.med.png"/>
          <p:cNvSpPr>
            <a:spLocks noChangeAspect="1" noChangeArrowheads="1"/>
          </p:cNvSpPr>
          <p:nvPr/>
        </p:nvSpPr>
        <p:spPr bwMode="auto">
          <a:xfrm>
            <a:off x="4302213" y="385108"/>
            <a:ext cx="304800" cy="304801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500035" y="1857364"/>
            <a:ext cx="1521567" cy="30741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1" name="Picture 7" descr="http://www.clker.com/cliparts/a/c/d/8/1369563105101315488treeStump.svg.me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3108" y="2872786"/>
            <a:ext cx="2071702" cy="1746051"/>
          </a:xfrm>
          <a:prstGeom prst="rect">
            <a:avLst/>
          </a:prstGeom>
          <a:noFill/>
        </p:spPr>
      </p:pic>
      <p:pic>
        <p:nvPicPr>
          <p:cNvPr id="1033" name="Picture 9" descr="http://www.clker.com/cliparts/m/U/Z/O/L/Q/treasure-chest-md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429124" y="2398500"/>
            <a:ext cx="2357454" cy="2302078"/>
          </a:xfrm>
          <a:prstGeom prst="rect">
            <a:avLst/>
          </a:prstGeom>
          <a:noFill/>
        </p:spPr>
      </p:pic>
      <p:sp>
        <p:nvSpPr>
          <p:cNvPr id="9" name="Прямоугольник 8"/>
          <p:cNvSpPr/>
          <p:nvPr/>
        </p:nvSpPr>
        <p:spPr>
          <a:xfrm>
            <a:off x="7000892" y="3071810"/>
            <a:ext cx="185738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+ура</a:t>
            </a:r>
            <a:endParaRPr lang="ru-RU" sz="6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285720" y="5072074"/>
            <a:ext cx="228601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234</a:t>
            </a:r>
            <a:endParaRPr lang="ru-RU" sz="6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2071670" y="1643050"/>
            <a:ext cx="228601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23</a:t>
            </a:r>
            <a:endParaRPr lang="ru-RU" sz="6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86314" y="4714884"/>
            <a:ext cx="2286016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1234</a:t>
            </a:r>
            <a:endParaRPr lang="ru-RU" sz="6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38" name="Группа 37"/>
          <p:cNvGrpSpPr/>
          <p:nvPr/>
        </p:nvGrpSpPr>
        <p:grpSpPr>
          <a:xfrm>
            <a:off x="272961" y="213508"/>
            <a:ext cx="8363304" cy="648000"/>
            <a:chOff x="390348" y="571480"/>
            <a:chExt cx="8363304" cy="648000"/>
          </a:xfrm>
        </p:grpSpPr>
        <p:sp>
          <p:nvSpPr>
            <p:cNvPr id="13" name="Прямоугольник 12"/>
            <p:cNvSpPr/>
            <p:nvPr/>
          </p:nvSpPr>
          <p:spPr>
            <a:xfrm>
              <a:off x="1091739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О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4" name="Прямоугольник 13"/>
            <p:cNvSpPr/>
            <p:nvPr/>
          </p:nvSpPr>
          <p:spPr>
            <a:xfrm>
              <a:off x="1793130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М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5" name="Прямоугольник 14"/>
            <p:cNvSpPr/>
            <p:nvPr/>
          </p:nvSpPr>
          <p:spPr>
            <a:xfrm>
              <a:off x="2494521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Е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6" name="Прямоугольник 15"/>
            <p:cNvSpPr/>
            <p:nvPr/>
          </p:nvSpPr>
          <p:spPr>
            <a:xfrm>
              <a:off x="3897303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К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7" name="Прямоугольник 16"/>
            <p:cNvSpPr/>
            <p:nvPr/>
          </p:nvSpPr>
          <p:spPr>
            <a:xfrm>
              <a:off x="4598694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Л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8" name="Прямоугольник 17"/>
            <p:cNvSpPr/>
            <p:nvPr/>
          </p:nvSpPr>
          <p:spPr>
            <a:xfrm>
              <a:off x="5300085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9" name="Прямоугольник 18"/>
            <p:cNvSpPr/>
            <p:nvPr/>
          </p:nvSpPr>
          <p:spPr>
            <a:xfrm>
              <a:off x="6001476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Т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0" name="Прямоугольник 19"/>
            <p:cNvSpPr/>
            <p:nvPr/>
          </p:nvSpPr>
          <p:spPr>
            <a:xfrm>
              <a:off x="6702867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У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1" name="Прямоугольник 20"/>
            <p:cNvSpPr/>
            <p:nvPr/>
          </p:nvSpPr>
          <p:spPr>
            <a:xfrm>
              <a:off x="8105652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А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Прямоугольник 21"/>
            <p:cNvSpPr/>
            <p:nvPr/>
          </p:nvSpPr>
          <p:spPr>
            <a:xfrm>
              <a:off x="390348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Н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3" name="Прямоугольник 22"/>
            <p:cNvSpPr/>
            <p:nvPr/>
          </p:nvSpPr>
          <p:spPr>
            <a:xfrm>
              <a:off x="7404258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Р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4" name="Прямоугольник 23"/>
            <p:cNvSpPr/>
            <p:nvPr/>
          </p:nvSpPr>
          <p:spPr>
            <a:xfrm>
              <a:off x="3195912" y="571480"/>
              <a:ext cx="648000" cy="648000"/>
            </a:xfrm>
            <a:prstGeom prst="rect">
              <a:avLst/>
            </a:prstGeom>
            <a:solidFill>
              <a:srgbClr val="92D05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ru-RU" sz="5400" dirty="0" smtClean="0">
                  <a:solidFill>
                    <a:sysClr val="windowText" lastClr="000000"/>
                  </a:solidFill>
                  <a:latin typeface="Arial" pitchFamily="34" charset="0"/>
                  <a:cs typeface="Arial" pitchFamily="34" charset="0"/>
                </a:rPr>
                <a:t>Н</a:t>
              </a:r>
              <a:endParaRPr lang="ru-RU" sz="5400" dirty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endParaRPr>
            </a:p>
          </p:txBody>
        </p:sp>
      </p:grpSp>
      <p:sp>
        <p:nvSpPr>
          <p:cNvPr id="40" name="Прямоугольник 39"/>
          <p:cNvSpPr/>
          <p:nvPr/>
        </p:nvSpPr>
        <p:spPr>
          <a:xfrm>
            <a:off x="974352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1675743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2377134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3779916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4481307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182698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5884089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6585480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7988265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272961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7286871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1" name="Прямоугольник 50"/>
          <p:cNvSpPr/>
          <p:nvPr/>
        </p:nvSpPr>
        <p:spPr>
          <a:xfrm>
            <a:off x="3078525" y="213508"/>
            <a:ext cx="648000" cy="648000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54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5" name="Группа 54"/>
          <p:cNvGrpSpPr/>
          <p:nvPr/>
        </p:nvGrpSpPr>
        <p:grpSpPr>
          <a:xfrm>
            <a:off x="6429388" y="4714884"/>
            <a:ext cx="642942" cy="928695"/>
            <a:chOff x="6434150" y="4862521"/>
            <a:chExt cx="642942" cy="928695"/>
          </a:xfrm>
        </p:grpSpPr>
        <p:cxnSp>
          <p:nvCxnSpPr>
            <p:cNvPr id="53" name="Прямая соединительная линия 52"/>
            <p:cNvCxnSpPr/>
            <p:nvPr/>
          </p:nvCxnSpPr>
          <p:spPr>
            <a:xfrm rot="16200000" flipH="1">
              <a:off x="6291274" y="5005398"/>
              <a:ext cx="928694" cy="64294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4" name="Прямая соединительная линия 53"/>
            <p:cNvCxnSpPr/>
            <p:nvPr/>
          </p:nvCxnSpPr>
          <p:spPr>
            <a:xfrm rot="5400000" flipH="1" flipV="1">
              <a:off x="6291274" y="5005397"/>
              <a:ext cx="928694" cy="642942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6" name="Прямоугольник 55"/>
          <p:cNvSpPr/>
          <p:nvPr/>
        </p:nvSpPr>
        <p:spPr>
          <a:xfrm>
            <a:off x="6215074" y="5500702"/>
            <a:ext cx="1143008" cy="9144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6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Т</a:t>
            </a:r>
            <a:endParaRPr lang="ru-RU" sz="6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" dur="500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1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8" fill="hold">
                      <p:stCondLst>
                        <p:cond delay="0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/>
                                        <p:tgtEl>
                                          <p:spTgt spid="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6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47" restart="whenNotActive" fill="hold" evtFilter="cancelBubble" nodeType="interactiveSeq">
                <p:stCondLst>
                  <p:cond evt="onClick" delay="0">
                    <p:tgtEl>
                      <p:spTgt spid="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8" fill="hold">
                      <p:stCondLst>
                        <p:cond delay="0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xit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1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4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5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9"/>
                  </p:tgtEl>
                </p:cond>
              </p:nextCondLst>
            </p:seq>
          </p:childTnLst>
        </p:cTn>
      </p:par>
    </p:tnLst>
    <p:bldLst>
      <p:bldP spid="40" grpId="0" animBg="1"/>
      <p:bldP spid="41" grpId="0" animBg="1"/>
      <p:bldP spid="42" grpId="0" animBg="1"/>
      <p:bldP spid="43" grpId="0" animBg="1"/>
      <p:bldP spid="44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14290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Химическая номенклатура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643050"/>
            <a:ext cx="871543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smtClean="0">
                <a:solidFill>
                  <a:srgbClr val="4C3C28"/>
                </a:solidFill>
                <a:latin typeface="Arial" pitchFamily="34" charset="0"/>
                <a:cs typeface="Arial" pitchFamily="34" charset="0"/>
              </a:rPr>
              <a:t>Химическая номенклатура</a:t>
            </a:r>
            <a:r>
              <a:rPr lang="ru-RU" sz="2800" dirty="0" smtClean="0">
                <a:solidFill>
                  <a:srgbClr val="4C3C28"/>
                </a:solidFill>
                <a:latin typeface="Arial" pitchFamily="34" charset="0"/>
                <a:cs typeface="Arial" pitchFamily="34" charset="0"/>
              </a:rPr>
              <a:t> – свод правил, позволяющих однозначно составить ту, или иную формулу или название любого химического вещества, зная его состав и строение</a:t>
            </a:r>
            <a:endParaRPr lang="ru-RU" sz="28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513325" y="3643314"/>
            <a:ext cx="811735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dirty="0">
                <a:latin typeface="Arial" pitchFamily="34" charset="0"/>
                <a:cs typeface="Arial" pitchFamily="34" charset="0"/>
              </a:rPr>
              <a:t>Al</a:t>
            </a:r>
            <a:r>
              <a:rPr lang="pt-BR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O</a:t>
            </a:r>
            <a:r>
              <a:rPr lang="pt-BR" sz="4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, FeO, Na</a:t>
            </a:r>
            <a:r>
              <a:rPr lang="pt-BR" sz="4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P, PbCl</a:t>
            </a:r>
            <a:r>
              <a:rPr lang="pt-BR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, 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Cr</a:t>
            </a:r>
            <a:r>
              <a:rPr lang="pt-BR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S</a:t>
            </a:r>
            <a:r>
              <a:rPr lang="pt-BR" sz="4400" baseline="-25000" dirty="0" smtClean="0">
                <a:latin typeface="Arial" pitchFamily="34" charset="0"/>
                <a:cs typeface="Arial" pitchFamily="34" charset="0"/>
              </a:rPr>
              <a:t>3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11" name="Группа 10"/>
          <p:cNvGrpSpPr/>
          <p:nvPr/>
        </p:nvGrpSpPr>
        <p:grpSpPr>
          <a:xfrm>
            <a:off x="3643306" y="5072074"/>
            <a:ext cx="1857388" cy="928694"/>
            <a:chOff x="3143240" y="5072074"/>
            <a:chExt cx="1857388" cy="928694"/>
          </a:xfrm>
        </p:grpSpPr>
        <p:sp>
          <p:nvSpPr>
            <p:cNvPr id="9" name="Прямоугольник 8"/>
            <p:cNvSpPr/>
            <p:nvPr/>
          </p:nvSpPr>
          <p:spPr>
            <a:xfrm>
              <a:off x="3143240" y="5072074"/>
              <a:ext cx="928694" cy="928694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sp>
          <p:nvSpPr>
            <p:cNvPr id="10" name="Прямоугольник 9"/>
            <p:cNvSpPr/>
            <p:nvPr/>
          </p:nvSpPr>
          <p:spPr>
            <a:xfrm>
              <a:off x="4071934" y="5072074"/>
              <a:ext cx="928694" cy="928694"/>
            </a:xfrm>
            <a:prstGeom prst="rect">
              <a:avLst/>
            </a:prstGeom>
            <a:gradFill flip="none" rotWithShape="1">
              <a:gsLst>
                <a:gs pos="0">
                  <a:srgbClr val="00B0F0">
                    <a:tint val="66000"/>
                    <a:satMod val="160000"/>
                  </a:srgbClr>
                </a:gs>
                <a:gs pos="50000">
                  <a:srgbClr val="00B0F0">
                    <a:tint val="44500"/>
                    <a:satMod val="160000"/>
                  </a:srgbClr>
                </a:gs>
                <a:gs pos="100000">
                  <a:srgbClr val="00B0F0">
                    <a:tint val="23500"/>
                    <a:satMod val="160000"/>
                  </a:srgbClr>
                </a:gs>
              </a:gsLst>
              <a:lin ang="16200000" scaled="1"/>
              <a:tileRect/>
            </a:gradFill>
            <a:ln>
              <a:solidFill>
                <a:srgbClr val="00B0F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14290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Химическая номенклатура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643050"/>
            <a:ext cx="871543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бинарное соединения представляет собой соединение элемента, образующего металл, с</a:t>
            </a:r>
            <a:r>
              <a:rPr lang="ru-RU" sz="2800" i="1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 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элементом, образующим неметалл, то на первое место (слева) всегда ставится символ элемента, образующего металл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591872" y="4643446"/>
            <a:ext cx="7960256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dirty="0" smtClean="0">
                <a:latin typeface="Arial" pitchFamily="34" charset="0"/>
                <a:cs typeface="Arial" pitchFamily="34" charset="0"/>
              </a:rPr>
              <a:t>Al</a:t>
            </a:r>
            <a:r>
              <a:rPr lang="pt-BR" sz="4400" baseline="-25000" dirty="0" smtClean="0">
                <a:latin typeface="Arial" pitchFamily="34" charset="0"/>
                <a:cs typeface="Arial" pitchFamily="34" charset="0"/>
              </a:rPr>
              <a:t>2</a:t>
            </a:r>
            <a:r>
              <a:rPr lang="pt-BR" sz="4400" dirty="0" smtClean="0">
                <a:latin typeface="Arial" pitchFamily="34" charset="0"/>
                <a:cs typeface="Arial" pitchFamily="34" charset="0"/>
              </a:rPr>
              <a:t>O</a:t>
            </a:r>
            <a:r>
              <a:rPr lang="pt-BR" sz="4400" baseline="-25000" dirty="0" smtClean="0">
                <a:latin typeface="Arial" pitchFamily="34" charset="0"/>
                <a:cs typeface="Arial" pitchFamily="34" charset="0"/>
              </a:rPr>
              <a:t>3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, FeO, Na</a:t>
            </a:r>
            <a:r>
              <a:rPr lang="pt-BR" sz="44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P, PbCl</a:t>
            </a:r>
            <a:r>
              <a:rPr lang="pt-BR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, Cr</a:t>
            </a:r>
            <a:r>
              <a:rPr lang="pt-BR" sz="44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pt-BR" sz="4400" dirty="0">
                <a:latin typeface="Arial" pitchFamily="34" charset="0"/>
                <a:cs typeface="Arial" pitchFamily="34" charset="0"/>
              </a:rPr>
              <a:t>S</a:t>
            </a:r>
            <a:r>
              <a:rPr lang="pt-BR" sz="4400" baseline="-25000" dirty="0">
                <a:latin typeface="Arial" pitchFamily="34" charset="0"/>
                <a:cs typeface="Arial" pitchFamily="34" charset="0"/>
              </a:rPr>
              <a:t>3</a:t>
            </a:r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Стрелка вниз 5"/>
          <p:cNvSpPr/>
          <p:nvPr/>
        </p:nvSpPr>
        <p:spPr>
          <a:xfrm>
            <a:off x="642910" y="3786190"/>
            <a:ext cx="4286280" cy="714380"/>
          </a:xfrm>
          <a:prstGeom prst="downArrow">
            <a:avLst>
              <a:gd name="adj1" fmla="val 79460"/>
              <a:gd name="adj2" fmla="val 50000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Пример: 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14290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Химическая номенклатура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214282" y="1643050"/>
            <a:ext cx="8715436" cy="18573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Если </a:t>
            </a:r>
            <a:r>
              <a:rPr lang="ru-RU" sz="28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оба элемента, входящие в состав соединения – элементы, образующие неметаллы, то их символы располагают в следующей последовательности: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336706" y="3643314"/>
            <a:ext cx="8470589" cy="144655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BSiCSbAsPNHTeSeSAtIBrClOF</a:t>
            </a:r>
            <a:endParaRPr lang="pt-BR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  <a:p>
            <a:endParaRPr lang="ru-RU" sz="4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Стрелка вниз 8"/>
          <p:cNvSpPr/>
          <p:nvPr/>
        </p:nvSpPr>
        <p:spPr>
          <a:xfrm>
            <a:off x="285720" y="4429132"/>
            <a:ext cx="4286280" cy="714380"/>
          </a:xfrm>
          <a:prstGeom prst="downArrow">
            <a:avLst>
              <a:gd name="adj1" fmla="val 79460"/>
              <a:gd name="adj2" fmla="val 50000"/>
            </a:avLst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3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Пример: </a:t>
            </a:r>
            <a:endParaRPr lang="ru-RU" sz="3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406052" y="5357826"/>
            <a:ext cx="833189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4000" spc="-100" dirty="0">
                <a:latin typeface="Arial" pitchFamily="34" charset="0"/>
                <a:cs typeface="Arial" pitchFamily="34" charset="0"/>
              </a:rPr>
              <a:t>BF</a:t>
            </a:r>
            <a:r>
              <a:rPr lang="en-US" sz="4000" spc="-1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spc="-100" dirty="0">
                <a:latin typeface="Arial" pitchFamily="34" charset="0"/>
                <a:cs typeface="Arial" pitchFamily="34" charset="0"/>
              </a:rPr>
              <a:t>, CCl</a:t>
            </a:r>
            <a:r>
              <a:rPr lang="en-US" sz="4000" spc="-100" baseline="-25000" dirty="0">
                <a:latin typeface="Arial" pitchFamily="34" charset="0"/>
                <a:cs typeface="Arial" pitchFamily="34" charset="0"/>
              </a:rPr>
              <a:t>4</a:t>
            </a:r>
            <a:r>
              <a:rPr lang="en-US" sz="4000" spc="-100" dirty="0">
                <a:latin typeface="Arial" pitchFamily="34" charset="0"/>
                <a:cs typeface="Arial" pitchFamily="34" charset="0"/>
              </a:rPr>
              <a:t>, As</a:t>
            </a:r>
            <a:r>
              <a:rPr lang="en-US" sz="4000" spc="-1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spc="-100" dirty="0">
                <a:latin typeface="Arial" pitchFamily="34" charset="0"/>
                <a:cs typeface="Arial" pitchFamily="34" charset="0"/>
              </a:rPr>
              <a:t>S</a:t>
            </a:r>
            <a:r>
              <a:rPr lang="en-US" sz="4000" spc="-1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spc="-100" dirty="0">
                <a:latin typeface="Arial" pitchFamily="34" charset="0"/>
                <a:cs typeface="Arial" pitchFamily="34" charset="0"/>
              </a:rPr>
              <a:t>, NH</a:t>
            </a:r>
            <a:r>
              <a:rPr lang="en-US" sz="4000" spc="-1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spc="-100" dirty="0">
                <a:latin typeface="Arial" pitchFamily="34" charset="0"/>
                <a:cs typeface="Arial" pitchFamily="34" charset="0"/>
              </a:rPr>
              <a:t>, SO</a:t>
            </a:r>
            <a:r>
              <a:rPr lang="en-US" sz="4000" spc="-100" baseline="-25000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4000" spc="-100" dirty="0">
                <a:latin typeface="Arial" pitchFamily="34" charset="0"/>
                <a:cs typeface="Arial" pitchFamily="34" charset="0"/>
              </a:rPr>
              <a:t>, I</a:t>
            </a:r>
            <a:r>
              <a:rPr lang="en-US" sz="4000" spc="-100" baseline="-25000" dirty="0">
                <a:latin typeface="Arial" pitchFamily="34" charset="0"/>
                <a:cs typeface="Arial" pitchFamily="34" charset="0"/>
              </a:rPr>
              <a:t>2</a:t>
            </a:r>
            <a:r>
              <a:rPr lang="en-US" sz="4000" spc="-100" dirty="0">
                <a:latin typeface="Arial" pitchFamily="34" charset="0"/>
                <a:cs typeface="Arial" pitchFamily="34" charset="0"/>
              </a:rPr>
              <a:t>O</a:t>
            </a:r>
            <a:r>
              <a:rPr lang="en-US" sz="4000" spc="-100" baseline="-25000" dirty="0">
                <a:latin typeface="Arial" pitchFamily="34" charset="0"/>
                <a:cs typeface="Arial" pitchFamily="34" charset="0"/>
              </a:rPr>
              <a:t>5</a:t>
            </a:r>
            <a:r>
              <a:rPr lang="en-US" sz="4000" spc="-100" dirty="0">
                <a:latin typeface="Arial" pitchFamily="34" charset="0"/>
                <a:cs typeface="Arial" pitchFamily="34" charset="0"/>
              </a:rPr>
              <a:t>, OF</a:t>
            </a:r>
            <a:r>
              <a:rPr lang="en-US" sz="4000" spc="-100" baseline="-25000" dirty="0">
                <a:latin typeface="Arial" pitchFamily="34" charset="0"/>
                <a:cs typeface="Arial" pitchFamily="34" charset="0"/>
              </a:rPr>
              <a:t>2</a:t>
            </a:r>
            <a:endParaRPr lang="ru-RU" sz="4000" spc="-1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14290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нарные соединения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85754" y="1214422"/>
            <a:ext cx="13724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Би-2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2943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21637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2943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21637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2943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21637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14678" y="2143116"/>
            <a:ext cx="3996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Оксид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14678" y="3321843"/>
            <a:ext cx="3996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Сульфид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14678" y="4500570"/>
            <a:ext cx="3996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Хлорид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14290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нарные соединения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85754" y="1214422"/>
            <a:ext cx="13724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Би-2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2943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21637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2943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21637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2943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21637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14678" y="2143116"/>
            <a:ext cx="3996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Бромид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14678" y="3321843"/>
            <a:ext cx="3996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Силицид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14678" y="4500570"/>
            <a:ext cx="3996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Фосфид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42976" y="214290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</a:t>
            </a:r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нарные соединения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885754" y="1214422"/>
            <a:ext cx="1372492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Би-2</a:t>
            </a:r>
            <a:endParaRPr lang="ru-RU" sz="440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892943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21637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2943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21637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2943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21637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14678" y="2143116"/>
            <a:ext cx="3996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Нитрид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14678" y="3321843"/>
            <a:ext cx="3996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Карбид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14678" y="4500570"/>
            <a:ext cx="3996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Гидрид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107257" y="285728"/>
            <a:ext cx="6929486" cy="1214446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000" dirty="0" smtClean="0">
                <a:solidFill>
                  <a:sysClr val="windowText" lastClr="000000"/>
                </a:solidFill>
                <a:latin typeface="Arial" pitchFamily="34" charset="0"/>
                <a:cs typeface="Arial" pitchFamily="34" charset="0"/>
              </a:rPr>
              <a:t>Построение названия</a:t>
            </a:r>
            <a:endParaRPr lang="ru-RU" sz="4000" dirty="0">
              <a:solidFill>
                <a:sysClr val="windowText" lastClr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2943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Al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821637" y="2143116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Cl</a:t>
            </a:r>
            <a:r>
              <a:rPr lang="en-US" sz="4400" baseline="-250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</a:t>
            </a:r>
            <a:endParaRPr lang="ru-RU" sz="4400" baseline="-250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892943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Ca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821637" y="3321843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O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92943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Zn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1821637" y="4500570"/>
            <a:ext cx="928694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3214678" y="2143116"/>
            <a:ext cx="5220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Хлорид алюминия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3214678" y="3321843"/>
            <a:ext cx="5220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0" name="Прямоугольник 19"/>
          <p:cNvSpPr/>
          <p:nvPr/>
        </p:nvSpPr>
        <p:spPr>
          <a:xfrm>
            <a:off x="3214678" y="4500570"/>
            <a:ext cx="5220000" cy="928694"/>
          </a:xfrm>
          <a:prstGeom prst="rect">
            <a:avLst/>
          </a:prstGeom>
          <a:gradFill flip="none" rotWithShape="1">
            <a:gsLst>
              <a:gs pos="0">
                <a:srgbClr val="00B0F0">
                  <a:tint val="66000"/>
                  <a:satMod val="160000"/>
                </a:srgbClr>
              </a:gs>
              <a:gs pos="50000">
                <a:srgbClr val="00B0F0">
                  <a:tint val="44500"/>
                  <a:satMod val="160000"/>
                </a:srgbClr>
              </a:gs>
              <a:gs pos="100000">
                <a:srgbClr val="00B0F0">
                  <a:tint val="23500"/>
                  <a:satMod val="160000"/>
                </a:srgbClr>
              </a:gs>
            </a:gsLst>
            <a:lin ang="16200000" scaled="1"/>
            <a:tileRect/>
          </a:gradFill>
          <a:ln>
            <a:solidFill>
              <a:srgbClr val="00B0F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44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</a:t>
            </a:r>
            <a:endParaRPr lang="ru-RU" sz="44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cxnSp>
        <p:nvCxnSpPr>
          <p:cNvPr id="16" name="Прямая соединительная линия 15"/>
          <p:cNvCxnSpPr/>
          <p:nvPr/>
        </p:nvCxnSpPr>
        <p:spPr>
          <a:xfrm>
            <a:off x="1857356" y="3143248"/>
            <a:ext cx="857256" cy="0"/>
          </a:xfrm>
          <a:prstGeom prst="line">
            <a:avLst/>
          </a:prstGeom>
          <a:ln w="57150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9" name="Группа 18"/>
          <p:cNvGrpSpPr/>
          <p:nvPr/>
        </p:nvGrpSpPr>
        <p:grpSpPr>
          <a:xfrm>
            <a:off x="928662" y="3143248"/>
            <a:ext cx="857256" cy="71438"/>
            <a:chOff x="928662" y="3143248"/>
            <a:chExt cx="857256" cy="71438"/>
          </a:xfrm>
        </p:grpSpPr>
        <p:cxnSp>
          <p:nvCxnSpPr>
            <p:cNvPr id="17" name="Прямая соединительная линия 16"/>
            <p:cNvCxnSpPr/>
            <p:nvPr/>
          </p:nvCxnSpPr>
          <p:spPr>
            <a:xfrm>
              <a:off x="928662" y="3143248"/>
              <a:ext cx="857256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Прямая соединительная линия 17"/>
            <p:cNvCxnSpPr/>
            <p:nvPr/>
          </p:nvCxnSpPr>
          <p:spPr>
            <a:xfrm>
              <a:off x="928662" y="3214686"/>
              <a:ext cx="857256" cy="0"/>
            </a:xfrm>
            <a:prstGeom prst="line">
              <a:avLst/>
            </a:prstGeom>
            <a:ln w="57150">
              <a:solidFill>
                <a:srgbClr val="C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7" name="Выгнутая вверх стрелка 26"/>
          <p:cNvSpPr/>
          <p:nvPr/>
        </p:nvSpPr>
        <p:spPr>
          <a:xfrm>
            <a:off x="5214942" y="1714488"/>
            <a:ext cx="2000264" cy="588644"/>
          </a:xfrm>
          <a:prstGeom prst="curvedDownArrow">
            <a:avLst/>
          </a:prstGeom>
          <a:solidFill>
            <a:srgbClr val="C0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chemeClr val="tx1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5286380" y="928670"/>
            <a:ext cx="169674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400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Чего?</a:t>
            </a:r>
            <a:endParaRPr lang="ru-RU" sz="4400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129</TotalTime>
  <Words>321</Words>
  <Application>Microsoft Office PowerPoint</Application>
  <PresentationFormat>Экран (4:3)</PresentationFormat>
  <Paragraphs>135</Paragraphs>
  <Slides>17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17</vt:i4>
      </vt:variant>
    </vt:vector>
  </HeadingPairs>
  <TitlesOfParts>
    <vt:vector size="18" baseType="lpstr">
      <vt:lpstr>Тема Office</vt:lpstr>
      <vt:lpstr>Названия веществ 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Ссылки:</vt:lpstr>
    </vt:vector>
  </TitlesOfParts>
  <Company>DG Win&amp;Soft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Названия веществ  </dc:title>
  <dc:creator>Политова Светлана Викторовна</dc:creator>
  <cp:lastModifiedBy>Admin</cp:lastModifiedBy>
  <cp:revision>15</cp:revision>
  <dcterms:created xsi:type="dcterms:W3CDTF">2012-11-15T18:51:03Z</dcterms:created>
  <dcterms:modified xsi:type="dcterms:W3CDTF">2015-11-08T12:31:34Z</dcterms:modified>
</cp:coreProperties>
</file>