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7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FF66"/>
    <a:srgbClr val="99FF99"/>
    <a:srgbClr val="CC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83" d="100"/>
          <a:sy n="83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EA7DF-875B-429C-B4B2-42FC8EB1D4B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19C0D-5257-474A-B555-50CBDEE9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e-mail: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politova11@yandex.ru 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politova_s_v@mail.ru 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http://spolitova.ucoz.ru/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792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Валентность и степень окисления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7917211"/>
              </p:ext>
            </p:extLst>
          </p:nvPr>
        </p:nvGraphicFramePr>
        <p:xfrm>
          <a:off x="683570" y="1397000"/>
          <a:ext cx="6804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/>
                <a:gridCol w="756000"/>
                <a:gridCol w="756000"/>
                <a:gridCol w="756000"/>
                <a:gridCol w="756000"/>
                <a:gridCol w="756000"/>
                <a:gridCol w="756000"/>
                <a:gridCol w="756000"/>
                <a:gridCol w="75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│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│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│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32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│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│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│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34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323528" y="214290"/>
            <a:ext cx="8523236" cy="838446"/>
          </a:xfrm>
          <a:prstGeom prst="roundRect">
            <a:avLst>
              <a:gd name="adj" fmla="val 9016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algn="ctr">
            <a:noFill/>
            <a:round/>
            <a:headEnd/>
            <a:tailEnd/>
          </a:ln>
          <a:effectLst>
            <a:outerShdw dist="114300" dir="3187806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Сравнение органических и 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неорганических веществ</a:t>
            </a:r>
            <a:endParaRPr lang="en-US" sz="32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1199490"/>
              </p:ext>
            </p:extLst>
          </p:nvPr>
        </p:nvGraphicFramePr>
        <p:xfrm>
          <a:off x="548726" y="1412776"/>
          <a:ext cx="8072840" cy="50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840"/>
                <a:gridCol w="403200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Нет элемента, который входит в состав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всех неорганических веществ.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Составная часть всех органических веществ_________.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 образовании неорганических веществ участвуют все элементы ПСХЭ.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Принимают участие небольшое количество элементов: углерод, водород, азот,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фосфор, кислород, галогены.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неорганических веществ _____________________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Число органических ______________________.</a:t>
                      </a:r>
                    </a:p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Нашивка 5"/>
          <p:cNvSpPr/>
          <p:nvPr/>
        </p:nvSpPr>
        <p:spPr>
          <a:xfrm rot="5400000">
            <a:off x="8604448" y="522920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641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323528" y="214290"/>
            <a:ext cx="8523236" cy="838446"/>
          </a:xfrm>
          <a:prstGeom prst="roundRect">
            <a:avLst>
              <a:gd name="adj" fmla="val 9016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algn="ctr">
            <a:noFill/>
            <a:round/>
            <a:headEnd/>
            <a:tailEnd/>
          </a:ln>
          <a:effectLst>
            <a:outerShdw dist="114300" dir="3187806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Сравнение органических и 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неорганических веществ</a:t>
            </a:r>
            <a:endParaRPr lang="en-US" sz="32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42641961"/>
              </p:ext>
            </p:extLst>
          </p:nvPr>
        </p:nvGraphicFramePr>
        <p:xfrm>
          <a:off x="548726" y="1412776"/>
          <a:ext cx="8072840" cy="273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840"/>
                <a:gridCol w="403200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неорганических веществ _____________________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Число органических ______________________.</a:t>
                      </a:r>
                    </a:p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 gridSpan="2">
                  <a:txBody>
                    <a:bodyPr/>
                    <a:lstStyle/>
                    <a:p>
                      <a:pPr algn="ctr"/>
                      <a:endParaRPr lang="ru-RU" sz="2400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  <a:hlinkClick r:id="rId2"/>
                      </a:endParaRPr>
                    </a:p>
                    <a:p>
                      <a:pPr algn="ctr"/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/>
                        </a:rPr>
                        <a:t>CAS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динамический счетчик веществ.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ашивка 5"/>
          <p:cNvSpPr/>
          <p:nvPr/>
        </p:nvSpPr>
        <p:spPr>
          <a:xfrm rot="5400000">
            <a:off x="8604448" y="522920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78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323528" y="214290"/>
            <a:ext cx="8523236" cy="838446"/>
          </a:xfrm>
          <a:prstGeom prst="roundRect">
            <a:avLst>
              <a:gd name="adj" fmla="val 9016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algn="ctr">
            <a:noFill/>
            <a:round/>
            <a:headEnd/>
            <a:tailEnd/>
          </a:ln>
          <a:effectLst>
            <a:outerShdw dist="114300" dir="3187806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Сравнение органических и 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неорганических веществ</a:t>
            </a:r>
            <a:endParaRPr lang="en-US" sz="32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01691050"/>
              </p:ext>
            </p:extLst>
          </p:nvPr>
        </p:nvGraphicFramePr>
        <p:xfrm>
          <a:off x="548726" y="1412776"/>
          <a:ext cx="8072840" cy="44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840"/>
                <a:gridCol w="403200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 изучения неорганических веществ _____________________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Основную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роль играет ТХС (автор)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______________________. Теория объясняет многообразие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органических веществ, их свойства и превращения.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 gridSpan="2">
                  <a:txBody>
                    <a:bodyPr/>
                    <a:lstStyle/>
                    <a:p>
                      <a:pPr algn="ctr"/>
                      <a:endParaRPr lang="ru-RU" sz="2400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  <a:hlinkClick r:id="rId2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ашивка 5"/>
          <p:cNvSpPr/>
          <p:nvPr/>
        </p:nvSpPr>
        <p:spPr>
          <a:xfrm rot="5400000">
            <a:off x="8604448" y="522920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705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323528" y="214290"/>
            <a:ext cx="8523236" cy="838446"/>
          </a:xfrm>
          <a:prstGeom prst="roundRect">
            <a:avLst>
              <a:gd name="adj" fmla="val 9016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algn="ctr">
            <a:noFill/>
            <a:round/>
            <a:headEnd/>
            <a:tailEnd/>
          </a:ln>
          <a:effectLst>
            <a:outerShdw dist="114300" dir="3187806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Сравнение органических и 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неорганических веществ</a:t>
            </a:r>
            <a:endParaRPr lang="en-US" sz="32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2186472"/>
              </p:ext>
            </p:extLst>
          </p:nvPr>
        </p:nvGraphicFramePr>
        <p:xfrm>
          <a:off x="548726" y="1412776"/>
          <a:ext cx="8072840" cy="44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840"/>
                <a:gridCol w="403200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Известно лишь небольшое число неорганических веществ, молекулы которых образованы недлинными цепями из одинаковых атомов _____________________.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Одна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из причин многообразия –способность соединяться друг с другом в цепи неограниченной длины и разного строения: ____________________________________________.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 gridSpan="2">
                  <a:txBody>
                    <a:bodyPr/>
                    <a:lstStyle/>
                    <a:p>
                      <a:pPr algn="ctr"/>
                      <a:endParaRPr lang="ru-RU" sz="2400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  <a:hlinkClick r:id="rId2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ашивка 5"/>
          <p:cNvSpPr/>
          <p:nvPr/>
        </p:nvSpPr>
        <p:spPr>
          <a:xfrm rot="5400000">
            <a:off x="8604448" y="522920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14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323528" y="214290"/>
            <a:ext cx="8523236" cy="838446"/>
          </a:xfrm>
          <a:prstGeom prst="roundRect">
            <a:avLst>
              <a:gd name="adj" fmla="val 9016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algn="ctr">
            <a:noFill/>
            <a:round/>
            <a:headEnd/>
            <a:tailEnd/>
          </a:ln>
          <a:effectLst>
            <a:outerShdw dist="114300" dir="3187806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Сравнение органических и 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неорганических веществ</a:t>
            </a:r>
            <a:endParaRPr lang="en-US" sz="32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9079848"/>
              </p:ext>
            </p:extLst>
          </p:nvPr>
        </p:nvGraphicFramePr>
        <p:xfrm>
          <a:off x="548726" y="1412776"/>
          <a:ext cx="8072840" cy="5305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840"/>
                <a:gridCol w="4032000"/>
              </a:tblGrid>
              <a:tr h="642407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60409">
                <a:tc>
                  <a:txBody>
                    <a:bodyPr/>
                    <a:lstStyle/>
                    <a:p>
                      <a:pPr algn="l"/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Атомы связаны преимущественно ионными и полярными ковалентными связями (имеют немолекулярное строение), являются _____________________, растворимы в воде, являются электролитами.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Связь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атомов углерода с другими атомами (других элементов) 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слабополярная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а между атомами углерода ______________________. Молекулярное строение, являются газами, жидкостями, твердыми 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веществами 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(низкая Т</a:t>
                      </a:r>
                      <a:r>
                        <a:rPr lang="ru-RU" sz="20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пл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нерастворимы или плохо растворимы в воде, относятся к ______________________.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Нашивка 5"/>
          <p:cNvSpPr/>
          <p:nvPr/>
        </p:nvSpPr>
        <p:spPr>
          <a:xfrm rot="5400000">
            <a:off x="8604448" y="522920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093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323528" y="214290"/>
            <a:ext cx="8523236" cy="838446"/>
          </a:xfrm>
          <a:prstGeom prst="roundRect">
            <a:avLst>
              <a:gd name="adj" fmla="val 9016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algn="ctr">
            <a:noFill/>
            <a:round/>
            <a:headEnd/>
            <a:tailEnd/>
          </a:ln>
          <a:effectLst>
            <a:outerShdw dist="114300" dir="3187806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Сравнение органических и 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неорганических веществ</a:t>
            </a:r>
            <a:endParaRPr lang="en-US" sz="32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88424683"/>
              </p:ext>
            </p:extLst>
          </p:nvPr>
        </p:nvGraphicFramePr>
        <p:xfrm>
          <a:off x="548726" y="1412776"/>
          <a:ext cx="8072840" cy="226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840"/>
                <a:gridCol w="403200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Большинство 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негорючи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_____________________.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Большинство ______________________.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 gridSpan="2">
                  <a:txBody>
                    <a:bodyPr/>
                    <a:lstStyle/>
                    <a:p>
                      <a:pPr algn="ctr"/>
                      <a:endParaRPr lang="ru-RU" sz="2400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  <a:hlinkClick r:id="rId2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ашивка 5"/>
          <p:cNvSpPr/>
          <p:nvPr/>
        </p:nvSpPr>
        <p:spPr>
          <a:xfrm rot="5400000">
            <a:off x="8604448" y="522920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887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323528" y="214290"/>
            <a:ext cx="8523236" cy="838446"/>
          </a:xfrm>
          <a:prstGeom prst="roundRect">
            <a:avLst>
              <a:gd name="adj" fmla="val 9016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algn="ctr">
            <a:noFill/>
            <a:round/>
            <a:headEnd/>
            <a:tailEnd/>
          </a:ln>
          <a:effectLst>
            <a:outerShdw dist="114300" dir="3187806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Сравнение органических и 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неорганических веществ</a:t>
            </a:r>
            <a:endParaRPr lang="en-US" sz="32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56215847"/>
              </p:ext>
            </p:extLst>
          </p:nvPr>
        </p:nvGraphicFramePr>
        <p:xfrm>
          <a:off x="548726" y="1412776"/>
          <a:ext cx="8072840" cy="346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840"/>
                <a:gridCol w="403200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Органические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Валентность (есть 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искл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.) численно равна степени окисления _____________________.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Валентность углерода всегда равна _________, степень окисления может принимать значения от -4 до +4.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 gridSpan="2">
                  <a:txBody>
                    <a:bodyPr/>
                    <a:lstStyle/>
                    <a:p>
                      <a:pPr algn="ctr"/>
                      <a:endParaRPr lang="ru-RU" sz="2400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Примеры</a:t>
                      </a:r>
                      <a:endParaRPr lang="ru-RU" sz="2400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  <a:hlinkClick r:id="rId2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ашивка 5"/>
          <p:cNvSpPr/>
          <p:nvPr/>
        </p:nvSpPr>
        <p:spPr>
          <a:xfrm rot="5400000">
            <a:off x="8604448" y="522920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531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Валентность и степень окисления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200" smtClean="0">
                <a:latin typeface="Arial" pitchFamily="34" charset="0"/>
                <a:cs typeface="Arial" pitchFamily="34" charset="0"/>
              </a:rPr>
              <a:t>структурная формула)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729570"/>
              </p:ext>
            </p:extLst>
          </p:nvPr>
        </p:nvGraphicFramePr>
        <p:xfrm>
          <a:off x="2074631" y="1981200"/>
          <a:ext cx="4994738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534"/>
                <a:gridCol w="713534"/>
                <a:gridCol w="713534"/>
                <a:gridCol w="713534"/>
                <a:gridCol w="713534"/>
                <a:gridCol w="713534"/>
                <a:gridCol w="713534"/>
              </a:tblGrid>
              <a:tr h="370840"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32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395766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315</Words>
  <Application>Microsoft Office PowerPoint</Application>
  <PresentationFormat>Экран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e-mail:  politova11@yandex.ru  politova_s_v@mail.ru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Валентность и степень окисления (структурная формула)</vt:lpstr>
      <vt:lpstr>Валентность и степень окисления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свойств неорганических и органических веществ</dc:title>
  <dc:creator>Политова Светлана Викторовна</dc:creator>
  <cp:lastModifiedBy>Admin</cp:lastModifiedBy>
  <cp:revision>38</cp:revision>
  <dcterms:created xsi:type="dcterms:W3CDTF">2012-09-02T09:36:35Z</dcterms:created>
  <dcterms:modified xsi:type="dcterms:W3CDTF">2015-09-08T15:03:02Z</dcterms:modified>
</cp:coreProperties>
</file>