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88" r:id="rId4"/>
    <p:sldId id="260" r:id="rId5"/>
    <p:sldId id="291" r:id="rId6"/>
    <p:sldId id="290" r:id="rId7"/>
    <p:sldId id="292" r:id="rId8"/>
    <p:sldId id="289" r:id="rId9"/>
    <p:sldId id="294" r:id="rId10"/>
    <p:sldId id="295" r:id="rId11"/>
    <p:sldId id="296" r:id="rId12"/>
    <p:sldId id="266" r:id="rId13"/>
    <p:sldId id="298" r:id="rId14"/>
    <p:sldId id="299" r:id="rId15"/>
    <p:sldId id="300" r:id="rId16"/>
    <p:sldId id="301" r:id="rId17"/>
    <p:sldId id="302" r:id="rId18"/>
    <p:sldId id="303" r:id="rId19"/>
    <p:sldId id="26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99"/>
    <a:srgbClr val="FF0000"/>
    <a:srgbClr val="FF7C80"/>
    <a:srgbClr val="FF00FF"/>
    <a:srgbClr val="00CC00"/>
    <a:srgbClr val="FF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9" autoAdjust="0"/>
    <p:restoredTop sz="94660"/>
  </p:normalViewPr>
  <p:slideViewPr>
    <p:cSldViewPr>
      <p:cViewPr varScale="1">
        <p:scale>
          <a:sx n="83" d="100"/>
          <a:sy n="8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3A5929-9A3E-4339-874D-CB5C92AF2F2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794A2-D3DF-4F4E-927F-8469CF9CFD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31B9F-54C7-4682-A5DA-D9F4225834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9EBB3-9513-4545-A05F-CA6030DAD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B68F07-121C-4632-ACEE-DD116C09DD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800F9C-A346-41BB-AEA7-4853C35CBD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79F0C1-45F0-4AEF-8AB1-CAE5217336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DB18E-158A-4AB6-BBEF-F6C5FEF29D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E6A1-B614-41CD-B7F8-AA381E843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1104F-569A-4DCD-AE99-64B641D450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5BDC-A2CA-4A31-9F89-6D27CCD50F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FD72-D8C5-426A-AEB3-9981AC88F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7CC57-48A4-487F-A46D-00C62D371F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FA20E-54D9-4704-A7CC-95C3C2172B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4FAC-D940-4D2C-834D-4048C5F2C9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alphaModFix amt="2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089F1-D40A-48A4-9BF8-DF0D59BEEC0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aif.ru/application/public/dontknow/544/40214511e9e5be013ca42c7f2633bb6e_bi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n.mobus.com/modules/fun/images/articles/changing/1245399738477346_323_323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korovay.lg.ua/production/catalog/biluj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ofm.co.za/img/uploads/whale%20mea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lker-rooleet.at.ua/_fr/0/9346113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gazeta.dp.ua/images_news/6/t60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ostashovo.narod.ru/fishing/Fishes/golav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dayslona.ru/upload/iblock/ca5/silicon_metal.jpg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g1.liveinternet.ru/images/foto/b/3/704/3134704/f_17590543.jpg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blondie.ru/files/story/photo-bottom/15116/3_0.jpg" TargetMode="External"/><Relationship Id="rId7" Type="http://schemas.openxmlformats.org/officeDocument/2006/relationships/hyperlink" Target="http://virtualmakeover.ru/img/articles/72/nails-care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hyperlink" Target="http://www.mamochka.kz/_media/2260c5cb3fdc96678318986d72427779.jpg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hyperlink" Target="http://beauty.wworld.com.ua/image/content/la023035-medium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bashvest.ru/photos/08.05.2009/lllll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hyperlink" Target="http://www.meat.ru/catalogs2/5/img/13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news.vdv-s.ru/live/?news=24099&amp;sid=" TargetMode="External"/><Relationship Id="rId13" Type="http://schemas.openxmlformats.org/officeDocument/2006/relationships/hyperlink" Target="http://new-fisher.ru/golavl.php" TargetMode="External"/><Relationship Id="rId18" Type="http://schemas.openxmlformats.org/officeDocument/2006/relationships/hyperlink" Target="http://www.newsland.ru/" TargetMode="External"/><Relationship Id="rId26" Type="http://schemas.openxmlformats.org/officeDocument/2006/relationships/hyperlink" Target="http://www.medicus.ru/pats/?cont=article&amp;art_id=9684" TargetMode="External"/><Relationship Id="rId3" Type="http://schemas.openxmlformats.org/officeDocument/2006/relationships/hyperlink" Target="http://www.medeffect.ru/vitamin/vitamin-0120.shtml" TargetMode="External"/><Relationship Id="rId21" Type="http://schemas.openxmlformats.org/officeDocument/2006/relationships/hyperlink" Target="http://www.medicus.ru/" TargetMode="External"/><Relationship Id="rId7" Type="http://schemas.openxmlformats.org/officeDocument/2006/relationships/hyperlink" Target="http://www.portal-woman.ru/" TargetMode="External"/><Relationship Id="rId12" Type="http://schemas.openxmlformats.org/officeDocument/2006/relationships/hyperlink" Target="http://foodnewstime.ru/news.id-53.html" TargetMode="External"/><Relationship Id="rId17" Type="http://schemas.openxmlformats.org/officeDocument/2006/relationships/hyperlink" Target="http://blondie.ru/node/54829" TargetMode="External"/><Relationship Id="rId25" Type="http://schemas.openxmlformats.org/officeDocument/2006/relationships/hyperlink" Target="http://nice.in.ua/item.php?id=235" TargetMode="External"/><Relationship Id="rId2" Type="http://schemas.openxmlformats.org/officeDocument/2006/relationships/hyperlink" Target="http://shkolazhizni.ru/blog/75384/" TargetMode="External"/><Relationship Id="rId16" Type="http://schemas.openxmlformats.org/officeDocument/2006/relationships/hyperlink" Target="http://dom-domhome.ru/index.php?name=News" TargetMode="External"/><Relationship Id="rId20" Type="http://schemas.openxmlformats.org/officeDocument/2006/relationships/hyperlink" Target="http://www.best-woma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ght.od.ua/forum/viewtopic.php?t=20539&amp;sid=63d3ca48d90d0b75016d72a35740597a" TargetMode="External"/><Relationship Id="rId11" Type="http://schemas.openxmlformats.org/officeDocument/2006/relationships/hyperlink" Target="http://forum.wmj.ru/Default.aspx?g=posts&amp;m=315713" TargetMode="External"/><Relationship Id="rId24" Type="http://schemas.openxmlformats.org/officeDocument/2006/relationships/hyperlink" Target="http://www.keminfo.ru/" TargetMode="External"/><Relationship Id="rId5" Type="http://schemas.openxmlformats.org/officeDocument/2006/relationships/hyperlink" Target="http://www.artbody.ru/" TargetMode="External"/><Relationship Id="rId15" Type="http://schemas.openxmlformats.org/officeDocument/2006/relationships/hyperlink" Target="http://www.museum.ru/alb/image.asp?3498" TargetMode="External"/><Relationship Id="rId23" Type="http://schemas.openxmlformats.org/officeDocument/2006/relationships/hyperlink" Target="http://www.meat.ru/catalogs2/5/13.asp" TargetMode="External"/><Relationship Id="rId10" Type="http://schemas.openxmlformats.org/officeDocument/2006/relationships/hyperlink" Target="http://www.kedem.ru/" TargetMode="External"/><Relationship Id="rId19" Type="http://schemas.openxmlformats.org/officeDocument/2006/relationships/hyperlink" Target="http://www.jenjournal.ru/" TargetMode="External"/><Relationship Id="rId4" Type="http://schemas.openxmlformats.org/officeDocument/2006/relationships/hyperlink" Target="http://balzamator.narod.ru/specimens/skelet.jpg" TargetMode="External"/><Relationship Id="rId9" Type="http://schemas.openxmlformats.org/officeDocument/2006/relationships/hyperlink" Target="http://www.fruitnews.ru/news/index.php?month=06&amp;year=2009&amp;IBLOCK_ID=1&amp;SECTION_ID=3198&amp;PAGEN_1=3" TargetMode="External"/><Relationship Id="rId14" Type="http://schemas.openxmlformats.org/officeDocument/2006/relationships/hyperlink" Target="http://osplavah.ru/" TargetMode="External"/><Relationship Id="rId22" Type="http://schemas.openxmlformats.org/officeDocument/2006/relationships/hyperlink" Target="http://vostruha.ru/content/view/2402/4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balzamator.narod.ru/specimens/skelet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bodybuild.ru/uploads/posts/2009-02/1235506989-1215419858_33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sibmedport.ru/media/index.php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755650" y="908050"/>
            <a:ext cx="7489825" cy="4319588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142875">
            <a:solidFill>
              <a:srgbClr val="FF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6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Из чего состоит</a:t>
            </a:r>
          </a:p>
          <a:p>
            <a:pPr algn="ctr"/>
            <a:r>
              <a:rPr lang="ru-RU" sz="6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человек?</a:t>
            </a:r>
          </a:p>
          <a:p>
            <a:pPr algn="ctr"/>
            <a:endParaRPr lang="ru-RU" sz="6600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61" name="Picture 13" descr="j02860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924175"/>
            <a:ext cx="1176337" cy="1762125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2062" name="Picture 14" descr="book2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5734050"/>
            <a:ext cx="1727200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100"/>
                            </p:stCondLst>
                            <p:childTnLst>
                              <p:par>
                                <p:cTn id="2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 descr="Папирус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1512888"/>
          </a:xfrm>
          <a:blipFill dpi="0" rotWithShape="1">
            <a:blip r:embed="rId2" cstate="email"/>
            <a:srcRect/>
            <a:tile tx="0" ty="0" sx="100000" sy="100000" flip="none" algn="tl"/>
          </a:blipFill>
          <a:ln w="76200" cmpd="tri">
            <a:solidFill>
              <a:srgbClr val="33CC33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  Особенно много калия в мозгу </a:t>
            </a:r>
          </a:p>
          <a:p>
            <a:pPr algn="ctr">
              <a:buFontTx/>
              <a:buNone/>
            </a:pPr>
            <a:r>
              <a:rPr lang="ru-RU"/>
              <a:t>человека, в печени, в сердце и в почках.</a:t>
            </a:r>
          </a:p>
        </p:txBody>
      </p:sp>
      <p:pic>
        <p:nvPicPr>
          <p:cNvPr id="54276" name="Picture 4" descr="9BA7F1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2060575"/>
            <a:ext cx="1741488" cy="3900488"/>
          </a:xfrm>
          <a:prstGeom prst="rect">
            <a:avLst/>
          </a:prstGeom>
          <a:solidFill>
            <a:srgbClr val="CCFF33"/>
          </a:solidFill>
          <a:ln w="76200" cmpd="tri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835150" y="222250"/>
            <a:ext cx="5257800" cy="2730500"/>
          </a:xfrm>
          <a:prstGeom prst="rect">
            <a:avLst/>
          </a:prstGeom>
          <a:solidFill>
            <a:srgbClr val="CCFFCC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Существенными источниками калия</a:t>
            </a:r>
          </a:p>
          <a:p>
            <a:pPr algn="ctr"/>
            <a:r>
              <a:rPr lang="ru-RU" sz="2800"/>
              <a:t> являются крупы, картофель, хлеб,</a:t>
            </a:r>
          </a:p>
          <a:p>
            <a:pPr algn="ctr"/>
            <a:r>
              <a:rPr lang="ru-RU" sz="2800"/>
              <a:t> абрикосы, персики, бананы и другие продукты.</a:t>
            </a:r>
          </a:p>
        </p:txBody>
      </p:sp>
      <p:pic>
        <p:nvPicPr>
          <p:cNvPr id="55302" name="Picture 6" descr="Картинка 1 из 256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3429000"/>
            <a:ext cx="1903412" cy="1685925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55304" name="Picture 8" descr="Картинка 12 из 5821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9475" y="3429000"/>
            <a:ext cx="2187575" cy="1687513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55306" name="Picture 10" descr="Картинка 4 из 3285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32588" y="3429000"/>
            <a:ext cx="1709737" cy="1709738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88913"/>
            <a:ext cx="6264275" cy="1655762"/>
          </a:xfrm>
          <a:solidFill>
            <a:srgbClr val="FFCC99"/>
          </a:solidFill>
          <a:ln w="76200" cmpd="tri">
            <a:solidFill>
              <a:srgbClr val="33CC33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9600">
                <a:solidFill>
                  <a:srgbClr val="000099"/>
                </a:solidFill>
                <a:latin typeface="Monotype Corsiva" pitchFamily="66" charset="0"/>
              </a:rPr>
              <a:t>Фосфор.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79613" y="2492375"/>
            <a:ext cx="4875212" cy="992188"/>
          </a:xfrm>
          <a:prstGeom prst="rect">
            <a:avLst/>
          </a:prstGeom>
          <a:solidFill>
            <a:srgbClr val="FFCC99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000099"/>
                </a:solidFill>
              </a:rPr>
              <a:t>В организм</a:t>
            </a:r>
            <a:r>
              <a:rPr lang="ru-RU" b="1">
                <a:solidFill>
                  <a:srgbClr val="000099"/>
                </a:solidFill>
              </a:rPr>
              <a:t> фосфор</a:t>
            </a:r>
            <a:r>
              <a:rPr lang="ru-RU">
                <a:solidFill>
                  <a:srgbClr val="000099"/>
                </a:solidFill>
              </a:rPr>
              <a:t> попадает</a:t>
            </a:r>
          </a:p>
          <a:p>
            <a:pPr algn="ctr"/>
            <a:r>
              <a:rPr lang="ru-RU">
                <a:solidFill>
                  <a:srgbClr val="000099"/>
                </a:solidFill>
              </a:rPr>
              <a:t>с пищей, главным образом - с мясом,</a:t>
            </a:r>
          </a:p>
          <a:p>
            <a:pPr algn="ctr"/>
            <a:r>
              <a:rPr lang="ru-RU">
                <a:solidFill>
                  <a:srgbClr val="000099"/>
                </a:solidFill>
              </a:rPr>
              <a:t> яйцами, молоком и хлебными продуктами.</a:t>
            </a:r>
          </a:p>
        </p:txBody>
      </p:sp>
      <p:pic>
        <p:nvPicPr>
          <p:cNvPr id="14343" name="Picture 7" descr="Картинка 23 из 858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4149725"/>
            <a:ext cx="2181225" cy="1652588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4345" name="Picture 9" descr="Картинка 6 из 7620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5375" y="4149725"/>
            <a:ext cx="2363788" cy="1639888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4347" name="Picture 11" descr="Картинка 20 из 9270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025" y="4149725"/>
            <a:ext cx="1227138" cy="1681163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animBg="1"/>
      <p:bldP spid="143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2476500"/>
          </a:xfrm>
          <a:solidFill>
            <a:srgbClr val="FFCC99"/>
          </a:solidFill>
          <a:ln w="76200" cmpd="tri">
            <a:solidFill>
              <a:srgbClr val="00CC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/>
              <a:t> В мозговом веществе фосфора очень много, и все процессы центральной нервной системы, все ощущения и мышление нуждаются в фосфоре. </a:t>
            </a:r>
          </a:p>
        </p:txBody>
      </p:sp>
      <p:pic>
        <p:nvPicPr>
          <p:cNvPr id="57372" name="Picture 28" descr="j02991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3357563"/>
            <a:ext cx="1738312" cy="2852737"/>
          </a:xfrm>
          <a:prstGeom prst="rect">
            <a:avLst/>
          </a:prstGeom>
          <a:solidFill>
            <a:srgbClr val="FFFF00"/>
          </a:solidFill>
          <a:ln w="76200" cmpd="tri">
            <a:solidFill>
              <a:srgbClr val="33CC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6480175" cy="1143000"/>
          </a:xfrm>
          <a:solidFill>
            <a:srgbClr val="FFFF00">
              <a:alpha val="45000"/>
            </a:srgbClr>
          </a:solidFill>
          <a:ln w="76200" cmpd="tri">
            <a:solidFill>
              <a:srgbClr val="33CC33"/>
            </a:solidFill>
          </a:ln>
        </p:spPr>
        <p:txBody>
          <a:bodyPr/>
          <a:lstStyle/>
          <a:p>
            <a:r>
              <a:rPr lang="ru-RU" sz="7200"/>
              <a:t>Кремний.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3024187"/>
          </a:xfrm>
          <a:solidFill>
            <a:srgbClr val="FF7C80"/>
          </a:solidFill>
          <a:ln w="76200" cmpd="tri">
            <a:solidFill>
              <a:srgbClr val="33CC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/>
              <a:t>Особенности кремния - это его крепость и блеск. Чешуя рыб, панцири насекомых, крылья бабочек, птичьи перья и шерсть животных крепки и окрашены, потому что содержат кремний. </a:t>
            </a:r>
          </a:p>
        </p:txBody>
      </p:sp>
      <p:pic>
        <p:nvPicPr>
          <p:cNvPr id="58374" name="Picture 6" descr="Картинка 133 из 18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5445125"/>
            <a:ext cx="1695450" cy="854075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58376" name="Picture 8" descr="Картинка 8 из 371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04025" y="5516563"/>
            <a:ext cx="1338263" cy="850900"/>
          </a:xfrm>
          <a:prstGeom prst="rect">
            <a:avLst/>
          </a:prstGeom>
          <a:noFill/>
          <a:ln w="76200" cmpd="tri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58378" name="Picture 10" descr="Картинка 1 из 1224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4300" y="5300663"/>
            <a:ext cx="1235075" cy="1235075"/>
          </a:xfrm>
          <a:prstGeom prst="rect">
            <a:avLst/>
          </a:prstGeom>
          <a:solidFill>
            <a:srgbClr val="00CC00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2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3124200"/>
          </a:xfrm>
          <a:solidFill>
            <a:srgbClr val="FF7C80"/>
          </a:solidFill>
          <a:ln w="76200" cmpd="tri">
            <a:solidFill>
              <a:srgbClr val="33CC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/>
              <a:t>И у человека кремний придает гладкость и крепость костям. Благодаря этому элементу наша кожа похожа на шелк, волосы упругие и блестящие, зубы твердые и гладкие, ногти жесткие и крепкие, глаза кристально прозрачные.</a:t>
            </a:r>
          </a:p>
        </p:txBody>
      </p:sp>
      <p:pic>
        <p:nvPicPr>
          <p:cNvPr id="59400" name="Picture 8" descr="i?id=113100079&amp;tov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76700"/>
            <a:ext cx="1025525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2" name="Picture 10" descr="Картинка 5 из 57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713" y="3789363"/>
            <a:ext cx="122396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4" name="Picture 12" descr="Картинка 7 из 486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575" y="4076700"/>
            <a:ext cx="1392238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6" name="Picture 14" descr="Картинка 16 из 750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32363" y="3716338"/>
            <a:ext cx="1331912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8" name="Picture 16" descr="Картинка 31 из 25422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588125" y="4221163"/>
            <a:ext cx="2195513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0825" y="404813"/>
            <a:ext cx="8229600" cy="1800225"/>
          </a:xfrm>
          <a:prstGeom prst="rect">
            <a:avLst/>
          </a:prstGeom>
          <a:solidFill>
            <a:srgbClr val="FF7C80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/>
              <a:t>Много кремния и внутри тела - в хрящах и мышцах, а также в легких и в кишечнике.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3200"/>
          </a:p>
          <a:p>
            <a:pPr marL="342900" indent="-342900">
              <a:spcBef>
                <a:spcPct val="20000"/>
              </a:spcBef>
            </a:pPr>
            <a:endParaRPr lang="ru-RU" sz="3200"/>
          </a:p>
        </p:txBody>
      </p:sp>
      <p:pic>
        <p:nvPicPr>
          <p:cNvPr id="60423" name="Picture 7" descr="Картинка 14 из 539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3213100"/>
            <a:ext cx="270668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>
              <a:alpha val="42000"/>
            </a:srgbClr>
          </a:solidFill>
          <a:ln w="76200" cmpd="tri">
            <a:solidFill>
              <a:srgbClr val="00CC00"/>
            </a:solidFill>
          </a:ln>
        </p:spPr>
        <p:txBody>
          <a:bodyPr/>
          <a:lstStyle/>
          <a:p>
            <a:r>
              <a:rPr lang="ru-RU" sz="8000"/>
              <a:t>Фтор.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773238"/>
            <a:ext cx="8229600" cy="3671887"/>
          </a:xfrm>
          <a:prstGeom prst="rect">
            <a:avLst/>
          </a:prstGeom>
          <a:solidFill>
            <a:srgbClr val="FF7C80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ru-RU" sz="3200"/>
              <a:t>Однако один элемент в живом организме еще крепче кремния. Это - фтор. Из пищевых продуктов фтор встречается в желтке яйца (0,001%), в телячьих мозгах (0,0007%), в овсе и в молоке (на один литр 0,0003 грамма).</a:t>
            </a:r>
          </a:p>
        </p:txBody>
      </p:sp>
      <p:pic>
        <p:nvPicPr>
          <p:cNvPr id="61446" name="Picture 6" descr="i?id=89199401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5661025"/>
            <a:ext cx="1362075" cy="904875"/>
          </a:xfrm>
          <a:prstGeom prst="rect">
            <a:avLst/>
          </a:prstGeom>
          <a:noFill/>
        </p:spPr>
      </p:pic>
      <p:pic>
        <p:nvPicPr>
          <p:cNvPr id="61448" name="Picture 8" descr="i?id=6855520&amp;tov=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1863" y="5734050"/>
            <a:ext cx="1400175" cy="885825"/>
          </a:xfrm>
          <a:prstGeom prst="rect">
            <a:avLst/>
          </a:prstGeom>
          <a:noFill/>
        </p:spPr>
      </p:pic>
      <p:pic>
        <p:nvPicPr>
          <p:cNvPr id="61450" name="Picture 10" descr="Картинка 15 из 7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35375" y="5589588"/>
            <a:ext cx="1781175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50825" y="188913"/>
            <a:ext cx="8229600" cy="1584325"/>
          </a:xfrm>
          <a:prstGeom prst="rect">
            <a:avLst/>
          </a:prstGeom>
          <a:solidFill>
            <a:srgbClr val="FF7C80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/>
              <a:t> Благодаря фтору зубная эмаль так крепка, что можно стучать по зубу молотком - и эмаль не треснет.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3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32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3200"/>
          </a:p>
          <a:p>
            <a:pPr marL="342900" indent="-342900">
              <a:spcBef>
                <a:spcPct val="20000"/>
              </a:spcBef>
            </a:pPr>
            <a:endParaRPr lang="ru-RU" sz="3200"/>
          </a:p>
        </p:txBody>
      </p:sp>
      <p:pic>
        <p:nvPicPr>
          <p:cNvPr id="62472" name="Picture 8" descr="i?id=148065963&amp;tov=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838" y="1916113"/>
            <a:ext cx="933450" cy="1238250"/>
          </a:xfrm>
          <a:prstGeom prst="rect">
            <a:avLst/>
          </a:prstGeom>
          <a:noFill/>
        </p:spPr>
      </p:pic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23850" y="3284538"/>
            <a:ext cx="8229600" cy="1584325"/>
          </a:xfrm>
          <a:prstGeom prst="rect">
            <a:avLst/>
          </a:prstGeom>
          <a:solidFill>
            <a:srgbClr val="FF7C80"/>
          </a:solidFill>
          <a:ln w="76200" cmpd="tri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/>
              <a:t>В то же время недостаточность фтора в питьевой воде является причиной порчи (кариоза) зубов.</a:t>
            </a:r>
          </a:p>
        </p:txBody>
      </p:sp>
      <p:pic>
        <p:nvPicPr>
          <p:cNvPr id="62474" name="Picture 10" descr="i?id=72532201&amp;tov=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5084763"/>
            <a:ext cx="1093787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24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624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0"/>
            <a:ext cx="8229600" cy="6308725"/>
          </a:xfrm>
          <a:solidFill>
            <a:srgbClr val="FFFF00">
              <a:alpha val="75000"/>
            </a:srgbClr>
          </a:solidFill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"/>
              </a:rPr>
              <a:t>shkolazhizni.ru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3"/>
              </a:rPr>
              <a:t>http://www.medeffect.ru/vitamin/vitamin-0120.shtml</a:t>
            </a:r>
            <a:r>
              <a:rPr lang="ru-RU" sz="1200"/>
              <a:t> сайт о калие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5.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4"/>
              </a:rPr>
              <a:t>http://balzamator.narod.ru/specimens/skelet.jpg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5"/>
              </a:rPr>
              <a:t>www.artbody.ru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6"/>
              </a:rPr>
              <a:t>fight.od.ua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11: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7"/>
              </a:rPr>
              <a:t>www.portal-woman.ru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8"/>
              </a:rPr>
              <a:t>news.vdv-s.ru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9"/>
              </a:rPr>
              <a:t>www.fruitnews.ru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0"/>
              </a:rPr>
              <a:t>www.kedem.ru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1"/>
              </a:rPr>
              <a:t>forum.wmj.ru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2"/>
              </a:rPr>
              <a:t>foodnewstime.ru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14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3"/>
              </a:rPr>
              <a:t>new-fisher.ru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4"/>
              </a:rPr>
              <a:t>osplavah.ru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5"/>
              </a:rPr>
              <a:t>www.museum.ru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15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6"/>
              </a:rPr>
              <a:t>dom-domhome.ru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7"/>
              </a:rPr>
              <a:t>blondie.ru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8"/>
              </a:rPr>
              <a:t>www.newsland.ru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19"/>
              </a:rPr>
              <a:t>www.jenjournal.ru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0"/>
              </a:rPr>
              <a:t>www.best-woman.ru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1"/>
              </a:rPr>
              <a:t>www.medicus.ru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2"/>
              </a:rPr>
              <a:t>vostruha.ru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3"/>
              </a:rPr>
              <a:t>www.meat.ru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4"/>
              </a:rPr>
              <a:t>www.keminfo.ru</a:t>
            </a: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Слайд № 18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5"/>
              </a:rPr>
              <a:t>nice.in.ua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ru-RU" sz="1200">
                <a:hlinkClick r:id="rId26"/>
              </a:rPr>
              <a:t>www.medicus.ru</a:t>
            </a:r>
            <a:r>
              <a:rPr lang="ru-RU" sz="120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endParaRPr lang="ru-RU" sz="1200"/>
          </a:p>
          <a:p>
            <a:pPr lvl="1">
              <a:lnSpc>
                <a:spcPct val="80000"/>
              </a:lnSpc>
              <a:buFontTx/>
              <a:buNone/>
            </a:pPr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68313" y="260350"/>
            <a:ext cx="8229600" cy="20891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889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>
                <a:solidFill>
                  <a:srgbClr val="000099"/>
                </a:solidFill>
                <a:latin typeface="Arial Narrow" pitchFamily="34" charset="0"/>
              </a:rPr>
              <a:t>Если бы мы, подобно средневековым алхимикам, захотели создать искусственным путем человека, то для этого надо бы употребить от 30 до 40 разных химических элементов.</a:t>
            </a:r>
          </a:p>
        </p:txBody>
      </p:sp>
      <p:pic>
        <p:nvPicPr>
          <p:cNvPr id="6152" name="Picture 8" descr="12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2852738"/>
            <a:ext cx="4156075" cy="3132137"/>
          </a:xfrm>
          <a:prstGeom prst="rect">
            <a:avLst/>
          </a:prstGeom>
          <a:noFill/>
          <a:ln w="88900">
            <a:solidFill>
              <a:srgbClr val="FF9933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2771775" y="2332038"/>
            <a:ext cx="3538538" cy="4525962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88900">
            <a:solidFill>
              <a:srgbClr val="FF9933"/>
            </a:solidFill>
            <a:round/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Углерод - 12,6 килограмма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Кислород - 45,5 килограмма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Водород - 7 килограммов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Азот - 2,1 килограмма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Кальций - 1,4 килограмма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Натрий - 150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Калий - 100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Магний - 200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Хлор - 200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Фосфор - 0,7 килограмма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Сера - 175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Железо - 5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Фтор - 100 граммов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Кремний - 3 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Йод - 0,1 грамма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 i="1">
                <a:solidFill>
                  <a:srgbClr val="6600CC"/>
                </a:solidFill>
              </a:rPr>
              <a:t>Мышьяк - 0,0005 грамма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1600" b="1" i="1">
              <a:solidFill>
                <a:srgbClr val="6600CC"/>
              </a:solidFill>
              <a:latin typeface="Latha" pitchFamily="2"/>
            </a:endParaRP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95288" y="0"/>
            <a:ext cx="8229600" cy="20891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889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>
                <a:solidFill>
                  <a:srgbClr val="000099"/>
                </a:solidFill>
                <a:latin typeface="Arial Narrow" pitchFamily="34" charset="0"/>
              </a:rPr>
              <a:t>Тело человека, весящего 70 килограммов, состоит:</a:t>
            </a:r>
            <a:br>
              <a:rPr lang="ru-RU" sz="4000">
                <a:solidFill>
                  <a:srgbClr val="000099"/>
                </a:solidFill>
                <a:latin typeface="Arial Narrow" pitchFamily="34" charset="0"/>
              </a:rPr>
            </a:br>
            <a:endParaRPr lang="ru-RU" sz="4000">
              <a:solidFill>
                <a:srgbClr val="000099"/>
              </a:solidFill>
              <a:latin typeface="Arial Narrow" pitchFamily="34" charset="0"/>
            </a:endParaRPr>
          </a:p>
        </p:txBody>
      </p:sp>
      <p:pic>
        <p:nvPicPr>
          <p:cNvPr id="41991" name="Picture 7" descr="4F41155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068638"/>
            <a:ext cx="1101725" cy="2505075"/>
          </a:xfrm>
          <a:prstGeom prst="rect">
            <a:avLst/>
          </a:prstGeom>
          <a:noFill/>
          <a:ln w="85725">
            <a:solidFill>
              <a:srgbClr val="FF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800" decel="100000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0" decel="100000"/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nimBg="1"/>
      <p:bldP spid="419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79388" y="0"/>
            <a:ext cx="8229600" cy="1700213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889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3200">
                <a:solidFill>
                  <a:srgbClr val="000099"/>
                </a:solidFill>
                <a:latin typeface="Arial Narrow" pitchFamily="34" charset="0"/>
              </a:rPr>
              <a:t>И, кроме того, имеются химические элементы, встречающиеся в организме только в виде следов, но, несмотря на это, также жизненно необходимые: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ru-RU" sz="32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7412" name="AutoShape 244"/>
          <p:cNvSpPr>
            <a:spLocks noChangeArrowheads="1"/>
          </p:cNvSpPr>
          <p:nvPr/>
        </p:nvSpPr>
        <p:spPr bwMode="auto">
          <a:xfrm>
            <a:off x="2771775" y="1816100"/>
            <a:ext cx="3538538" cy="50419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889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1.Марганец,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2.Бром,     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3.Цинк,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4.Алюминий,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5.Литий,   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6.Кобальт,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7.Медь,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8.Бор,       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9.Бериллий,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10.Барий,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11.Стронций,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12.Рубидий,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13.Ванадий,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14.Хром,          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15.Кадмий,   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b="1" i="1">
                <a:solidFill>
                  <a:srgbClr val="6600CC"/>
                </a:solidFill>
              </a:rPr>
              <a:t>16.Молибден.</a:t>
            </a:r>
          </a:p>
          <a:p>
            <a:pPr marL="342900" indent="-342900">
              <a:spcBef>
                <a:spcPct val="20000"/>
              </a:spcBef>
            </a:pPr>
            <a:endParaRPr lang="ru-RU" sz="1600" b="1" i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CC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>
              <a:alpha val="64999"/>
            </a:srgbClr>
          </a:solidFill>
          <a:ln w="76200" cap="flat" cmpd="tri">
            <a:solidFill>
              <a:srgbClr val="006600"/>
            </a:solidFill>
          </a:ln>
        </p:spPr>
        <p:txBody>
          <a:bodyPr/>
          <a:lstStyle/>
          <a:p>
            <a:r>
              <a:rPr lang="ru-RU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Большую роль играет </a:t>
            </a:r>
            <a:r>
              <a:rPr lang="ru-RU" sz="32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кальций</a:t>
            </a:r>
            <a:r>
              <a:rPr lang="ru-RU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в жизни человека.</a:t>
            </a:r>
          </a:p>
        </p:txBody>
      </p:sp>
      <p:pic>
        <p:nvPicPr>
          <p:cNvPr id="47109" name="Picture 5" descr="Картинка 8 из 31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3213100"/>
            <a:ext cx="1155700" cy="2627313"/>
          </a:xfrm>
          <a:prstGeom prst="rect">
            <a:avLst/>
          </a:prstGeom>
          <a:noFill/>
          <a:ln w="76200" cmpd="tri">
            <a:solidFill>
              <a:srgbClr val="CCFF33"/>
            </a:solidFill>
            <a:miter lim="800000"/>
            <a:headEnd/>
            <a:tailEnd/>
          </a:ln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572000" y="1628775"/>
            <a:ext cx="4392613" cy="1263650"/>
          </a:xfrm>
          <a:prstGeom prst="rect">
            <a:avLst/>
          </a:prstGeom>
          <a:solidFill>
            <a:srgbClr val="CCFF33"/>
          </a:soli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Arial Narrow" pitchFamily="34" charset="0"/>
              </a:rPr>
              <a:t>Кроме того, ионы кальция влияют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Arial Narrow" pitchFamily="34" charset="0"/>
              </a:rPr>
              <a:t>на мускулатуру. </a:t>
            </a:r>
          </a:p>
        </p:txBody>
      </p:sp>
      <p:pic>
        <p:nvPicPr>
          <p:cNvPr id="47114" name="Picture 10" descr="Картинка 58 из 48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3213100"/>
            <a:ext cx="1414463" cy="1473200"/>
          </a:xfrm>
          <a:prstGeom prst="rect">
            <a:avLst/>
          </a:prstGeom>
          <a:noFill/>
          <a:ln w="76200" cmpd="tri">
            <a:solidFill>
              <a:srgbClr val="CCFF33"/>
            </a:solidFill>
            <a:miter lim="800000"/>
            <a:headEnd/>
            <a:tailEnd/>
          </a:ln>
        </p:spPr>
      </p:pic>
      <p:pic>
        <p:nvPicPr>
          <p:cNvPr id="47116" name="Picture 12" descr="Картинка 69 из 48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04025" y="3213100"/>
            <a:ext cx="1539875" cy="2106613"/>
          </a:xfrm>
          <a:prstGeom prst="rect">
            <a:avLst/>
          </a:prstGeom>
          <a:noFill/>
          <a:ln w="76200" cmpd="tri">
            <a:solidFill>
              <a:srgbClr val="CCFF33"/>
            </a:solidFill>
            <a:miter lim="800000"/>
            <a:headEnd/>
            <a:tailEnd/>
          </a:ln>
        </p:spPr>
      </p:pic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107950" y="1628775"/>
            <a:ext cx="4213225" cy="1295400"/>
          </a:xfrm>
          <a:prstGeom prst="rect">
            <a:avLst/>
          </a:prstGeom>
          <a:solidFill>
            <a:srgbClr val="CCFF33"/>
          </a:soli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>
                <a:solidFill>
                  <a:srgbClr val="000099"/>
                </a:solidFill>
                <a:latin typeface="Arial Narrow" pitchFamily="34" charset="0"/>
              </a:rPr>
              <a:t> Он необходим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Arial Narrow" pitchFamily="34" charset="0"/>
              </a:rPr>
              <a:t> для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  <a:latin typeface="Arial Narrow" pitchFamily="34" charset="0"/>
              </a:rPr>
              <a:t>построения скелета.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1" grpId="0" animBg="1"/>
      <p:bldP spid="47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CC"/>
          </a:solidFill>
          <a:ln w="244475" cmpd="tri">
            <a:solidFill>
              <a:srgbClr val="FF6600"/>
            </a:solidFill>
          </a:ln>
        </p:spPr>
        <p:txBody>
          <a:bodyPr/>
          <a:lstStyle/>
          <a:p>
            <a:r>
              <a:rPr lang="ru-RU" b="1">
                <a:latin typeface="Latha" pitchFamily="2"/>
              </a:rPr>
              <a:t>Недостаток кальция ведёт:</a:t>
            </a:r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1116013" y="1412875"/>
            <a:ext cx="1079500" cy="1439863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79388" y="2924175"/>
            <a:ext cx="2592387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к уменьшению роста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2843213" y="1700213"/>
            <a:ext cx="936625" cy="2736850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468313" y="4508500"/>
            <a:ext cx="2592387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к сужению </a:t>
            </a:r>
          </a:p>
          <a:p>
            <a:pPr algn="ctr"/>
            <a:r>
              <a:rPr lang="ru-RU" i="1">
                <a:solidFill>
                  <a:srgbClr val="000099"/>
                </a:solidFill>
              </a:rPr>
              <a:t>грудной клетки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084888" y="4508500"/>
            <a:ext cx="2592387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к искривлению ног</a:t>
            </a:r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5364163" y="1700213"/>
            <a:ext cx="863600" cy="2665412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6300788" y="2852738"/>
            <a:ext cx="2592387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к плоскостопию</a:t>
            </a: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6877050" y="1412875"/>
            <a:ext cx="1006475" cy="1296988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4500563" y="1844675"/>
            <a:ext cx="71437" cy="3529013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2916238" y="5661025"/>
            <a:ext cx="31686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к повышению смертности</a:t>
            </a:r>
          </a:p>
          <a:p>
            <a:pPr algn="ctr"/>
            <a:r>
              <a:rPr lang="ru-RU" i="1">
                <a:solidFill>
                  <a:srgbClr val="000099"/>
                </a:solidFill>
              </a:rPr>
              <a:t> среди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8" grpId="0" animBg="1"/>
      <p:bldP spid="45079" grpId="0" animBg="1"/>
      <p:bldP spid="45080" grpId="0" animBg="1"/>
      <p:bldP spid="45081" grpId="0" animBg="1"/>
      <p:bldP spid="450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33375"/>
            <a:ext cx="5472112" cy="1143000"/>
          </a:xfrm>
          <a:solidFill>
            <a:srgbClr val="FFFFCC"/>
          </a:solidFill>
          <a:ln w="76200" cmpd="tri">
            <a:solidFill>
              <a:srgbClr val="FF6600"/>
            </a:solidFill>
          </a:ln>
        </p:spPr>
        <p:txBody>
          <a:bodyPr/>
          <a:lstStyle/>
          <a:p>
            <a:r>
              <a:rPr lang="ru-RU"/>
              <a:t>Кальций это:</a:t>
            </a:r>
          </a:p>
        </p:txBody>
      </p:sp>
      <p:pic>
        <p:nvPicPr>
          <p:cNvPr id="50181" name="Picture 5" descr="B826F7C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8400" y="3933825"/>
            <a:ext cx="1431925" cy="2351088"/>
          </a:xfrm>
          <a:prstGeom prst="rect">
            <a:avLst/>
          </a:prstGeom>
          <a:noFill/>
          <a:ln w="95250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908175" y="1844675"/>
            <a:ext cx="5194300" cy="1828800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ru-RU" sz="2800">
                <a:solidFill>
                  <a:srgbClr val="660066"/>
                </a:solidFill>
              </a:rPr>
              <a:t>Элемент для поддержания</a:t>
            </a:r>
          </a:p>
          <a:p>
            <a:pPr marL="342900" indent="-342900" algn="ctr"/>
            <a:r>
              <a:rPr lang="ru-RU" sz="2800">
                <a:solidFill>
                  <a:srgbClr val="660066"/>
                </a:solidFill>
              </a:rPr>
              <a:t> здоровья и увеличения</a:t>
            </a:r>
          </a:p>
          <a:p>
            <a:pPr marL="342900" indent="-342900" algn="ctr"/>
            <a:r>
              <a:rPr lang="ru-RU" sz="2800">
                <a:solidFill>
                  <a:srgbClr val="660066"/>
                </a:solidFill>
              </a:rPr>
              <a:t> продолжительности жизни.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032250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 w="101600">
            <a:solidFill>
              <a:srgbClr val="FF6600"/>
            </a:solidFill>
            <a:round/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900"/>
              <a:t>   </a:t>
            </a:r>
            <a:r>
              <a:rPr lang="ru-RU" sz="2800" b="1"/>
              <a:t>В живых организмах, в виде ионов, калий содержится во всех тканях.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В организме человека около 98% калия находится внутри клеток тканей</a:t>
            </a:r>
            <a:r>
              <a:rPr lang="ru-RU" sz="2800" i="1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i="1"/>
              <a:t>Наиболее богаты содержанием калия: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i="1">
                <a:solidFill>
                  <a:srgbClr val="00CC00"/>
                </a:solidFill>
              </a:rPr>
              <a:t>соя</a:t>
            </a:r>
            <a:r>
              <a:rPr lang="ru-RU" sz="2800" i="1"/>
              <a:t> - 1796 мгк / на 100 г продукта,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i="1">
                <a:solidFill>
                  <a:srgbClr val="00CC00"/>
                </a:solidFill>
              </a:rPr>
              <a:t>фасоль</a:t>
            </a:r>
            <a:r>
              <a:rPr lang="ru-RU" sz="2800" i="1"/>
              <a:t> - 1061 мгк / на 100 г продукта,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i="1">
                <a:solidFill>
                  <a:srgbClr val="00CC00"/>
                </a:solidFill>
              </a:rPr>
              <a:t>горох</a:t>
            </a:r>
            <a:r>
              <a:rPr lang="ru-RU" sz="2800" i="1"/>
              <a:t> - 900 мгк / на 100 г продукта.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i="1"/>
          </a:p>
          <a:p>
            <a:pPr>
              <a:lnSpc>
                <a:spcPct val="80000"/>
              </a:lnSpc>
              <a:buFontTx/>
              <a:buNone/>
            </a:pPr>
            <a:endParaRPr lang="ru-RU" sz="280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5761037" cy="1143000"/>
          </a:xfrm>
          <a:solidFill>
            <a:srgbClr val="FFFF00">
              <a:alpha val="53999"/>
            </a:srgbClr>
          </a:solidFill>
          <a:ln w="50800">
            <a:solidFill>
              <a:srgbClr val="FF6600"/>
            </a:solidFill>
          </a:ln>
        </p:spPr>
        <p:txBody>
          <a:bodyPr/>
          <a:lstStyle/>
          <a:p>
            <a:r>
              <a:rPr lang="ru-RU" sz="6000"/>
              <a:t>Калий.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nimBg="1"/>
      <p:bldP spid="430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200900" cy="1143000"/>
          </a:xfrm>
          <a:solidFill>
            <a:srgbClr val="FFFF00">
              <a:alpha val="62000"/>
            </a:srgbClr>
          </a:solidFill>
          <a:ln w="76200" cmpd="tri">
            <a:solidFill>
              <a:srgbClr val="FF6600"/>
            </a:solidFill>
          </a:ln>
        </p:spPr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У человека соли калия: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11188" y="1773238"/>
            <a:ext cx="2592387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в малых количествах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435600" y="1773238"/>
            <a:ext cx="2592388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000099"/>
                </a:solidFill>
              </a:rPr>
              <a:t>в повышенных дозах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835150" y="2852738"/>
            <a:ext cx="0" cy="1368425"/>
          </a:xfrm>
          <a:prstGeom prst="line">
            <a:avLst/>
          </a:prstGeom>
          <a:noFill/>
          <a:ln w="107950">
            <a:solidFill>
              <a:srgbClr val="FFFF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804025" y="2852738"/>
            <a:ext cx="0" cy="1368425"/>
          </a:xfrm>
          <a:prstGeom prst="line">
            <a:avLst/>
          </a:prstGeom>
          <a:noFill/>
          <a:ln w="107950">
            <a:solidFill>
              <a:srgbClr val="FFFF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398463" y="4292600"/>
            <a:ext cx="2895600" cy="717550"/>
          </a:xfrm>
          <a:prstGeom prst="rect">
            <a:avLst/>
          </a:prstGeom>
          <a:solidFill>
            <a:srgbClr val="CCECFF"/>
          </a:solidFill>
          <a:ln w="76200" cmpd="tri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уменьшают число</a:t>
            </a:r>
          </a:p>
          <a:p>
            <a:pPr algn="ctr"/>
            <a:r>
              <a:rPr lang="ru-RU"/>
              <a:t> сердечных сокращений.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4405313" y="4221163"/>
            <a:ext cx="4514850" cy="992187"/>
          </a:xfrm>
          <a:prstGeom prst="rect">
            <a:avLst/>
          </a:prstGeom>
          <a:solidFill>
            <a:srgbClr val="CCECFF"/>
          </a:solidFill>
          <a:ln w="76200" cmpd="tri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вызывают состояние</a:t>
            </a:r>
          </a:p>
          <a:p>
            <a:pPr algn="ctr"/>
            <a:r>
              <a:rPr lang="ru-RU"/>
              <a:t> крайнего расслабления,</a:t>
            </a:r>
          </a:p>
          <a:p>
            <a:pPr algn="ctr"/>
            <a:r>
              <a:rPr lang="ru-RU"/>
              <a:t> так называемое калиевое торможение.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2" grpId="0" animBg="1"/>
      <p:bldP spid="53253" grpId="0" animBg="1"/>
      <p:bldP spid="53257" grpId="0" animBg="1"/>
      <p:bldP spid="53263" grpId="0" animBg="1"/>
      <p:bldP spid="53264" grpId="0" animBg="1"/>
      <p:bldP spid="5326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638</Words>
  <Application>Microsoft Office PowerPoint</Application>
  <PresentationFormat>Экран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Слайд 1</vt:lpstr>
      <vt:lpstr>Слайд 2</vt:lpstr>
      <vt:lpstr>Слайд 3</vt:lpstr>
      <vt:lpstr>Слайд 4</vt:lpstr>
      <vt:lpstr>Большую роль играет кальций в жизни человека.</vt:lpstr>
      <vt:lpstr>Недостаток кальция ведёт:</vt:lpstr>
      <vt:lpstr>Кальций это:</vt:lpstr>
      <vt:lpstr>Калий.</vt:lpstr>
      <vt:lpstr>У человека соли калия:</vt:lpstr>
      <vt:lpstr>Слайд 10</vt:lpstr>
      <vt:lpstr>Слайд 11</vt:lpstr>
      <vt:lpstr>Слайд 12</vt:lpstr>
      <vt:lpstr>Слайд 13</vt:lpstr>
      <vt:lpstr>Кремний.</vt:lpstr>
      <vt:lpstr>Слайд 15</vt:lpstr>
      <vt:lpstr>Слайд 16</vt:lpstr>
      <vt:lpstr>Фтор.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чего состоит человек? </dc:title>
  <dc:creator>Политова Светлана Викторовна.</dc:creator>
  <cp:lastModifiedBy>Admin</cp:lastModifiedBy>
  <cp:revision>19</cp:revision>
  <dcterms:created xsi:type="dcterms:W3CDTF">2009-07-06T00:36:35Z</dcterms:created>
  <dcterms:modified xsi:type="dcterms:W3CDTF">2015-07-06T21:40:42Z</dcterms:modified>
</cp:coreProperties>
</file>