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9" r:id="rId3"/>
    <p:sldId id="288" r:id="rId4"/>
    <p:sldId id="260" r:id="rId5"/>
    <p:sldId id="291" r:id="rId6"/>
    <p:sldId id="290" r:id="rId7"/>
    <p:sldId id="292" r:id="rId8"/>
    <p:sldId id="289" r:id="rId9"/>
    <p:sldId id="294" r:id="rId10"/>
    <p:sldId id="295" r:id="rId11"/>
    <p:sldId id="296" r:id="rId12"/>
    <p:sldId id="266" r:id="rId13"/>
    <p:sldId id="298" r:id="rId14"/>
    <p:sldId id="299" r:id="rId15"/>
    <p:sldId id="300" r:id="rId16"/>
    <p:sldId id="301" r:id="rId17"/>
    <p:sldId id="302" r:id="rId18"/>
    <p:sldId id="303" r:id="rId19"/>
    <p:sldId id="263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99"/>
    <a:srgbClr val="FF0000"/>
    <a:srgbClr val="FF7C80"/>
    <a:srgbClr val="FF00FF"/>
    <a:srgbClr val="00CC00"/>
    <a:srgbClr val="FF66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69" autoAdjust="0"/>
    <p:restoredTop sz="94660"/>
  </p:normalViewPr>
  <p:slideViewPr>
    <p:cSldViewPr>
      <p:cViewPr varScale="1">
        <p:scale>
          <a:sx n="83" d="100"/>
          <a:sy n="83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B3A5929-9A3E-4339-874D-CB5C92AF2F2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794A2-D3DF-4F4E-927F-8469CF9CFD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31B9F-54C7-4682-A5DA-D9F4225834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9EBB3-9513-4545-A05F-CA6030DADA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3B68F07-121C-4632-ACEE-DD116C09DD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Заголовок, текст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иаграмма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B800F9C-A346-41BB-AEA7-4853C35CBD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579F0C1-45F0-4AEF-8AB1-CAE5217336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DB18E-158A-4AB6-BBEF-F6C5FEF29D1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AE6A1-B614-41CD-B7F8-AA381E8433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1104F-569A-4DCD-AE99-64B641D450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05BDC-A2CA-4A31-9F89-6D27CCD50F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3FD72-D8C5-426A-AEB3-9981AC88F3F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7CC57-48A4-487F-A46D-00C62D371F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FA20E-54D9-4704-A7CC-95C3C2172B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34FAC-D940-4D2C-834D-4048C5F2C9A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print">
            <a:alphaModFix amt="2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C8089F1-D40A-48A4-9BF8-DF0D59BEEC0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4.jpeg"/><Relationship Id="rId2" Type="http://schemas.openxmlformats.org/officeDocument/2006/relationships/hyperlink" Target="http://www.aif.ru/application/public/dontknow/544/40214511e9e5be013ca42c7f2633bb6e_big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un.mobus.com/modules/fun/images/articles/changing/1245399738477346_323_323.jpg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://www.korovay.lg.ua/production/catalog/biluj.jpg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://www.ofm.co.za/img/uploads/whale%20meat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lker-rooleet.at.ua/_fr/0/9346113.jpg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://www.gazeta.dp.ua/images_news/6/t60.jpg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1.jpeg"/><Relationship Id="rId2" Type="http://schemas.openxmlformats.org/officeDocument/2006/relationships/hyperlink" Target="http://ostashovo.narod.ru/fishing/Fishes/golavl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rodayslona.ru/upload/iblock/ca5/silicon_metal.jpg" TargetMode="External"/><Relationship Id="rId5" Type="http://schemas.openxmlformats.org/officeDocument/2006/relationships/image" Target="../media/image20.jpeg"/><Relationship Id="rId4" Type="http://schemas.openxmlformats.org/officeDocument/2006/relationships/hyperlink" Target="http://img1.liveinternet.ru/images/foto/b/3/704/3134704/f_17590543.jpg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hyperlink" Target="http://blondie.ru/files/story/photo-bottom/15116/3_0.jpg" TargetMode="External"/><Relationship Id="rId7" Type="http://schemas.openxmlformats.org/officeDocument/2006/relationships/hyperlink" Target="http://virtualmakeover.ru/img/articles/72/nails-care.jpg" TargetMode="Externa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hyperlink" Target="http://www.mamochka.kz/_media/2260c5cb3fdc96678318986d72427779.jpg" TargetMode="External"/><Relationship Id="rId10" Type="http://schemas.openxmlformats.org/officeDocument/2006/relationships/image" Target="../media/image26.jpeg"/><Relationship Id="rId4" Type="http://schemas.openxmlformats.org/officeDocument/2006/relationships/image" Target="../media/image23.jpeg"/><Relationship Id="rId9" Type="http://schemas.openxmlformats.org/officeDocument/2006/relationships/hyperlink" Target="http://beauty.wworld.com.ua/image/content/la023035-medium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hyperlink" Target="http://www.bashvest.ru/photos/08.05.2009/lllll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jpeg"/><Relationship Id="rId4" Type="http://schemas.openxmlformats.org/officeDocument/2006/relationships/hyperlink" Target="http://www.meat.ru/catalogs2/5/img/13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news.vdv-s.ru/live/?news=24099&amp;sid=" TargetMode="External"/><Relationship Id="rId13" Type="http://schemas.openxmlformats.org/officeDocument/2006/relationships/hyperlink" Target="http://new-fisher.ru/golavl.php" TargetMode="External"/><Relationship Id="rId18" Type="http://schemas.openxmlformats.org/officeDocument/2006/relationships/hyperlink" Target="http://www.newsland.ru/" TargetMode="External"/><Relationship Id="rId26" Type="http://schemas.openxmlformats.org/officeDocument/2006/relationships/hyperlink" Target="http://www.medicus.ru/pats/?cont=article&amp;art_id=9684" TargetMode="External"/><Relationship Id="rId3" Type="http://schemas.openxmlformats.org/officeDocument/2006/relationships/hyperlink" Target="http://www.medeffect.ru/vitamin/vitamin-0120.shtml" TargetMode="External"/><Relationship Id="rId21" Type="http://schemas.openxmlformats.org/officeDocument/2006/relationships/hyperlink" Target="http://www.medicus.ru/" TargetMode="External"/><Relationship Id="rId7" Type="http://schemas.openxmlformats.org/officeDocument/2006/relationships/hyperlink" Target="http://www.portal-woman.ru/" TargetMode="External"/><Relationship Id="rId12" Type="http://schemas.openxmlformats.org/officeDocument/2006/relationships/hyperlink" Target="http://foodnewstime.ru/news.id-53.html" TargetMode="External"/><Relationship Id="rId17" Type="http://schemas.openxmlformats.org/officeDocument/2006/relationships/hyperlink" Target="http://blondie.ru/node/54829" TargetMode="External"/><Relationship Id="rId25" Type="http://schemas.openxmlformats.org/officeDocument/2006/relationships/hyperlink" Target="http://nice.in.ua/item.php?id=235" TargetMode="External"/><Relationship Id="rId2" Type="http://schemas.openxmlformats.org/officeDocument/2006/relationships/hyperlink" Target="http://shkolazhizni.ru/blog/75384/" TargetMode="External"/><Relationship Id="rId16" Type="http://schemas.openxmlformats.org/officeDocument/2006/relationships/hyperlink" Target="http://dom-domhome.ru/index.php?name=News" TargetMode="External"/><Relationship Id="rId20" Type="http://schemas.openxmlformats.org/officeDocument/2006/relationships/hyperlink" Target="http://www.best-woman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ight.od.ua/forum/viewtopic.php?t=20539&amp;sid=63d3ca48d90d0b75016d72a35740597a" TargetMode="External"/><Relationship Id="rId11" Type="http://schemas.openxmlformats.org/officeDocument/2006/relationships/hyperlink" Target="http://forum.wmj.ru/Default.aspx?g=posts&amp;m=315713" TargetMode="External"/><Relationship Id="rId24" Type="http://schemas.openxmlformats.org/officeDocument/2006/relationships/hyperlink" Target="http://www.keminfo.ru/" TargetMode="External"/><Relationship Id="rId5" Type="http://schemas.openxmlformats.org/officeDocument/2006/relationships/hyperlink" Target="http://www.artbody.ru/" TargetMode="External"/><Relationship Id="rId15" Type="http://schemas.openxmlformats.org/officeDocument/2006/relationships/hyperlink" Target="http://www.museum.ru/alb/image.asp?3498" TargetMode="External"/><Relationship Id="rId23" Type="http://schemas.openxmlformats.org/officeDocument/2006/relationships/hyperlink" Target="http://www.meat.ru/catalogs2/5/13.asp" TargetMode="External"/><Relationship Id="rId10" Type="http://schemas.openxmlformats.org/officeDocument/2006/relationships/hyperlink" Target="http://www.kedem.ru/" TargetMode="External"/><Relationship Id="rId19" Type="http://schemas.openxmlformats.org/officeDocument/2006/relationships/hyperlink" Target="http://www.jenjournal.ru/" TargetMode="External"/><Relationship Id="rId4" Type="http://schemas.openxmlformats.org/officeDocument/2006/relationships/hyperlink" Target="http://balzamator.narod.ru/specimens/skelet.jpg" TargetMode="External"/><Relationship Id="rId9" Type="http://schemas.openxmlformats.org/officeDocument/2006/relationships/hyperlink" Target="http://www.fruitnews.ru/news/index.php?month=06&amp;year=2009&amp;IBLOCK_ID=1&amp;SECTION_ID=3198&amp;PAGEN_1=3" TargetMode="External"/><Relationship Id="rId14" Type="http://schemas.openxmlformats.org/officeDocument/2006/relationships/hyperlink" Target="http://osplavah.ru/" TargetMode="External"/><Relationship Id="rId22" Type="http://schemas.openxmlformats.org/officeDocument/2006/relationships/hyperlink" Target="http://vostruha.ru/content/view/2402/4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://balzamator.narod.ru/specimens/skelet.jpg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www.bodybuild.ru/uploads/posts/2009-02/1235506989-1215419858_33.jpg" TargetMode="External"/><Relationship Id="rId5" Type="http://schemas.openxmlformats.org/officeDocument/2006/relationships/image" Target="../media/image7.jpeg"/><Relationship Id="rId4" Type="http://schemas.openxmlformats.org/officeDocument/2006/relationships/hyperlink" Target="http://www.sibmedport.ru/media/index.php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755650" y="908050"/>
            <a:ext cx="7489825" cy="4319588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142875">
            <a:solidFill>
              <a:srgbClr val="FF9933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66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Из чего состоит</a:t>
            </a:r>
          </a:p>
          <a:p>
            <a:pPr algn="ctr"/>
            <a:r>
              <a:rPr lang="ru-RU" sz="66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 человек?</a:t>
            </a:r>
          </a:p>
          <a:p>
            <a:pPr algn="ctr"/>
            <a:endParaRPr lang="ru-RU" sz="6600" b="1" i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061" name="Picture 13" descr="j0286068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00113" y="2924175"/>
            <a:ext cx="1176337" cy="1762125"/>
          </a:xfrm>
          <a:prstGeom prst="rect">
            <a:avLst/>
          </a:prstGeom>
          <a:noFill/>
          <a:ln w="9525">
            <a:solidFill>
              <a:srgbClr val="6600CC"/>
            </a:solidFill>
            <a:miter lim="800000"/>
            <a:headEnd/>
            <a:tailEnd/>
          </a:ln>
        </p:spPr>
      </p:pic>
      <p:pic>
        <p:nvPicPr>
          <p:cNvPr id="2062" name="Picture 14" descr="book20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0825" y="5734050"/>
            <a:ext cx="1727200" cy="86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100"/>
                            </p:stCondLst>
                            <p:childTnLst>
                              <p:par>
                                <p:cTn id="25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allAtOnce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 descr="Папирус"/>
          <p:cNvSpPr>
            <a:spLocks noGrp="1" noChangeArrowheads="1"/>
          </p:cNvSpPr>
          <p:nvPr>
            <p:ph type="body" idx="1"/>
          </p:nvPr>
        </p:nvSpPr>
        <p:spPr>
          <a:xfrm>
            <a:off x="395288" y="333375"/>
            <a:ext cx="8229600" cy="1512888"/>
          </a:xfrm>
          <a:blipFill dpi="0" rotWithShape="1">
            <a:blip r:embed="rId2" cstate="email"/>
            <a:srcRect/>
            <a:tile tx="0" ty="0" sx="100000" sy="100000" flip="none" algn="tl"/>
          </a:blipFill>
          <a:ln w="76200" cmpd="tri">
            <a:solidFill>
              <a:srgbClr val="33CC33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ru-RU"/>
              <a:t>   Особенно много калия в мозгу </a:t>
            </a:r>
          </a:p>
          <a:p>
            <a:pPr algn="ctr">
              <a:buFontTx/>
              <a:buNone/>
            </a:pPr>
            <a:r>
              <a:rPr lang="ru-RU"/>
              <a:t>человека, в печени, в сердце и в почках.</a:t>
            </a:r>
          </a:p>
        </p:txBody>
      </p:sp>
      <p:pic>
        <p:nvPicPr>
          <p:cNvPr id="54276" name="Picture 4" descr="9BA7F16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492500" y="2060575"/>
            <a:ext cx="1741488" cy="3900488"/>
          </a:xfrm>
          <a:prstGeom prst="rect">
            <a:avLst/>
          </a:prstGeom>
          <a:solidFill>
            <a:srgbClr val="CCFF33"/>
          </a:solidFill>
          <a:ln w="76200" cmpd="tri">
            <a:solidFill>
              <a:srgbClr val="33CC3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ru-RU"/>
              <a:t> 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1835150" y="222250"/>
            <a:ext cx="5257800" cy="2730500"/>
          </a:xfrm>
          <a:prstGeom prst="rect">
            <a:avLst/>
          </a:prstGeom>
          <a:solidFill>
            <a:srgbClr val="CCFFCC"/>
          </a:solidFill>
          <a:ln w="76200" cmpd="tri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2800"/>
              <a:t>Существенными источниками калия</a:t>
            </a:r>
          </a:p>
          <a:p>
            <a:pPr algn="ctr"/>
            <a:r>
              <a:rPr lang="ru-RU" sz="2800"/>
              <a:t> являются крупы, картофель, хлеб,</a:t>
            </a:r>
          </a:p>
          <a:p>
            <a:pPr algn="ctr"/>
            <a:r>
              <a:rPr lang="ru-RU" sz="2800"/>
              <a:t> абрикосы, персики, бананы и другие продукты.</a:t>
            </a:r>
          </a:p>
        </p:txBody>
      </p:sp>
      <p:pic>
        <p:nvPicPr>
          <p:cNvPr id="55302" name="Picture 6" descr="Картинка 1 из 2560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84213" y="3429000"/>
            <a:ext cx="1903412" cy="1685925"/>
          </a:xfrm>
          <a:prstGeom prst="rect">
            <a:avLst/>
          </a:prstGeom>
          <a:noFill/>
          <a:ln w="76200" cmpd="tri">
            <a:solidFill>
              <a:srgbClr val="33CC33"/>
            </a:solidFill>
            <a:miter lim="800000"/>
            <a:headEnd/>
            <a:tailEnd/>
          </a:ln>
        </p:spPr>
      </p:pic>
      <p:pic>
        <p:nvPicPr>
          <p:cNvPr id="55304" name="Picture 8" descr="Картинка 12 из 5821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419475" y="3429000"/>
            <a:ext cx="2187575" cy="1687513"/>
          </a:xfrm>
          <a:prstGeom prst="rect">
            <a:avLst/>
          </a:prstGeom>
          <a:noFill/>
          <a:ln w="76200" cmpd="tri">
            <a:solidFill>
              <a:srgbClr val="33CC33"/>
            </a:solidFill>
            <a:miter lim="800000"/>
            <a:headEnd/>
            <a:tailEnd/>
          </a:ln>
        </p:spPr>
      </p:pic>
      <p:pic>
        <p:nvPicPr>
          <p:cNvPr id="55306" name="Picture 10" descr="Картинка 4 из 32859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732588" y="3429000"/>
            <a:ext cx="1709737" cy="1709738"/>
          </a:xfrm>
          <a:prstGeom prst="rect">
            <a:avLst/>
          </a:prstGeom>
          <a:noFill/>
          <a:ln w="76200" cmpd="tri">
            <a:solidFill>
              <a:srgbClr val="33CC3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5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1913" y="188913"/>
            <a:ext cx="6264275" cy="1655762"/>
          </a:xfrm>
          <a:solidFill>
            <a:srgbClr val="FFCC99"/>
          </a:solidFill>
          <a:ln w="76200" cmpd="tri">
            <a:solidFill>
              <a:srgbClr val="33CC33"/>
            </a:solidFill>
          </a:ln>
        </p:spPr>
        <p:txBody>
          <a:bodyPr/>
          <a:lstStyle/>
          <a:p>
            <a:pPr algn="ctr">
              <a:buFontTx/>
              <a:buNone/>
            </a:pPr>
            <a:r>
              <a:rPr lang="ru-RU" sz="9600">
                <a:solidFill>
                  <a:srgbClr val="000099"/>
                </a:solidFill>
                <a:latin typeface="Monotype Corsiva" pitchFamily="66" charset="0"/>
              </a:rPr>
              <a:t>Фосфор.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1979613" y="2492375"/>
            <a:ext cx="4875212" cy="992188"/>
          </a:xfrm>
          <a:prstGeom prst="rect">
            <a:avLst/>
          </a:prstGeom>
          <a:solidFill>
            <a:srgbClr val="FFCC99"/>
          </a:solidFill>
          <a:ln w="76200" cmpd="tri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>
                <a:solidFill>
                  <a:srgbClr val="000099"/>
                </a:solidFill>
              </a:rPr>
              <a:t>В организм</a:t>
            </a:r>
            <a:r>
              <a:rPr lang="ru-RU" b="1">
                <a:solidFill>
                  <a:srgbClr val="000099"/>
                </a:solidFill>
              </a:rPr>
              <a:t> фосфор</a:t>
            </a:r>
            <a:r>
              <a:rPr lang="ru-RU">
                <a:solidFill>
                  <a:srgbClr val="000099"/>
                </a:solidFill>
              </a:rPr>
              <a:t> попадает</a:t>
            </a:r>
          </a:p>
          <a:p>
            <a:pPr algn="ctr"/>
            <a:r>
              <a:rPr lang="ru-RU">
                <a:solidFill>
                  <a:srgbClr val="000099"/>
                </a:solidFill>
              </a:rPr>
              <a:t>с пищей, главным образом - с мясом,</a:t>
            </a:r>
          </a:p>
          <a:p>
            <a:pPr algn="ctr"/>
            <a:r>
              <a:rPr lang="ru-RU">
                <a:solidFill>
                  <a:srgbClr val="000099"/>
                </a:solidFill>
              </a:rPr>
              <a:t> яйцами, молоком и хлебными продуктами.</a:t>
            </a:r>
          </a:p>
        </p:txBody>
      </p:sp>
      <p:pic>
        <p:nvPicPr>
          <p:cNvPr id="14343" name="Picture 7" descr="Картинка 23 из 8584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27088" y="4149725"/>
            <a:ext cx="2181225" cy="1652588"/>
          </a:xfrm>
          <a:prstGeom prst="rect">
            <a:avLst/>
          </a:prstGeom>
          <a:noFill/>
          <a:ln w="76200" cmpd="tri">
            <a:solidFill>
              <a:srgbClr val="33CC33"/>
            </a:solidFill>
            <a:miter lim="800000"/>
            <a:headEnd/>
            <a:tailEnd/>
          </a:ln>
        </p:spPr>
      </p:pic>
      <p:pic>
        <p:nvPicPr>
          <p:cNvPr id="14345" name="Picture 9" descr="Картинка 6 из 76203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35375" y="4149725"/>
            <a:ext cx="2363788" cy="1639888"/>
          </a:xfrm>
          <a:prstGeom prst="rect">
            <a:avLst/>
          </a:prstGeom>
          <a:noFill/>
          <a:ln w="76200" cmpd="tri">
            <a:solidFill>
              <a:srgbClr val="33CC33"/>
            </a:solidFill>
            <a:miter lim="800000"/>
            <a:headEnd/>
            <a:tailEnd/>
          </a:ln>
        </p:spPr>
      </p:pic>
      <p:pic>
        <p:nvPicPr>
          <p:cNvPr id="14347" name="Picture 11" descr="Картинка 20 из 92701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804025" y="4149725"/>
            <a:ext cx="1227138" cy="1681163"/>
          </a:xfrm>
          <a:prstGeom prst="rect">
            <a:avLst/>
          </a:prstGeom>
          <a:noFill/>
          <a:ln w="76200" cmpd="tri">
            <a:solidFill>
              <a:srgbClr val="33CC3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143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uiExpand="1" build="p" animBg="1"/>
      <p:bldP spid="1434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04813"/>
            <a:ext cx="8229600" cy="2476500"/>
          </a:xfrm>
          <a:solidFill>
            <a:srgbClr val="FFCC99"/>
          </a:solidFill>
          <a:ln w="76200" cmpd="tri">
            <a:solidFill>
              <a:srgbClr val="00CC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ru-RU"/>
              <a:t> В мозговом веществе фосфора очень много, и все процессы центральной нервной системы, все ощущения и мышление нуждаются в фосфоре. </a:t>
            </a:r>
          </a:p>
        </p:txBody>
      </p:sp>
      <p:pic>
        <p:nvPicPr>
          <p:cNvPr id="57372" name="Picture 28" descr="j029912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63938" y="3357563"/>
            <a:ext cx="1738312" cy="2852737"/>
          </a:xfrm>
          <a:prstGeom prst="rect">
            <a:avLst/>
          </a:prstGeom>
          <a:solidFill>
            <a:srgbClr val="FFFF00"/>
          </a:solidFill>
          <a:ln w="76200" cmpd="tri">
            <a:solidFill>
              <a:srgbClr val="33CC3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3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73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7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57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7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uiExpand="1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274638"/>
            <a:ext cx="6480175" cy="1143000"/>
          </a:xfrm>
          <a:solidFill>
            <a:srgbClr val="FFFF00">
              <a:alpha val="45000"/>
            </a:srgbClr>
          </a:solidFill>
          <a:ln w="76200" cmpd="tri">
            <a:solidFill>
              <a:srgbClr val="33CC33"/>
            </a:solidFill>
          </a:ln>
        </p:spPr>
        <p:txBody>
          <a:bodyPr/>
          <a:lstStyle/>
          <a:p>
            <a:r>
              <a:rPr lang="ru-RU" sz="7200"/>
              <a:t>Кремний.</a:t>
            </a:r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1188" y="1989138"/>
            <a:ext cx="8229600" cy="3024187"/>
          </a:xfrm>
          <a:solidFill>
            <a:srgbClr val="FF7C80"/>
          </a:solidFill>
          <a:ln w="76200" cmpd="tri">
            <a:solidFill>
              <a:srgbClr val="33CC33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ru-RU"/>
              <a:t>Особенности кремния - это его крепость и блеск. Чешуя рыб, панцири насекомых, крылья бабочек, птичьи перья и шерсть животных крепки и окрашены, потому что содержат кремний. </a:t>
            </a:r>
          </a:p>
        </p:txBody>
      </p:sp>
      <p:pic>
        <p:nvPicPr>
          <p:cNvPr id="58374" name="Picture 6" descr="Картинка 133 из 180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188" y="5445125"/>
            <a:ext cx="1695450" cy="854075"/>
          </a:xfrm>
          <a:prstGeom prst="rect">
            <a:avLst/>
          </a:prstGeom>
          <a:noFill/>
          <a:ln w="76200" cmpd="tri">
            <a:solidFill>
              <a:srgbClr val="33CC33"/>
            </a:solidFill>
            <a:miter lim="800000"/>
            <a:headEnd/>
            <a:tailEnd/>
          </a:ln>
        </p:spPr>
      </p:pic>
      <p:pic>
        <p:nvPicPr>
          <p:cNvPr id="58376" name="Picture 8" descr="Картинка 8 из 371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804025" y="5516563"/>
            <a:ext cx="1338263" cy="850900"/>
          </a:xfrm>
          <a:prstGeom prst="rect">
            <a:avLst/>
          </a:prstGeom>
          <a:noFill/>
          <a:ln w="76200" cmpd="tri">
            <a:solidFill>
              <a:srgbClr val="33CC33"/>
            </a:solidFill>
            <a:miter lim="800000"/>
            <a:headEnd/>
            <a:tailEnd/>
          </a:ln>
        </p:spPr>
      </p:pic>
      <p:pic>
        <p:nvPicPr>
          <p:cNvPr id="58378" name="Picture 10" descr="Картинка 1 из 12248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924300" y="5300663"/>
            <a:ext cx="1235075" cy="1235075"/>
          </a:xfrm>
          <a:prstGeom prst="rect">
            <a:avLst/>
          </a:prstGeom>
          <a:solidFill>
            <a:srgbClr val="00CC00"/>
          </a:solidFill>
          <a:ln w="76200" cmpd="tri">
            <a:solidFill>
              <a:srgbClr val="00CC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8372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8372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3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nimBg="1"/>
      <p:bldP spid="58372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260350"/>
            <a:ext cx="8229600" cy="3124200"/>
          </a:xfrm>
          <a:solidFill>
            <a:srgbClr val="FF7C80"/>
          </a:solidFill>
          <a:ln w="76200" cmpd="tri">
            <a:solidFill>
              <a:srgbClr val="33CC33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ru-RU"/>
              <a:t>И у человека кремний придает гладкость и крепость костям. Благодаря этому элементу наша кожа похожа на шелк, волосы упругие и блестящие, зубы твердые и гладкие, ногти жесткие и крепкие, глаза кристально прозрачные.</a:t>
            </a:r>
          </a:p>
        </p:txBody>
      </p:sp>
      <p:pic>
        <p:nvPicPr>
          <p:cNvPr id="59400" name="Picture 8" descr="i?id=113100079&amp;tov=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9750" y="4076700"/>
            <a:ext cx="1025525" cy="155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02" name="Picture 10" descr="Картинка 5 из 57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63713" y="3789363"/>
            <a:ext cx="1223962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04" name="Picture 12" descr="Картинка 7 из 4865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203575" y="4076700"/>
            <a:ext cx="1392238" cy="152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06" name="Picture 14" descr="Картинка 16 из 750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932363" y="3716338"/>
            <a:ext cx="1331912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408" name="Picture 16" descr="Картинка 31 из 25422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588125" y="4221163"/>
            <a:ext cx="2195513" cy="130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39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8" dur="20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1" dur="20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4" dur="20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2000"/>
                                        <p:tgtEl>
                                          <p:spTgt spid="59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uiExpand="1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250825" y="404813"/>
            <a:ext cx="8229600" cy="1800225"/>
          </a:xfrm>
          <a:prstGeom prst="rect">
            <a:avLst/>
          </a:prstGeom>
          <a:solidFill>
            <a:srgbClr val="FF7C80"/>
          </a:solidFill>
          <a:ln w="76200" cmpd="tri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ru-RU" sz="3200"/>
              <a:t>Много кремния и внутри тела - в хрящах и мышцах, а также в легких и в кишечнике.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ru-RU" sz="3200"/>
          </a:p>
          <a:p>
            <a:pPr marL="342900" indent="-342900">
              <a:spcBef>
                <a:spcPct val="20000"/>
              </a:spcBef>
            </a:pPr>
            <a:endParaRPr lang="ru-RU" sz="3200"/>
          </a:p>
        </p:txBody>
      </p:sp>
      <p:pic>
        <p:nvPicPr>
          <p:cNvPr id="60423" name="Picture 7" descr="Картинка 14 из 5397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43213" y="3213100"/>
            <a:ext cx="2706687" cy="203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0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 animBg="1"/>
      <p:bldP spid="60420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>
              <a:alpha val="42000"/>
            </a:srgbClr>
          </a:solidFill>
          <a:ln w="76200" cmpd="tri">
            <a:solidFill>
              <a:srgbClr val="00CC00"/>
            </a:solidFill>
          </a:ln>
        </p:spPr>
        <p:txBody>
          <a:bodyPr/>
          <a:lstStyle/>
          <a:p>
            <a:r>
              <a:rPr lang="ru-RU" sz="8000"/>
              <a:t>Фтор.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68313" y="1773238"/>
            <a:ext cx="8229600" cy="3671887"/>
          </a:xfrm>
          <a:prstGeom prst="rect">
            <a:avLst/>
          </a:prstGeom>
          <a:solidFill>
            <a:srgbClr val="FF7C80"/>
          </a:solidFill>
          <a:ln w="76200" cmpd="tri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/>
            <a:r>
              <a:rPr lang="ru-RU" sz="3200"/>
              <a:t>Однако один элемент в живом организме еще крепче кремния. Это - фтор. Из пищевых продуктов фтор встречается в желтке яйца (0,001%), в телячьих мозгах (0,0007%), в овсе и в молоке (на один литр 0,0003 грамма).</a:t>
            </a:r>
          </a:p>
        </p:txBody>
      </p:sp>
      <p:pic>
        <p:nvPicPr>
          <p:cNvPr id="61446" name="Picture 6" descr="i?id=89199401&amp;tov=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92275" y="5661025"/>
            <a:ext cx="1362075" cy="904875"/>
          </a:xfrm>
          <a:prstGeom prst="rect">
            <a:avLst/>
          </a:prstGeom>
          <a:noFill/>
        </p:spPr>
      </p:pic>
      <p:pic>
        <p:nvPicPr>
          <p:cNvPr id="61448" name="Picture 8" descr="i?id=6855520&amp;tov=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11863" y="5734050"/>
            <a:ext cx="1400175" cy="885825"/>
          </a:xfrm>
          <a:prstGeom prst="rect">
            <a:avLst/>
          </a:prstGeom>
          <a:noFill/>
        </p:spPr>
      </p:pic>
      <p:pic>
        <p:nvPicPr>
          <p:cNvPr id="61450" name="Picture 10" descr="Картинка 15 из 73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635375" y="5589588"/>
            <a:ext cx="1781175" cy="103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6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1" dur="2000"/>
                                        <p:tgtEl>
                                          <p:spTgt spid="6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animBg="1"/>
      <p:bldP spid="6144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250825" y="188913"/>
            <a:ext cx="8229600" cy="1584325"/>
          </a:xfrm>
          <a:prstGeom prst="rect">
            <a:avLst/>
          </a:prstGeom>
          <a:solidFill>
            <a:srgbClr val="FF7C80"/>
          </a:solidFill>
          <a:ln w="76200" cmpd="tri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ru-RU" sz="3200"/>
              <a:t> Благодаря фтору зубная эмаль так крепка, что можно стучать по зубу молотком - и эмаль не треснет. 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ru-RU" sz="320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ru-RU" sz="320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ru-RU" sz="3200"/>
          </a:p>
          <a:p>
            <a:pPr marL="342900" indent="-342900">
              <a:spcBef>
                <a:spcPct val="20000"/>
              </a:spcBef>
            </a:pPr>
            <a:endParaRPr lang="ru-RU" sz="3200"/>
          </a:p>
        </p:txBody>
      </p:sp>
      <p:pic>
        <p:nvPicPr>
          <p:cNvPr id="62472" name="Picture 8" descr="i?id=148065963&amp;tov=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779838" y="1916113"/>
            <a:ext cx="933450" cy="1238250"/>
          </a:xfrm>
          <a:prstGeom prst="rect">
            <a:avLst/>
          </a:prstGeom>
          <a:noFill/>
        </p:spPr>
      </p:pic>
      <p:sp>
        <p:nvSpPr>
          <p:cNvPr id="62473" name="Rectangle 9"/>
          <p:cNvSpPr>
            <a:spLocks noChangeArrowheads="1"/>
          </p:cNvSpPr>
          <p:nvPr/>
        </p:nvSpPr>
        <p:spPr bwMode="auto">
          <a:xfrm>
            <a:off x="323850" y="3284538"/>
            <a:ext cx="8229600" cy="1584325"/>
          </a:xfrm>
          <a:prstGeom prst="rect">
            <a:avLst/>
          </a:prstGeom>
          <a:solidFill>
            <a:srgbClr val="FF7C80"/>
          </a:solidFill>
          <a:ln w="76200" cmpd="tri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ru-RU" sz="3200"/>
              <a:t>В то же время недостаточность фтора в питьевой воде является причиной порчи (кариоза) зубов.</a:t>
            </a:r>
          </a:p>
        </p:txBody>
      </p:sp>
      <p:pic>
        <p:nvPicPr>
          <p:cNvPr id="62474" name="Picture 10" descr="i?id=72532201&amp;tov=8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779838" y="5084763"/>
            <a:ext cx="1093787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6246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900" decel="100000" fill="hold"/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" dur="500" fill="hold"/>
                                        <p:tgtEl>
                                          <p:spTgt spid="6247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8" grpId="0"/>
      <p:bldP spid="6247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0"/>
            <a:ext cx="8229600" cy="6308725"/>
          </a:xfrm>
          <a:solidFill>
            <a:srgbClr val="FFFF00">
              <a:alpha val="75000"/>
            </a:srgbClr>
          </a:solidFill>
          <a:ln/>
        </p:spPr>
        <p:txBody>
          <a:bodyPr/>
          <a:lstStyle/>
          <a:p>
            <a:pPr lvl="1">
              <a:lnSpc>
                <a:spcPct val="80000"/>
              </a:lnSpc>
              <a:buFontTx/>
              <a:buNone/>
            </a:pPr>
            <a:r>
              <a:rPr lang="ru-RU" sz="1200"/>
              <a:t>Слайд № 2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2"/>
              </a:rPr>
              <a:t>shkolazhizni.ru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3"/>
              </a:rPr>
              <a:t>http://www.medeffect.ru/vitamin/vitamin-0120.shtml</a:t>
            </a:r>
            <a:r>
              <a:rPr lang="ru-RU" sz="1200"/>
              <a:t> сайт о калие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/>
              <a:t>Слайд № 5.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4"/>
              </a:rPr>
              <a:t>http://balzamator.narod.ru/specimens/skelet.jpg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5"/>
              </a:rPr>
              <a:t>www.artbody.ru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6"/>
              </a:rPr>
              <a:t>fight.od.ua</a:t>
            </a:r>
            <a:endParaRPr lang="ru-RU" sz="1200"/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/>
              <a:t>Слайд 11: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7"/>
              </a:rPr>
              <a:t>www.portal-woman.ru</a:t>
            </a:r>
            <a:endParaRPr lang="ru-RU" sz="1200"/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8"/>
              </a:rPr>
              <a:t>news.vdv-s.ru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9"/>
              </a:rPr>
              <a:t>www.fruitnews.ru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/>
              <a:t>Слайд № 12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10"/>
              </a:rPr>
              <a:t>www.kedem.ru</a:t>
            </a:r>
            <a:endParaRPr lang="ru-RU" sz="1200"/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11"/>
              </a:rPr>
              <a:t>forum.wmj.ru</a:t>
            </a:r>
            <a:endParaRPr lang="ru-RU" sz="1200"/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12"/>
              </a:rPr>
              <a:t>foodnewstime.ru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/>
              <a:t>Слайд № 14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13"/>
              </a:rPr>
              <a:t>new-fisher.ru</a:t>
            </a:r>
            <a:endParaRPr lang="ru-RU" sz="1200"/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14"/>
              </a:rPr>
              <a:t>osplavah.ru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15"/>
              </a:rPr>
              <a:t>www.museum.ru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/>
              <a:t>Слайд № 15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16"/>
              </a:rPr>
              <a:t>dom-domhome.ru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17"/>
              </a:rPr>
              <a:t>blondie.ru</a:t>
            </a:r>
            <a:endParaRPr lang="ru-RU" sz="1200"/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18"/>
              </a:rPr>
              <a:t>www.newsland.ru</a:t>
            </a:r>
            <a:endParaRPr lang="ru-RU" sz="1200"/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19"/>
              </a:rPr>
              <a:t>www.jenjournal.ru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20"/>
              </a:rPr>
              <a:t>www.best-woman.ru</a:t>
            </a:r>
            <a:endParaRPr lang="ru-RU" sz="1200"/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/>
              <a:t>Слайд № 16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21"/>
              </a:rPr>
              <a:t>www.medicus.ru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/>
              <a:t>Слайд № 17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22"/>
              </a:rPr>
              <a:t>vostruha.ru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23"/>
              </a:rPr>
              <a:t>www.meat.ru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24"/>
              </a:rPr>
              <a:t>www.keminfo.ru</a:t>
            </a:r>
            <a:endParaRPr lang="ru-RU" sz="1200"/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/>
              <a:t>Слайд № 18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25"/>
              </a:rPr>
              <a:t>nice.in.ua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 sz="1200">
                <a:hlinkClick r:id="rId26"/>
              </a:rPr>
              <a:t>www.medicus.ru</a:t>
            </a:r>
            <a:r>
              <a:rPr lang="ru-RU" sz="1200"/>
              <a:t> 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ru-RU" sz="1200"/>
          </a:p>
          <a:p>
            <a:pPr lvl="1">
              <a:lnSpc>
                <a:spcPct val="80000"/>
              </a:lnSpc>
              <a:buFontTx/>
              <a:buNone/>
            </a:pPr>
            <a:endParaRPr lang="ru-RU" sz="1200"/>
          </a:p>
          <a:p>
            <a:pPr lvl="1">
              <a:lnSpc>
                <a:spcPct val="80000"/>
              </a:lnSpc>
              <a:buFontTx/>
              <a:buNone/>
            </a:pPr>
            <a:endParaRPr lang="ru-RU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468313" y="260350"/>
            <a:ext cx="8229600" cy="208915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88900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sz="2800">
                <a:solidFill>
                  <a:srgbClr val="000099"/>
                </a:solidFill>
                <a:latin typeface="Arial Narrow" pitchFamily="34" charset="0"/>
              </a:rPr>
              <a:t>Если бы мы, подобно средневековым алхимикам, захотели создать искусственным путем человека, то для этого надо бы употребить от 30 до 40 разных химических элементов.</a:t>
            </a:r>
          </a:p>
        </p:txBody>
      </p:sp>
      <p:pic>
        <p:nvPicPr>
          <p:cNvPr id="6152" name="Picture 8" descr="124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339975" y="2852738"/>
            <a:ext cx="4156075" cy="3132137"/>
          </a:xfrm>
          <a:prstGeom prst="rect">
            <a:avLst/>
          </a:prstGeom>
          <a:noFill/>
          <a:ln w="88900">
            <a:solidFill>
              <a:srgbClr val="FF9933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CC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AutoShape 4"/>
          <p:cNvSpPr>
            <a:spLocks noGrp="1" noChangeArrowheads="1"/>
          </p:cNvSpPr>
          <p:nvPr>
            <p:ph type="body" idx="1"/>
          </p:nvPr>
        </p:nvSpPr>
        <p:spPr>
          <a:xfrm>
            <a:off x="2771775" y="2332038"/>
            <a:ext cx="3538538" cy="4525962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88900">
            <a:solidFill>
              <a:srgbClr val="FF9933"/>
            </a:solidFill>
            <a:round/>
          </a:ln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Углерод - 12,6 килограмма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Кислород - 45,5 килограмма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Водород - 7 килограммов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Азот - 2,1 килограмма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Кальций - 1,4 килограмма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Натрий - 150 граммов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Калий - 100 граммов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Магний - 200 граммов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Хлор - 200 граммов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Фосфор - 0,7 килограмма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Сера - 175 граммов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Железо - 5 граммов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Фтор - 100 граммов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Кремний - 3 грамма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Йод - 0,1 грамма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600" b="1" i="1">
                <a:solidFill>
                  <a:srgbClr val="6600CC"/>
                </a:solidFill>
              </a:rPr>
              <a:t>Мышьяк - 0,0005 грамма 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1600" b="1" i="1">
              <a:solidFill>
                <a:srgbClr val="6600CC"/>
              </a:solidFill>
              <a:latin typeface="Latha" pitchFamily="2"/>
            </a:endParaRPr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>
            <a:off x="395288" y="0"/>
            <a:ext cx="8229600" cy="208915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88900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4000">
                <a:solidFill>
                  <a:srgbClr val="000099"/>
                </a:solidFill>
                <a:latin typeface="Arial Narrow" pitchFamily="34" charset="0"/>
              </a:rPr>
              <a:t>Тело человека, весящего 70 килограммов, состоит:</a:t>
            </a:r>
            <a:br>
              <a:rPr lang="ru-RU" sz="4000">
                <a:solidFill>
                  <a:srgbClr val="000099"/>
                </a:solidFill>
                <a:latin typeface="Arial Narrow" pitchFamily="34" charset="0"/>
              </a:rPr>
            </a:br>
            <a:endParaRPr lang="ru-RU" sz="4000">
              <a:solidFill>
                <a:srgbClr val="000099"/>
              </a:solidFill>
              <a:latin typeface="Arial Narrow" pitchFamily="34" charset="0"/>
            </a:endParaRPr>
          </a:p>
        </p:txBody>
      </p:sp>
      <p:pic>
        <p:nvPicPr>
          <p:cNvPr id="41991" name="Picture 7" descr="4F41155C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308850" y="3068638"/>
            <a:ext cx="1101725" cy="2505075"/>
          </a:xfrm>
          <a:prstGeom prst="rect">
            <a:avLst/>
          </a:prstGeom>
          <a:noFill/>
          <a:ln w="85725">
            <a:solidFill>
              <a:srgbClr val="FF9933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800" decel="100000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800" decel="100000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800" decel="100000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800" decel="100000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800" decel="100000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decel="100000" fill="hold"/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800" decel="100000"/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800" decel="100000"/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800" decel="100000"/>
                                        <p:tgtEl>
                                          <p:spTgt spid="419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419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419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419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800" decel="100000"/>
                                        <p:tgtEl>
                                          <p:spTgt spid="419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419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419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419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800" decel="100000"/>
                                        <p:tgtEl>
                                          <p:spTgt spid="419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800" decel="100000" fill="hold"/>
                                        <p:tgtEl>
                                          <p:spTgt spid="419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00" decel="100000" fill="hold"/>
                                        <p:tgtEl>
                                          <p:spTgt spid="419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419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800" decel="100000"/>
                                        <p:tgtEl>
                                          <p:spTgt spid="419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800" decel="100000" fill="hold"/>
                                        <p:tgtEl>
                                          <p:spTgt spid="419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00" decel="100000" fill="hold"/>
                                        <p:tgtEl>
                                          <p:spTgt spid="419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419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800" decel="100000"/>
                                        <p:tgtEl>
                                          <p:spTgt spid="4198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800" decel="100000" fill="hold"/>
                                        <p:tgtEl>
                                          <p:spTgt spid="4198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800" decel="100000" fill="hold"/>
                                        <p:tgtEl>
                                          <p:spTgt spid="4198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4198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800" decel="100000"/>
                                        <p:tgtEl>
                                          <p:spTgt spid="4198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800" decel="100000" fill="hold"/>
                                        <p:tgtEl>
                                          <p:spTgt spid="4198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800" decel="100000" fill="hold"/>
                                        <p:tgtEl>
                                          <p:spTgt spid="4198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800" decel="100000" fill="hold"/>
                                        <p:tgtEl>
                                          <p:spTgt spid="4198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0" dur="20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build="p" animBg="1"/>
      <p:bldP spid="419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179388" y="0"/>
            <a:ext cx="8229600" cy="1700213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88900">
            <a:solidFill>
              <a:srgbClr val="FF9900"/>
            </a:solidFill>
            <a:round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r>
              <a:rPr lang="ru-RU" sz="3200">
                <a:solidFill>
                  <a:srgbClr val="000099"/>
                </a:solidFill>
                <a:latin typeface="Arial Narrow" pitchFamily="34" charset="0"/>
              </a:rPr>
              <a:t>И, кроме того, имеются химические элементы, встречающиеся в организме только в виде следов, но, несмотря на это, также жизненно необходимые: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ru-RU" sz="320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7412" name="AutoShape 244"/>
          <p:cNvSpPr>
            <a:spLocks noChangeArrowheads="1"/>
          </p:cNvSpPr>
          <p:nvPr/>
        </p:nvSpPr>
        <p:spPr bwMode="auto">
          <a:xfrm>
            <a:off x="2771775" y="1816100"/>
            <a:ext cx="3538538" cy="5041900"/>
          </a:xfrm>
          <a:prstGeom prst="foldedCorner">
            <a:avLst>
              <a:gd name="adj" fmla="val 12500"/>
            </a:avLst>
          </a:prstGeom>
          <a:solidFill>
            <a:srgbClr val="FFFFCC"/>
          </a:solidFill>
          <a:ln w="88900">
            <a:solidFill>
              <a:srgbClr val="FF9933"/>
            </a:solidFill>
            <a:round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1.Марганец,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2.Бром,             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3.Цинк,   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4.Алюминий,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5.Литий,           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6.Кобальт,   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7.Медь,        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8.Бор,               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9.Бериллий,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10.Барий,    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11.Стронций,   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12.Рубидий,     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13.Ванадий,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14.Хром,           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15.Кадмий,               </a:t>
            </a:r>
          </a:p>
          <a:p>
            <a:pPr marL="342900" indent="-342900" algn="ctr">
              <a:spcBef>
                <a:spcPct val="20000"/>
              </a:spcBef>
            </a:pPr>
            <a:r>
              <a:rPr lang="ru-RU" sz="1600" b="1" i="1">
                <a:solidFill>
                  <a:srgbClr val="6600CC"/>
                </a:solidFill>
              </a:rPr>
              <a:t>16.Молибден.</a:t>
            </a:r>
          </a:p>
          <a:p>
            <a:pPr marL="342900" indent="-342900">
              <a:spcBef>
                <a:spcPct val="20000"/>
              </a:spcBef>
            </a:pPr>
            <a:endParaRPr lang="ru-RU" sz="1600" b="1" i="1">
              <a:solidFill>
                <a:srgbClr val="66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33CC33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00">
              <a:alpha val="64999"/>
            </a:srgbClr>
          </a:solidFill>
          <a:ln w="76200" cap="flat" cmpd="tri">
            <a:solidFill>
              <a:srgbClr val="006600"/>
            </a:solidFill>
          </a:ln>
        </p:spPr>
        <p:txBody>
          <a:bodyPr/>
          <a:lstStyle/>
          <a:p>
            <a:r>
              <a:rPr lang="ru-RU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Большую роль играет </a:t>
            </a:r>
            <a:r>
              <a:rPr lang="ru-RU" sz="3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кальций</a:t>
            </a:r>
            <a:r>
              <a:rPr lang="ru-RU" sz="320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4" charset="0"/>
              </a:rPr>
              <a:t> в жизни человека.</a:t>
            </a:r>
          </a:p>
        </p:txBody>
      </p:sp>
      <p:pic>
        <p:nvPicPr>
          <p:cNvPr id="47109" name="Picture 5" descr="Картинка 8 из 3189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331913" y="3213100"/>
            <a:ext cx="1155700" cy="2627313"/>
          </a:xfrm>
          <a:prstGeom prst="rect">
            <a:avLst/>
          </a:prstGeom>
          <a:noFill/>
          <a:ln w="76200" cmpd="tri">
            <a:solidFill>
              <a:srgbClr val="CCFF33"/>
            </a:solidFill>
            <a:miter lim="800000"/>
            <a:headEnd/>
            <a:tailEnd/>
          </a:ln>
        </p:spPr>
      </p:pic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4572000" y="1628775"/>
            <a:ext cx="4392613" cy="1263650"/>
          </a:xfrm>
          <a:prstGeom prst="rect">
            <a:avLst/>
          </a:prstGeom>
          <a:solidFill>
            <a:srgbClr val="CCFF33"/>
          </a:solidFill>
          <a:ln w="76200" cmpd="tri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0099"/>
                </a:solidFill>
                <a:latin typeface="Arial Narrow" pitchFamily="34" charset="0"/>
              </a:rPr>
              <a:t>Кроме того, ионы кальция влияют </a:t>
            </a:r>
          </a:p>
          <a:p>
            <a:pPr algn="ctr"/>
            <a:r>
              <a:rPr lang="ru-RU" sz="2400" b="1">
                <a:solidFill>
                  <a:srgbClr val="000099"/>
                </a:solidFill>
                <a:latin typeface="Arial Narrow" pitchFamily="34" charset="0"/>
              </a:rPr>
              <a:t>на мускулатуру. </a:t>
            </a:r>
          </a:p>
        </p:txBody>
      </p:sp>
      <p:pic>
        <p:nvPicPr>
          <p:cNvPr id="47114" name="Picture 10" descr="Картинка 58 из 483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7900" y="3213100"/>
            <a:ext cx="1414463" cy="1473200"/>
          </a:xfrm>
          <a:prstGeom prst="rect">
            <a:avLst/>
          </a:prstGeom>
          <a:noFill/>
          <a:ln w="76200" cmpd="tri">
            <a:solidFill>
              <a:srgbClr val="CCFF33"/>
            </a:solidFill>
            <a:miter lim="800000"/>
            <a:headEnd/>
            <a:tailEnd/>
          </a:ln>
        </p:spPr>
      </p:pic>
      <p:pic>
        <p:nvPicPr>
          <p:cNvPr id="47116" name="Picture 12" descr="Картинка 69 из 483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804025" y="3213100"/>
            <a:ext cx="1539875" cy="2106613"/>
          </a:xfrm>
          <a:prstGeom prst="rect">
            <a:avLst/>
          </a:prstGeom>
          <a:noFill/>
          <a:ln w="76200" cmpd="tri">
            <a:solidFill>
              <a:srgbClr val="CCFF33"/>
            </a:solidFill>
            <a:miter lim="800000"/>
            <a:headEnd/>
            <a:tailEnd/>
          </a:ln>
        </p:spPr>
      </p:pic>
      <p:sp>
        <p:nvSpPr>
          <p:cNvPr id="47125" name="Rectangle 21"/>
          <p:cNvSpPr>
            <a:spLocks noChangeArrowheads="1"/>
          </p:cNvSpPr>
          <p:nvPr/>
        </p:nvSpPr>
        <p:spPr bwMode="auto">
          <a:xfrm>
            <a:off x="107950" y="1628775"/>
            <a:ext cx="4213225" cy="1295400"/>
          </a:xfrm>
          <a:prstGeom prst="rect">
            <a:avLst/>
          </a:prstGeom>
          <a:solidFill>
            <a:srgbClr val="CCFF33"/>
          </a:solidFill>
          <a:ln w="76200" cmpd="tri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sz="2400" b="1">
                <a:solidFill>
                  <a:srgbClr val="000099"/>
                </a:solidFill>
                <a:latin typeface="Arial Narrow" pitchFamily="34" charset="0"/>
              </a:rPr>
              <a:t> Он необходим</a:t>
            </a:r>
          </a:p>
          <a:p>
            <a:pPr algn="ctr"/>
            <a:r>
              <a:rPr lang="ru-RU" sz="2400" b="1">
                <a:solidFill>
                  <a:srgbClr val="000099"/>
                </a:solidFill>
                <a:latin typeface="Arial Narrow" pitchFamily="34" charset="0"/>
              </a:rPr>
              <a:t> для </a:t>
            </a:r>
          </a:p>
          <a:p>
            <a:pPr algn="ctr"/>
            <a:r>
              <a:rPr lang="ru-RU" sz="2400" b="1">
                <a:solidFill>
                  <a:srgbClr val="000099"/>
                </a:solidFill>
                <a:latin typeface="Arial Narrow" pitchFamily="34" charset="0"/>
              </a:rPr>
              <a:t>построения скелета.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4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nimBg="1"/>
      <p:bldP spid="47111" grpId="0" animBg="1"/>
      <p:bldP spid="471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CC"/>
          </a:solidFill>
          <a:ln w="244475" cmpd="tri">
            <a:solidFill>
              <a:srgbClr val="FF6600"/>
            </a:solidFill>
          </a:ln>
        </p:spPr>
        <p:txBody>
          <a:bodyPr/>
          <a:lstStyle/>
          <a:p>
            <a:r>
              <a:rPr lang="ru-RU" b="1">
                <a:latin typeface="Latha" pitchFamily="2"/>
              </a:rPr>
              <a:t>Недостаток кальция ведёт:</a:t>
            </a:r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1116013" y="1412875"/>
            <a:ext cx="1079500" cy="1439863"/>
          </a:xfrm>
          <a:prstGeom prst="line">
            <a:avLst/>
          </a:prstGeom>
          <a:noFill/>
          <a:ln w="101600">
            <a:solidFill>
              <a:srgbClr val="FF66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073" name="Rectangle 17"/>
          <p:cNvSpPr>
            <a:spLocks noChangeArrowheads="1"/>
          </p:cNvSpPr>
          <p:nvPr/>
        </p:nvSpPr>
        <p:spPr bwMode="auto">
          <a:xfrm>
            <a:off x="179388" y="2924175"/>
            <a:ext cx="2592387" cy="936625"/>
          </a:xfrm>
          <a:prstGeom prst="rect">
            <a:avLst/>
          </a:prstGeom>
          <a:solidFill>
            <a:srgbClr val="FFFFCC"/>
          </a:solidFill>
          <a:ln w="762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i="1">
                <a:solidFill>
                  <a:srgbClr val="000099"/>
                </a:solidFill>
              </a:rPr>
              <a:t>к уменьшению роста</a:t>
            </a:r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2843213" y="1700213"/>
            <a:ext cx="936625" cy="2736850"/>
          </a:xfrm>
          <a:prstGeom prst="line">
            <a:avLst/>
          </a:prstGeom>
          <a:noFill/>
          <a:ln w="101600">
            <a:solidFill>
              <a:srgbClr val="FF66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075" name="Rectangle 19"/>
          <p:cNvSpPr>
            <a:spLocks noChangeArrowheads="1"/>
          </p:cNvSpPr>
          <p:nvPr/>
        </p:nvSpPr>
        <p:spPr bwMode="auto">
          <a:xfrm>
            <a:off x="468313" y="4508500"/>
            <a:ext cx="2592387" cy="936625"/>
          </a:xfrm>
          <a:prstGeom prst="rect">
            <a:avLst/>
          </a:prstGeom>
          <a:solidFill>
            <a:srgbClr val="FFFFCC"/>
          </a:solidFill>
          <a:ln w="762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i="1">
                <a:solidFill>
                  <a:srgbClr val="000099"/>
                </a:solidFill>
              </a:rPr>
              <a:t>к сужению </a:t>
            </a:r>
          </a:p>
          <a:p>
            <a:pPr algn="ctr"/>
            <a:r>
              <a:rPr lang="ru-RU" i="1">
                <a:solidFill>
                  <a:srgbClr val="000099"/>
                </a:solidFill>
              </a:rPr>
              <a:t>грудной клетки</a:t>
            </a:r>
          </a:p>
        </p:txBody>
      </p:sp>
      <p:sp>
        <p:nvSpPr>
          <p:cNvPr id="45076" name="Rectangle 20"/>
          <p:cNvSpPr>
            <a:spLocks noChangeArrowheads="1"/>
          </p:cNvSpPr>
          <p:nvPr/>
        </p:nvSpPr>
        <p:spPr bwMode="auto">
          <a:xfrm>
            <a:off x="6084888" y="4508500"/>
            <a:ext cx="2592387" cy="936625"/>
          </a:xfrm>
          <a:prstGeom prst="rect">
            <a:avLst/>
          </a:prstGeom>
          <a:solidFill>
            <a:srgbClr val="FFFFCC"/>
          </a:solidFill>
          <a:ln w="762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i="1">
                <a:solidFill>
                  <a:srgbClr val="000099"/>
                </a:solidFill>
              </a:rPr>
              <a:t>к искривлению ног</a:t>
            </a:r>
          </a:p>
        </p:txBody>
      </p:sp>
      <p:sp>
        <p:nvSpPr>
          <p:cNvPr id="45078" name="Line 22"/>
          <p:cNvSpPr>
            <a:spLocks noChangeShapeType="1"/>
          </p:cNvSpPr>
          <p:nvPr/>
        </p:nvSpPr>
        <p:spPr bwMode="auto">
          <a:xfrm>
            <a:off x="5364163" y="1700213"/>
            <a:ext cx="863600" cy="2665412"/>
          </a:xfrm>
          <a:prstGeom prst="line">
            <a:avLst/>
          </a:prstGeom>
          <a:noFill/>
          <a:ln w="101600">
            <a:solidFill>
              <a:srgbClr val="FF66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079" name="Rectangle 23"/>
          <p:cNvSpPr>
            <a:spLocks noChangeArrowheads="1"/>
          </p:cNvSpPr>
          <p:nvPr/>
        </p:nvSpPr>
        <p:spPr bwMode="auto">
          <a:xfrm>
            <a:off x="6300788" y="2852738"/>
            <a:ext cx="2592387" cy="936625"/>
          </a:xfrm>
          <a:prstGeom prst="rect">
            <a:avLst/>
          </a:prstGeom>
          <a:solidFill>
            <a:srgbClr val="FFFFCC"/>
          </a:solidFill>
          <a:ln w="762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i="1">
                <a:solidFill>
                  <a:srgbClr val="000099"/>
                </a:solidFill>
              </a:rPr>
              <a:t>к плоскостопию</a:t>
            </a:r>
          </a:p>
        </p:txBody>
      </p:sp>
      <p:sp>
        <p:nvSpPr>
          <p:cNvPr id="45080" name="Line 24"/>
          <p:cNvSpPr>
            <a:spLocks noChangeShapeType="1"/>
          </p:cNvSpPr>
          <p:nvPr/>
        </p:nvSpPr>
        <p:spPr bwMode="auto">
          <a:xfrm>
            <a:off x="6877050" y="1412875"/>
            <a:ext cx="1006475" cy="1296988"/>
          </a:xfrm>
          <a:prstGeom prst="line">
            <a:avLst/>
          </a:prstGeom>
          <a:noFill/>
          <a:ln w="101600">
            <a:solidFill>
              <a:srgbClr val="FF66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081" name="Line 25"/>
          <p:cNvSpPr>
            <a:spLocks noChangeShapeType="1"/>
          </p:cNvSpPr>
          <p:nvPr/>
        </p:nvSpPr>
        <p:spPr bwMode="auto">
          <a:xfrm>
            <a:off x="4500563" y="1844675"/>
            <a:ext cx="71437" cy="3529013"/>
          </a:xfrm>
          <a:prstGeom prst="line">
            <a:avLst/>
          </a:prstGeom>
          <a:noFill/>
          <a:ln w="101600">
            <a:solidFill>
              <a:srgbClr val="FF6600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082" name="Rectangle 26"/>
          <p:cNvSpPr>
            <a:spLocks noChangeArrowheads="1"/>
          </p:cNvSpPr>
          <p:nvPr/>
        </p:nvSpPr>
        <p:spPr bwMode="auto">
          <a:xfrm>
            <a:off x="2916238" y="5661025"/>
            <a:ext cx="3168650" cy="936625"/>
          </a:xfrm>
          <a:prstGeom prst="rect">
            <a:avLst/>
          </a:prstGeom>
          <a:solidFill>
            <a:srgbClr val="FFFFCC"/>
          </a:solidFill>
          <a:ln w="762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i="1">
                <a:solidFill>
                  <a:srgbClr val="000099"/>
                </a:solidFill>
              </a:rPr>
              <a:t>к повышению смертности</a:t>
            </a:r>
          </a:p>
          <a:p>
            <a:pPr algn="ctr"/>
            <a:r>
              <a:rPr lang="ru-RU" i="1">
                <a:solidFill>
                  <a:srgbClr val="000099"/>
                </a:solidFill>
              </a:rPr>
              <a:t> среди детей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5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5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5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5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5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5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5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5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5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5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nimBg="1"/>
      <p:bldP spid="45072" grpId="0" animBg="1"/>
      <p:bldP spid="45073" grpId="0" animBg="1"/>
      <p:bldP spid="45074" grpId="0" animBg="1"/>
      <p:bldP spid="45075" grpId="0" animBg="1"/>
      <p:bldP spid="45076" grpId="0" animBg="1"/>
      <p:bldP spid="45078" grpId="0" animBg="1"/>
      <p:bldP spid="45079" grpId="0" animBg="1"/>
      <p:bldP spid="45080" grpId="0" animBg="1"/>
      <p:bldP spid="45081" grpId="0" animBg="1"/>
      <p:bldP spid="4508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333375"/>
            <a:ext cx="5472112" cy="1143000"/>
          </a:xfrm>
          <a:solidFill>
            <a:srgbClr val="FFFFCC"/>
          </a:solidFill>
          <a:ln w="76200" cmpd="tri">
            <a:solidFill>
              <a:srgbClr val="FF6600"/>
            </a:solidFill>
          </a:ln>
        </p:spPr>
        <p:txBody>
          <a:bodyPr/>
          <a:lstStyle/>
          <a:p>
            <a:r>
              <a:rPr lang="ru-RU"/>
              <a:t>Кальций это:</a:t>
            </a:r>
          </a:p>
        </p:txBody>
      </p:sp>
      <p:pic>
        <p:nvPicPr>
          <p:cNvPr id="50181" name="Picture 5" descr="B826F7C0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708400" y="3933825"/>
            <a:ext cx="1431925" cy="2351088"/>
          </a:xfrm>
          <a:prstGeom prst="rect">
            <a:avLst/>
          </a:prstGeom>
          <a:noFill/>
          <a:ln w="95250">
            <a:solidFill>
              <a:srgbClr val="FF9933"/>
            </a:solidFill>
            <a:miter lim="800000"/>
            <a:headEnd/>
            <a:tailEnd/>
          </a:ln>
        </p:spPr>
      </p:pic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1908175" y="1844675"/>
            <a:ext cx="5194300" cy="1828800"/>
          </a:xfrm>
          <a:prstGeom prst="rect">
            <a:avLst/>
          </a:prstGeom>
          <a:solidFill>
            <a:srgbClr val="FFFFCC"/>
          </a:solidFill>
          <a:ln w="76200" cmpd="tri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/>
            <a:r>
              <a:rPr lang="ru-RU" sz="2800">
                <a:solidFill>
                  <a:srgbClr val="660066"/>
                </a:solidFill>
              </a:rPr>
              <a:t>Элемент для поддержания</a:t>
            </a:r>
          </a:p>
          <a:p>
            <a:pPr marL="342900" indent="-342900" algn="ctr"/>
            <a:r>
              <a:rPr lang="ru-RU" sz="2800">
                <a:solidFill>
                  <a:srgbClr val="660066"/>
                </a:solidFill>
              </a:rPr>
              <a:t> здоровья и увеличения</a:t>
            </a:r>
          </a:p>
          <a:p>
            <a:pPr marL="342900" indent="-342900" algn="ctr"/>
            <a:r>
              <a:rPr lang="ru-RU" sz="2800">
                <a:solidFill>
                  <a:srgbClr val="660066"/>
                </a:solidFill>
              </a:rPr>
              <a:t> продолжительности жизни.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 animBg="1"/>
      <p:bldP spid="5018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AutoShape 4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032250"/>
          </a:xfrm>
          <a:prstGeom prst="foldedCorner">
            <a:avLst>
              <a:gd name="adj" fmla="val 12500"/>
            </a:avLst>
          </a:prstGeom>
          <a:solidFill>
            <a:srgbClr val="CCFFFF"/>
          </a:solidFill>
          <a:ln w="101600">
            <a:solidFill>
              <a:srgbClr val="FF6600"/>
            </a:solidFill>
            <a:round/>
          </a:ln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900"/>
              <a:t>   </a:t>
            </a:r>
            <a:r>
              <a:rPr lang="ru-RU" sz="2800" b="1"/>
              <a:t>В живых организмах, в виде ионов, калий содержится во всех тканях.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b="1">
                <a:solidFill>
                  <a:srgbClr val="000000"/>
                </a:solidFill>
              </a:rPr>
              <a:t>В организме человека около 98% калия находится внутри клеток тканей</a:t>
            </a:r>
            <a:r>
              <a:rPr lang="ru-RU" sz="2800" i="1"/>
              <a:t>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i="1"/>
              <a:t>Наиболее богаты содержанием калия: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i="1">
                <a:solidFill>
                  <a:srgbClr val="00CC00"/>
                </a:solidFill>
              </a:rPr>
              <a:t>соя</a:t>
            </a:r>
            <a:r>
              <a:rPr lang="ru-RU" sz="2800" i="1"/>
              <a:t> - 1796 мгк / на 100 г продукта,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i="1">
                <a:solidFill>
                  <a:srgbClr val="00CC00"/>
                </a:solidFill>
              </a:rPr>
              <a:t>фасоль</a:t>
            </a:r>
            <a:r>
              <a:rPr lang="ru-RU" sz="2800" i="1"/>
              <a:t> - 1061 мгк / на 100 г продукта,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i="1">
                <a:solidFill>
                  <a:srgbClr val="00CC00"/>
                </a:solidFill>
              </a:rPr>
              <a:t>горох</a:t>
            </a:r>
            <a:r>
              <a:rPr lang="ru-RU" sz="2800" i="1"/>
              <a:t> - 900 мгк / на 100 г продукта. 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sz="2800" i="1"/>
          </a:p>
          <a:p>
            <a:pPr>
              <a:lnSpc>
                <a:spcPct val="80000"/>
              </a:lnSpc>
              <a:buFontTx/>
              <a:buNone/>
            </a:pPr>
            <a:endParaRPr lang="ru-RU" sz="2800">
              <a:solidFill>
                <a:srgbClr val="000099"/>
              </a:solidFill>
              <a:latin typeface="Arial Narrow" pitchFamily="34" charset="0"/>
            </a:endParaRP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title"/>
          </p:nvPr>
        </p:nvSpPr>
        <p:spPr>
          <a:xfrm>
            <a:off x="1763713" y="274638"/>
            <a:ext cx="5761037" cy="1143000"/>
          </a:xfrm>
          <a:solidFill>
            <a:srgbClr val="FFFF00">
              <a:alpha val="53999"/>
            </a:srgbClr>
          </a:solidFill>
          <a:ln w="50800">
            <a:solidFill>
              <a:srgbClr val="FF6600"/>
            </a:solidFill>
          </a:ln>
        </p:spPr>
        <p:txBody>
          <a:bodyPr/>
          <a:lstStyle/>
          <a:p>
            <a:r>
              <a:rPr lang="ru-RU" sz="6000"/>
              <a:t>Калий.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build="p" animBg="1"/>
      <p:bldP spid="430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274638"/>
            <a:ext cx="7200900" cy="1143000"/>
          </a:xfrm>
          <a:solidFill>
            <a:srgbClr val="FFFF00">
              <a:alpha val="62000"/>
            </a:srgbClr>
          </a:solidFill>
          <a:ln w="76200" cmpd="tri">
            <a:solidFill>
              <a:srgbClr val="FF6600"/>
            </a:solidFill>
          </a:ln>
        </p:spPr>
        <p:txBody>
          <a:bodyPr/>
          <a:lstStyle/>
          <a:p>
            <a:r>
              <a:rPr lang="ru-RU">
                <a:solidFill>
                  <a:schemeClr val="tx1"/>
                </a:solidFill>
              </a:rPr>
              <a:t>У человека соли калия: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611188" y="1773238"/>
            <a:ext cx="2592387" cy="936625"/>
          </a:xfrm>
          <a:prstGeom prst="rect">
            <a:avLst/>
          </a:prstGeom>
          <a:solidFill>
            <a:srgbClr val="FFFFCC"/>
          </a:solidFill>
          <a:ln w="762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i="1">
                <a:solidFill>
                  <a:srgbClr val="000099"/>
                </a:solidFill>
              </a:rPr>
              <a:t>в малых количествах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5435600" y="1773238"/>
            <a:ext cx="2592388" cy="936625"/>
          </a:xfrm>
          <a:prstGeom prst="rect">
            <a:avLst/>
          </a:prstGeom>
          <a:solidFill>
            <a:srgbClr val="FFFFCC"/>
          </a:solidFill>
          <a:ln w="76200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i="1">
                <a:solidFill>
                  <a:srgbClr val="000099"/>
                </a:solidFill>
              </a:rPr>
              <a:t>в повышенных дозах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1835150" y="2852738"/>
            <a:ext cx="0" cy="1368425"/>
          </a:xfrm>
          <a:prstGeom prst="line">
            <a:avLst/>
          </a:prstGeom>
          <a:noFill/>
          <a:ln w="107950">
            <a:solidFill>
              <a:srgbClr val="FFFF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6804025" y="2852738"/>
            <a:ext cx="0" cy="1368425"/>
          </a:xfrm>
          <a:prstGeom prst="line">
            <a:avLst/>
          </a:prstGeom>
          <a:noFill/>
          <a:ln w="107950">
            <a:solidFill>
              <a:srgbClr val="FFFF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398463" y="4292600"/>
            <a:ext cx="2895600" cy="717550"/>
          </a:xfrm>
          <a:prstGeom prst="rect">
            <a:avLst/>
          </a:prstGeom>
          <a:solidFill>
            <a:srgbClr val="CCECFF"/>
          </a:solidFill>
          <a:ln w="76200" cmpd="tri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/>
              <a:t>уменьшают число</a:t>
            </a:r>
          </a:p>
          <a:p>
            <a:pPr algn="ctr"/>
            <a:r>
              <a:rPr lang="ru-RU"/>
              <a:t> сердечных сокращений.</a:t>
            </a:r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4405313" y="4221163"/>
            <a:ext cx="4514850" cy="992187"/>
          </a:xfrm>
          <a:prstGeom prst="rect">
            <a:avLst/>
          </a:prstGeom>
          <a:solidFill>
            <a:srgbClr val="CCECFF"/>
          </a:solidFill>
          <a:ln w="76200" cmpd="tri">
            <a:solidFill>
              <a:srgbClr val="00CCFF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/>
              <a:t>вызывают состояние</a:t>
            </a:r>
          </a:p>
          <a:p>
            <a:pPr algn="ctr"/>
            <a:r>
              <a:rPr lang="ru-RU"/>
              <a:t> крайнего расслабления,</a:t>
            </a:r>
          </a:p>
          <a:p>
            <a:pPr algn="ctr"/>
            <a:r>
              <a:rPr lang="ru-RU"/>
              <a:t> так называемое калиевое торможение.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3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3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3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3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nimBg="1"/>
      <p:bldP spid="53252" grpId="0" animBg="1"/>
      <p:bldP spid="53253" grpId="0" animBg="1"/>
      <p:bldP spid="53257" grpId="0" animBg="1"/>
      <p:bldP spid="53263" grpId="0" animBg="1"/>
      <p:bldP spid="53264" grpId="0" animBg="1"/>
      <p:bldP spid="53265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638</Words>
  <Application>Microsoft Office PowerPoint</Application>
  <PresentationFormat>Экран (4:3)</PresentationFormat>
  <Paragraphs>127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Оформление по умолчанию</vt:lpstr>
      <vt:lpstr>Слайд 1</vt:lpstr>
      <vt:lpstr>Слайд 2</vt:lpstr>
      <vt:lpstr>Слайд 3</vt:lpstr>
      <vt:lpstr>Слайд 4</vt:lpstr>
      <vt:lpstr>Большую роль играет кальций в жизни человека.</vt:lpstr>
      <vt:lpstr>Недостаток кальция ведёт:</vt:lpstr>
      <vt:lpstr>Кальций это:</vt:lpstr>
      <vt:lpstr>Калий.</vt:lpstr>
      <vt:lpstr>У человека соли калия:</vt:lpstr>
      <vt:lpstr>Слайд 10</vt:lpstr>
      <vt:lpstr>Слайд 11</vt:lpstr>
      <vt:lpstr>Слайд 12</vt:lpstr>
      <vt:lpstr>Слайд 13</vt:lpstr>
      <vt:lpstr>Кремний.</vt:lpstr>
      <vt:lpstr>Слайд 15</vt:lpstr>
      <vt:lpstr>Слайд 16</vt:lpstr>
      <vt:lpstr>Фтор.</vt:lpstr>
      <vt:lpstr>Слайд 18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 чего состоит человек? </dc:title>
  <dc:creator>Политова Светлана Викторовна.</dc:creator>
  <cp:lastModifiedBy>Admin</cp:lastModifiedBy>
  <cp:revision>19</cp:revision>
  <dcterms:created xsi:type="dcterms:W3CDTF">2009-07-06T00:36:35Z</dcterms:created>
  <dcterms:modified xsi:type="dcterms:W3CDTF">2015-07-06T21:40:42Z</dcterms:modified>
</cp:coreProperties>
</file>