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2" r:id="rId5"/>
    <p:sldId id="266" r:id="rId6"/>
    <p:sldId id="268" r:id="rId7"/>
    <p:sldId id="267" r:id="rId8"/>
    <p:sldId id="269" r:id="rId9"/>
    <p:sldId id="270" r:id="rId10"/>
    <p:sldId id="271" r:id="rId11"/>
    <p:sldId id="292" r:id="rId12"/>
    <p:sldId id="295" r:id="rId13"/>
    <p:sldId id="272" r:id="rId14"/>
    <p:sldId id="260" r:id="rId15"/>
    <p:sldId id="281" r:id="rId16"/>
    <p:sldId id="274" r:id="rId17"/>
    <p:sldId id="275" r:id="rId18"/>
    <p:sldId id="276" r:id="rId19"/>
    <p:sldId id="277" r:id="rId20"/>
    <p:sldId id="278" r:id="rId21"/>
    <p:sldId id="273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88" r:id="rId32"/>
    <p:sldId id="290" r:id="rId33"/>
    <p:sldId id="291" r:id="rId34"/>
    <p:sldId id="293" r:id="rId35"/>
    <p:sldId id="26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4A452A"/>
    <a:srgbClr val="663300"/>
    <a:srgbClr val="FFC000"/>
    <a:srgbClr val="333300"/>
    <a:srgbClr val="FFCCFF"/>
    <a:srgbClr val="00206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8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0.10209951881014867"/>
          <c:y val="1.999993305207088E-2"/>
          <c:w val="0.89790048118985166"/>
          <c:h val="0.5647292138852444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pPr>
              <a:solidFill>
                <a:srgbClr val="FF0000"/>
              </a:solidFill>
              <a:ln w="76200">
                <a:solidFill>
                  <a:srgbClr val="C00000"/>
                </a:solidFill>
              </a:ln>
            </c:spPr>
          </c:marker>
          <c:cat>
            <c:strRef>
              <c:f>Лист1!$A$2:$A$8</c:f>
              <c:strCache>
                <c:ptCount val="7"/>
                <c:pt idx="0">
                  <c:v>Россия </c:v>
                </c:pt>
                <c:pt idx="1">
                  <c:v>Финляндия</c:v>
                </c:pt>
                <c:pt idx="2">
                  <c:v>США</c:v>
                </c:pt>
                <c:pt idx="3">
                  <c:v>Швеция</c:v>
                </c:pt>
                <c:pt idx="4">
                  <c:v>Германия</c:v>
                </c:pt>
                <c:pt idx="5">
                  <c:v>Норвегия</c:v>
                </c:pt>
                <c:pt idx="6">
                  <c:v>Великобритания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0.8</c:v>
                </c:pt>
                <c:pt idx="1">
                  <c:v>0.30000000000000027</c:v>
                </c:pt>
                <c:pt idx="2">
                  <c:v>0.28000000000000008</c:v>
                </c:pt>
                <c:pt idx="3">
                  <c:v>0.24000000000000013</c:v>
                </c:pt>
                <c:pt idx="4">
                  <c:v>0.21000000000000013</c:v>
                </c:pt>
                <c:pt idx="5">
                  <c:v>0.2</c:v>
                </c:pt>
                <c:pt idx="6">
                  <c:v>0.18000000000000013</c:v>
                </c:pt>
              </c:numCache>
            </c:numRef>
          </c:val>
        </c:ser>
        <c:marker val="1"/>
        <c:axId val="91559808"/>
        <c:axId val="91729920"/>
      </c:lineChart>
      <c:catAx>
        <c:axId val="91559808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729920"/>
        <c:crosses val="autoZero"/>
        <c:auto val="1"/>
        <c:lblAlgn val="ctr"/>
        <c:lblOffset val="100"/>
      </c:catAx>
      <c:valAx>
        <c:axId val="91729920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5598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61.2</c:v>
                </c:pt>
                <c:pt idx="2">
                  <c:v>19.7</c:v>
                </c:pt>
                <c:pt idx="3">
                  <c:v>1.7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33.1</c:v>
                </c:pt>
                <c:pt idx="1">
                  <c:v>0.9</c:v>
                </c:pt>
                <c:pt idx="2">
                  <c:v>62.4</c:v>
                </c:pt>
                <c:pt idx="3">
                  <c:v>3.1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4.9687010954616992E-3"/>
                  <c:y val="6.4985380116959077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6562336984872202E-2"/>
                  <c:y val="3.0945419103313852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3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20.8</c:v>
                </c:pt>
                <c:pt idx="1">
                  <c:v>76.599999999999994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803077725612942E-2"/>
                  <c:y val="-8.045808966861595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3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44.2</c:v>
                </c:pt>
                <c:pt idx="1">
                  <c:v>35.1</c:v>
                </c:pt>
                <c:pt idx="2">
                  <c:v>12.8</c:v>
                </c:pt>
                <c:pt idx="3">
                  <c:v>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3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30.1</c:v>
                </c:pt>
                <c:pt idx="1">
                  <c:v>53.4</c:v>
                </c:pt>
                <c:pt idx="2">
                  <c:v>10.200000000000001</c:v>
                </c:pt>
                <c:pt idx="3">
                  <c:v>4.0999999999999996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3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61.2</c:v>
                </c:pt>
                <c:pt idx="2">
                  <c:v>19.7</c:v>
                </c:pt>
                <c:pt idx="3">
                  <c:v>1.7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3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33.1</c:v>
                </c:pt>
                <c:pt idx="1">
                  <c:v>0.9</c:v>
                </c:pt>
                <c:pt idx="2">
                  <c:v>62.4</c:v>
                </c:pt>
                <c:pt idx="3">
                  <c:v>3.1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sz="28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4.9687010954617026E-3"/>
                  <c:y val="6.4985380116959077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6562336984872202E-2"/>
                  <c:y val="3.0945419103313852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20.8</c:v>
                </c:pt>
                <c:pt idx="1">
                  <c:v>76.599999999999994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30.1</c:v>
                </c:pt>
                <c:pt idx="1">
                  <c:v>53.4</c:v>
                </c:pt>
                <c:pt idx="2">
                  <c:v>10.200000000000001</c:v>
                </c:pt>
                <c:pt idx="3">
                  <c:v>4.0999999999999996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8030777256129434E-2"/>
                  <c:y val="-8.045808966861595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Пиво</c:v>
                </c:pt>
                <c:pt idx="1">
                  <c:v>Вино</c:v>
                </c:pt>
                <c:pt idx="2">
                  <c:v>Спиртовые напитки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44.2</c:v>
                </c:pt>
                <c:pt idx="1">
                  <c:v>35.1</c:v>
                </c:pt>
                <c:pt idx="2">
                  <c:v>12.8</c:v>
                </c:pt>
                <c:pt idx="3">
                  <c:v>6</c:v>
                </c:pt>
              </c:numCache>
            </c:numRef>
          </c:val>
        </c:ser>
        <c:dLbls>
          <c:showVal val="1"/>
        </c:dLbls>
      </c:pie3DChart>
    </c:plotArea>
    <c:plotVisOnly val="1"/>
  </c:chart>
  <c:spPr>
    <a:solidFill>
      <a:schemeClr val="bg2">
        <a:lumMod val="25000"/>
      </a:schemeClr>
    </a:solidFill>
  </c:spPr>
  <c:txPr>
    <a:bodyPr/>
    <a:lstStyle/>
    <a:p>
      <a:pPr>
        <a:defRPr sz="1800"/>
      </a:pPr>
      <a:endParaRPr lang="ru-RU"/>
    </a:p>
  </c:tx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25000"/>
                <a:alpha val="7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A2183-6517-4BC5-AE2C-89DC6DF88D76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F1292-85C2-4A89-A141-35DB25206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atermarked.cutcaster.com/cutcaster-photo-100367069-Smiling-cartoon-beer-on-wooden-table.jpg" TargetMode="External"/><Relationship Id="rId13" Type="http://schemas.openxmlformats.org/officeDocument/2006/relationships/hyperlink" Target="http://www.runivers.ru/images/index/20101206.jpg" TargetMode="External"/><Relationship Id="rId3" Type="http://schemas.openxmlformats.org/officeDocument/2006/relationships/hyperlink" Target="http://chemistry-chemists.com/N6_2011/U7/Methanol-5.png" TargetMode="External"/><Relationship Id="rId7" Type="http://schemas.openxmlformats.org/officeDocument/2006/relationships/hyperlink" Target="http://s51.radikal.ru/i131/1010/cc/28ce6b9df543.png" TargetMode="External"/><Relationship Id="rId12" Type="http://schemas.openxmlformats.org/officeDocument/2006/relationships/hyperlink" Target="http://storage0.dms.mpinteractiv.ro/media/401/321/5387/928936/9/will5.jpg?width=500&amp;height=500" TargetMode="External"/><Relationship Id="rId2" Type="http://schemas.openxmlformats.org/officeDocument/2006/relationships/hyperlink" Target="http://img.beta.rian.ru/images/38287/00/38287009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nagold.ru/fon/clipart/tc/tcip/tsipa41.gif" TargetMode="External"/><Relationship Id="rId11" Type="http://schemas.openxmlformats.org/officeDocument/2006/relationships/hyperlink" Target="http://www.kowara.net/ARHIW_715.htm" TargetMode="External"/><Relationship Id="rId5" Type="http://schemas.openxmlformats.org/officeDocument/2006/relationships/hyperlink" Target="http://sibdepo.ru/uploads/posts/2008-05/1209952818_sazhency.jpg" TargetMode="External"/><Relationship Id="rId10" Type="http://schemas.openxmlformats.org/officeDocument/2006/relationships/hyperlink" Target="http://img.encyc.yandex.net/illustrations/bse/pictures/02540/839970.jpg" TargetMode="External"/><Relationship Id="rId4" Type="http://schemas.openxmlformats.org/officeDocument/2006/relationships/hyperlink" Target="http://www.oc3.ru/portfolio/demoobjects/lab-quotseed-germination-of-beansquot/" TargetMode="External"/><Relationship Id="rId9" Type="http://schemas.openxmlformats.org/officeDocument/2006/relationships/hyperlink" Target="http://wwwcdn.net/ev/assets/images/vectors/afbig/intoxicated-drunk-dwi-dui-clip-art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1"/>
          <p:cNvGrpSpPr/>
          <p:nvPr/>
        </p:nvGrpSpPr>
        <p:grpSpPr>
          <a:xfrm>
            <a:off x="1500166" y="938505"/>
            <a:ext cx="6157999" cy="2066361"/>
            <a:chOff x="1500166" y="938505"/>
            <a:chExt cx="6157999" cy="2066361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064931" y="1350558"/>
              <a:ext cx="5072098" cy="135732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Дуга 18"/>
            <p:cNvSpPr>
              <a:spLocks noChangeAspect="1"/>
            </p:cNvSpPr>
            <p:nvPr/>
          </p:nvSpPr>
          <p:spPr>
            <a:xfrm rot="4257999">
              <a:off x="1500166" y="2428866"/>
              <a:ext cx="576000" cy="576000"/>
            </a:xfrm>
            <a:prstGeom prst="arc">
              <a:avLst>
                <a:gd name="adj1" fmla="val 16983485"/>
                <a:gd name="adj2" fmla="val 4304199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уга 19"/>
            <p:cNvSpPr>
              <a:spLocks noChangeAspect="1"/>
            </p:cNvSpPr>
            <p:nvPr/>
          </p:nvSpPr>
          <p:spPr>
            <a:xfrm rot="14997214" flipH="1">
              <a:off x="7082165" y="938505"/>
              <a:ext cx="576000" cy="576000"/>
            </a:xfrm>
            <a:prstGeom prst="arc">
              <a:avLst>
                <a:gd name="adj1" fmla="val 16745570"/>
                <a:gd name="adj2" fmla="val 4304199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928662" y="4214818"/>
            <a:ext cx="2052000" cy="1007886"/>
            <a:chOff x="946189" y="3677642"/>
            <a:chExt cx="2052000" cy="1007886"/>
          </a:xfrm>
        </p:grpSpPr>
        <p:sp>
          <p:nvSpPr>
            <p:cNvPr id="25" name="Овал 24"/>
            <p:cNvSpPr/>
            <p:nvPr/>
          </p:nvSpPr>
          <p:spPr>
            <a:xfrm rot="15876261" flipV="1">
              <a:off x="1566314" y="3373969"/>
              <a:ext cx="828245" cy="179487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19740908">
              <a:off x="946189" y="3677642"/>
              <a:ext cx="20520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6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6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4">
                  <a:lumMod val="50000"/>
                </a:schemeClr>
              </a:solidFill>
            </a:ln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26"/>
          <p:cNvGrpSpPr/>
          <p:nvPr/>
        </p:nvGrpSpPr>
        <p:grpSpPr>
          <a:xfrm>
            <a:off x="6643702" y="4071942"/>
            <a:ext cx="2052000" cy="1007886"/>
            <a:chOff x="946189" y="3677642"/>
            <a:chExt cx="2052000" cy="1007886"/>
          </a:xfrm>
        </p:grpSpPr>
        <p:sp>
          <p:nvSpPr>
            <p:cNvPr id="28" name="Овал 27"/>
            <p:cNvSpPr/>
            <p:nvPr/>
          </p:nvSpPr>
          <p:spPr>
            <a:xfrm rot="15876261" flipV="1">
              <a:off x="1566314" y="3373969"/>
              <a:ext cx="828245" cy="179487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 rot="19740908">
              <a:off x="946189" y="3677642"/>
              <a:ext cx="205200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6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6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4">
                  <a:lumMod val="50000"/>
                </a:schemeClr>
              </a:solidFill>
            </a:ln>
            <a:scene3d>
              <a:camera prst="isometricBottom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643042" y="571480"/>
            <a:ext cx="5931380" cy="6034668"/>
            <a:chOff x="1606310" y="785794"/>
            <a:chExt cx="5931380" cy="6034668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rot="16200000" flipH="1">
              <a:off x="1750199" y="3536157"/>
              <a:ext cx="5643602" cy="14287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Блок-схема: данные 53"/>
            <p:cNvSpPr/>
            <p:nvPr/>
          </p:nvSpPr>
          <p:spPr>
            <a:xfrm rot="562268">
              <a:off x="1606310" y="5906062"/>
              <a:ext cx="5931380" cy="914400"/>
            </a:xfrm>
            <a:prstGeom prst="flowChartInputOutpu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59"/>
          <p:cNvGrpSpPr/>
          <p:nvPr/>
        </p:nvGrpSpPr>
        <p:grpSpPr>
          <a:xfrm>
            <a:off x="928662" y="2815603"/>
            <a:ext cx="2038512" cy="2080405"/>
            <a:chOff x="928662" y="2815603"/>
            <a:chExt cx="2038512" cy="2080405"/>
          </a:xfrm>
        </p:grpSpPr>
        <p:grpSp>
          <p:nvGrpSpPr>
            <p:cNvPr id="16" name="Группа 46"/>
            <p:cNvGrpSpPr/>
            <p:nvPr/>
          </p:nvGrpSpPr>
          <p:grpSpPr>
            <a:xfrm>
              <a:off x="1071538" y="3000372"/>
              <a:ext cx="1714512" cy="1714512"/>
              <a:chOff x="1071538" y="3000372"/>
              <a:chExt cx="1714512" cy="1714512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rot="16200000" flipH="1">
                <a:off x="1535885" y="3321843"/>
                <a:ext cx="1571636" cy="92869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>
                <a:off x="607191" y="3464719"/>
                <a:ext cx="1714512" cy="78581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Нашивка 48"/>
            <p:cNvSpPr>
              <a:spLocks noChangeAspect="1"/>
            </p:cNvSpPr>
            <p:nvPr/>
          </p:nvSpPr>
          <p:spPr>
            <a:xfrm rot="4569351">
              <a:off x="1655765" y="2838598"/>
              <a:ext cx="333428" cy="287438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Умножение 55"/>
            <p:cNvSpPr>
              <a:spLocks noChangeAspect="1"/>
            </p:cNvSpPr>
            <p:nvPr/>
          </p:nvSpPr>
          <p:spPr>
            <a:xfrm>
              <a:off x="2643174" y="4429132"/>
              <a:ext cx="324000" cy="324000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Умножение 56"/>
            <p:cNvSpPr>
              <a:spLocks noChangeAspect="1"/>
            </p:cNvSpPr>
            <p:nvPr/>
          </p:nvSpPr>
          <p:spPr>
            <a:xfrm>
              <a:off x="928662" y="4572008"/>
              <a:ext cx="324000" cy="324000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60"/>
          <p:cNvGrpSpPr/>
          <p:nvPr/>
        </p:nvGrpSpPr>
        <p:grpSpPr>
          <a:xfrm>
            <a:off x="6643702" y="1365519"/>
            <a:ext cx="2038512" cy="3459051"/>
            <a:chOff x="6643702" y="1365519"/>
            <a:chExt cx="2038512" cy="3459051"/>
          </a:xfrm>
        </p:grpSpPr>
        <p:grpSp>
          <p:nvGrpSpPr>
            <p:cNvPr id="21" name="Группа 47"/>
            <p:cNvGrpSpPr/>
            <p:nvPr/>
          </p:nvGrpSpPr>
          <p:grpSpPr>
            <a:xfrm>
              <a:off x="6786578" y="1500174"/>
              <a:ext cx="1714512" cy="3143272"/>
              <a:chOff x="6786578" y="1500174"/>
              <a:chExt cx="1714512" cy="3143272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rot="16200000" flipH="1">
                <a:off x="6536545" y="2393149"/>
                <a:ext cx="2857520" cy="107157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5536413" y="2750339"/>
                <a:ext cx="3143272" cy="64294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Нашивка 49"/>
            <p:cNvSpPr>
              <a:spLocks noChangeAspect="1"/>
            </p:cNvSpPr>
            <p:nvPr/>
          </p:nvSpPr>
          <p:spPr>
            <a:xfrm rot="5190099">
              <a:off x="7273924" y="1387864"/>
              <a:ext cx="324000" cy="27931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Умножение 57"/>
            <p:cNvSpPr>
              <a:spLocks noChangeAspect="1"/>
            </p:cNvSpPr>
            <p:nvPr/>
          </p:nvSpPr>
          <p:spPr>
            <a:xfrm>
              <a:off x="6643702" y="4500570"/>
              <a:ext cx="324000" cy="324000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Умножение 58"/>
            <p:cNvSpPr>
              <a:spLocks noChangeAspect="1"/>
            </p:cNvSpPr>
            <p:nvPr/>
          </p:nvSpPr>
          <p:spPr>
            <a:xfrm>
              <a:off x="8358214" y="4214818"/>
              <a:ext cx="324000" cy="324000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-428660" y="135729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20850197">
            <a:off x="1080162" y="3599215"/>
            <a:ext cx="167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«за»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20870627">
            <a:off x="5809774" y="3418837"/>
            <a:ext cx="3155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«против»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3" name="Равнобедренный треугольник 3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358414" y="6429396"/>
            <a:ext cx="6427172" cy="360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Политова Светлана Викторовна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0000" y="357166"/>
            <a:ext cx="8784000" cy="82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ГБОУ СОШ № 1352 с углубленным изучением английского языка г. Москвы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86742" cy="928694"/>
          </a:xfrm>
          <a:prstGeom prst="round2DiagRect">
            <a:avLst/>
          </a:prstGeo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Судебная             хроника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3286124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642942"/>
          </a:xfrm>
          <a:prstGeom prst="round2DiagRect">
            <a:avLst/>
          </a:prstGeom>
          <a:solidFill>
            <a:srgbClr val="3333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Алкоголь- наркотическое вещество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714744" y="1357298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solidFill>
            <a:srgbClr val="C000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143124" y="1928802"/>
            <a:ext cx="4857752" cy="92869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2540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Чувствительность человека тем выше, чем моложе организм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714744" y="3071810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solidFill>
            <a:srgbClr val="C000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42910" y="3571876"/>
            <a:ext cx="3168000" cy="2476132"/>
            <a:chOff x="642910" y="3571876"/>
            <a:chExt cx="3168000" cy="247613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42910" y="3571876"/>
              <a:ext cx="3168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Смертельная доза: 3 г на 1 кг массы тела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Куб 11"/>
            <p:cNvSpPr/>
            <p:nvPr/>
          </p:nvSpPr>
          <p:spPr>
            <a:xfrm>
              <a:off x="975892" y="4572008"/>
              <a:ext cx="2502036" cy="1476000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Годовалый ребенок – 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100 г водки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00628" y="3607595"/>
            <a:ext cx="3168000" cy="2404694"/>
            <a:chOff x="5000628" y="3643314"/>
            <a:chExt cx="3168000" cy="2404694"/>
          </a:xfrm>
        </p:grpSpPr>
        <p:sp>
          <p:nvSpPr>
            <p:cNvPr id="13" name="Куб 12"/>
            <p:cNvSpPr/>
            <p:nvPr/>
          </p:nvSpPr>
          <p:spPr>
            <a:xfrm flipH="1">
              <a:off x="5333610" y="4572008"/>
              <a:ext cx="2502036" cy="1476000"/>
            </a:xfrm>
            <a:prstGeom prst="cube">
              <a:avLst/>
            </a:prstGeom>
            <a:solidFill>
              <a:srgbClr val="C0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Подросток – 0,25 - 0,5 л водки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000628" y="3643314"/>
              <a:ext cx="3168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Смертельная доза: 4-5 г на 1 кг массы тела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Равнобедренный треугольник 1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Эксперимент на крысах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74" y="3429000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785786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500438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10 % раствор спирта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3429000"/>
            <a:ext cx="165600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Чистая вода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H="1">
            <a:off x="6715140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внобедренный треугольник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1571" y="1928802"/>
            <a:ext cx="6500858" cy="92869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2540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Ученые МГУ провели эксперимент на крысах, которым предоставляли на выбор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643438" y="4822041"/>
            <a:ext cx="4120330" cy="615600"/>
            <a:chOff x="428596" y="5500702"/>
            <a:chExt cx="4120330" cy="615600"/>
          </a:xfrm>
        </p:grpSpPr>
        <p:pic>
          <p:nvPicPr>
            <p:cNvPr id="25604" name="Picture 4" descr="http://alsature.files.wordpress.com/2011/08/images.jpe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596" y="5500702"/>
              <a:ext cx="1620000" cy="615600"/>
            </a:xfrm>
            <a:prstGeom prst="rect">
              <a:avLst/>
            </a:prstGeom>
            <a:noFill/>
          </p:spPr>
        </p:pic>
        <p:pic>
          <p:nvPicPr>
            <p:cNvPr id="24" name="Picture 4" descr="http://alsature.files.wordpress.com/2011/08/images.jpe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>
              <a:off x="2928926" y="5500702"/>
              <a:ext cx="1620000" cy="615600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>
            <a:grpSpLocks noChangeAspect="1"/>
          </p:cNvGrpSpPr>
          <p:nvPr/>
        </p:nvGrpSpPr>
        <p:grpSpPr>
          <a:xfrm>
            <a:off x="5857884" y="4679165"/>
            <a:ext cx="1714512" cy="869304"/>
            <a:chOff x="5319223" y="4321975"/>
            <a:chExt cx="3034800" cy="1538727"/>
          </a:xfrm>
        </p:grpSpPr>
        <p:sp>
          <p:nvSpPr>
            <p:cNvPr id="26" name="Цилиндр 25"/>
            <p:cNvSpPr/>
            <p:nvPr/>
          </p:nvSpPr>
          <p:spPr>
            <a:xfrm>
              <a:off x="5586459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Цилиндр 26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19223" y="4758603"/>
              <a:ext cx="30348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4400" b="1" cap="all" baseline="-25000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O</a:t>
              </a:r>
              <a:endParaRPr lang="ru-RU" sz="4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71472" y="4822041"/>
            <a:ext cx="4120330" cy="615600"/>
            <a:chOff x="428596" y="5500702"/>
            <a:chExt cx="4120330" cy="615600"/>
          </a:xfrm>
        </p:grpSpPr>
        <p:pic>
          <p:nvPicPr>
            <p:cNvPr id="35" name="Picture 4" descr="http://alsature.files.wordpress.com/2011/08/images.jpe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596" y="5500702"/>
              <a:ext cx="1620000" cy="615600"/>
            </a:xfrm>
            <a:prstGeom prst="rect">
              <a:avLst/>
            </a:prstGeom>
            <a:noFill/>
          </p:spPr>
        </p:pic>
        <p:pic>
          <p:nvPicPr>
            <p:cNvPr id="36" name="Picture 4" descr="http://alsature.files.wordpress.com/2011/08/images.jpe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>
              <a:off x="2928926" y="5500702"/>
              <a:ext cx="1620000" cy="615600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1785918" y="4679165"/>
            <a:ext cx="1714512" cy="869304"/>
            <a:chOff x="5319223" y="4321975"/>
            <a:chExt cx="3034800" cy="1538727"/>
          </a:xfrm>
        </p:grpSpPr>
        <p:sp>
          <p:nvSpPr>
            <p:cNvPr id="30" name="Цилиндр 29"/>
            <p:cNvSpPr/>
            <p:nvPr/>
          </p:nvSpPr>
          <p:spPr>
            <a:xfrm>
              <a:off x="5586459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Цилиндр 30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319223" y="4758603"/>
              <a:ext cx="30348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10 % спирт</a:t>
              </a:r>
              <a:endParaRPr lang="ru-RU" sz="2400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643042" y="5715016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25 %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72132" y="5786454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85 %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Эксперимент на крысах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74" y="3429000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785786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500438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10 % раствор спирта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3429000"/>
            <a:ext cx="165600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Чистая вода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H="1">
            <a:off x="6715140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1714488"/>
            <a:ext cx="8429684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2540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пропускали через лабиринт и при этом на них дополнительно воздействовали сильным магнитным полем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75852" y="4786322"/>
            <a:ext cx="8192296" cy="615600"/>
            <a:chOff x="571472" y="4786322"/>
            <a:chExt cx="8192296" cy="615600"/>
          </a:xfrm>
        </p:grpSpPr>
        <p:grpSp>
          <p:nvGrpSpPr>
            <p:cNvPr id="2" name="Группа 32"/>
            <p:cNvGrpSpPr/>
            <p:nvPr/>
          </p:nvGrpSpPr>
          <p:grpSpPr>
            <a:xfrm>
              <a:off x="4643438" y="4786322"/>
              <a:ext cx="4120330" cy="615600"/>
              <a:chOff x="428596" y="5500702"/>
              <a:chExt cx="4120330" cy="615600"/>
            </a:xfrm>
          </p:grpSpPr>
          <p:pic>
            <p:nvPicPr>
              <p:cNvPr id="25604" name="Picture 4" descr="http://alsature.files.wordpress.com/2011/08/images.jpe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596" y="5500702"/>
                <a:ext cx="1620000" cy="615600"/>
              </a:xfrm>
              <a:prstGeom prst="rect">
                <a:avLst/>
              </a:prstGeom>
              <a:noFill/>
            </p:spPr>
          </p:pic>
          <p:pic>
            <p:nvPicPr>
              <p:cNvPr id="24" name="Picture 4" descr="http://alsature.files.wordpress.com/2011/08/images.jpe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flipH="1">
                <a:off x="2928926" y="5500702"/>
                <a:ext cx="1620000" cy="615600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Группа 33"/>
            <p:cNvGrpSpPr/>
            <p:nvPr/>
          </p:nvGrpSpPr>
          <p:grpSpPr>
            <a:xfrm>
              <a:off x="571472" y="4786322"/>
              <a:ext cx="4120330" cy="615600"/>
              <a:chOff x="428596" y="5500702"/>
              <a:chExt cx="4120330" cy="615600"/>
            </a:xfrm>
          </p:grpSpPr>
          <p:pic>
            <p:nvPicPr>
              <p:cNvPr id="35" name="Picture 4" descr="http://alsature.files.wordpress.com/2011/08/images.jpe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28596" y="5500702"/>
                <a:ext cx="1620000" cy="615600"/>
              </a:xfrm>
              <a:prstGeom prst="rect">
                <a:avLst/>
              </a:prstGeom>
              <a:noFill/>
            </p:spPr>
          </p:pic>
          <p:pic>
            <p:nvPicPr>
              <p:cNvPr id="36" name="Picture 4" descr="http://alsature.files.wordpress.com/2011/08/images.jpe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flipH="1">
                <a:off x="2928926" y="5500702"/>
                <a:ext cx="1620000" cy="6156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Группа 28"/>
          <p:cNvGrpSpPr>
            <a:grpSpLocks noChangeAspect="1"/>
          </p:cNvGrpSpPr>
          <p:nvPr/>
        </p:nvGrpSpPr>
        <p:grpSpPr>
          <a:xfrm>
            <a:off x="1785918" y="4679165"/>
            <a:ext cx="1714512" cy="869304"/>
            <a:chOff x="5319223" y="4321975"/>
            <a:chExt cx="3034800" cy="1538727"/>
          </a:xfrm>
        </p:grpSpPr>
        <p:sp>
          <p:nvSpPr>
            <p:cNvPr id="30" name="Цилиндр 29"/>
            <p:cNvSpPr/>
            <p:nvPr/>
          </p:nvSpPr>
          <p:spPr>
            <a:xfrm>
              <a:off x="5586459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Цилиндр 30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319223" y="4758603"/>
              <a:ext cx="30348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400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10 % спирт</a:t>
              </a:r>
              <a:endParaRPr lang="ru-RU" sz="2400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643042" y="5715016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100 %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72132" y="5786454"/>
            <a:ext cx="2131042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0 %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Развернутая стрелка 28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Группа 24"/>
          <p:cNvGrpSpPr>
            <a:grpSpLocks noChangeAspect="1"/>
          </p:cNvGrpSpPr>
          <p:nvPr/>
        </p:nvGrpSpPr>
        <p:grpSpPr>
          <a:xfrm>
            <a:off x="5857884" y="4679165"/>
            <a:ext cx="1714512" cy="869304"/>
            <a:chOff x="5319223" y="4321975"/>
            <a:chExt cx="3034800" cy="1538727"/>
          </a:xfrm>
        </p:grpSpPr>
        <p:sp>
          <p:nvSpPr>
            <p:cNvPr id="26" name="Цилиндр 25"/>
            <p:cNvSpPr/>
            <p:nvPr/>
          </p:nvSpPr>
          <p:spPr>
            <a:xfrm>
              <a:off x="5586459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Цилиндр 26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19223" y="4758603"/>
              <a:ext cx="30348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4400" b="1" cap="all" baseline="-25000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O</a:t>
              </a:r>
              <a:endParaRPr lang="ru-RU" sz="4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4824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Почему люди пьют?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760909" y="1500174"/>
            <a:ext cx="1622183" cy="396000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41841" y="2285992"/>
            <a:ext cx="1944000" cy="756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90 %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3071810"/>
            <a:ext cx="2268000" cy="2556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Не имеют четкого представления о механизме действия алкоголя на организм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85720" y="2071678"/>
            <a:ext cx="6357982" cy="4572008"/>
            <a:chOff x="285720" y="2250273"/>
            <a:chExt cx="6357982" cy="4572008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85720" y="2283170"/>
              <a:ext cx="5868000" cy="4506214"/>
              <a:chOff x="285720" y="2214554"/>
              <a:chExt cx="5868000" cy="450621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85720" y="2214554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38 % - не могут назвать причину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85720" y="3161107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26 % - встречи с друзьями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85720" y="4107660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10 % - праздники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85720" y="5054213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3,1 % - одиночество, невезение в жизни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85720" y="6000768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0,7 % - семейные драмы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Правая фигурная скобка 15"/>
            <p:cNvSpPr/>
            <p:nvPr/>
          </p:nvSpPr>
          <p:spPr>
            <a:xfrm>
              <a:off x="6215074" y="2250273"/>
              <a:ext cx="428628" cy="4572008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66699" y="285728"/>
            <a:ext cx="1894285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49000"/>
              </a:srgbClr>
            </a:outerShdw>
          </a:effectLst>
        </p:spPr>
      </p:pic>
      <p:sp>
        <p:nvSpPr>
          <p:cNvPr id="19" name="Равнобедренный треугольник 1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85918" y="2071678"/>
            <a:ext cx="5572164" cy="399600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Для пьянства есть такие поводы: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Поминки, праздник, встреча, проводы,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Крестины, свадьба и развод,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Мороз, охота, Новый год,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Выздоровленье, новоселье,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Печаль, раскаянье, веселье,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Успех, награда, новый чин,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просто пьянство – без причин.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Роберт Бернс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(перевод С.Я. Маршака)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642942"/>
          </a:xfrm>
          <a:prstGeom prst="round2DiagRect">
            <a:avLst/>
          </a:prstGeom>
          <a:solidFill>
            <a:srgbClr val="3333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Пьянство – вековое зло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357298"/>
            <a:ext cx="6649728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 l="11673"/>
          <a:stretch>
            <a:fillRect/>
          </a:stretch>
        </p:blipFill>
        <p:spPr bwMode="auto">
          <a:xfrm>
            <a:off x="1361848" y="1357298"/>
            <a:ext cx="6783488" cy="46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857752" y="6215082"/>
            <a:ext cx="1843094" cy="50004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Смотреть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бедренный треугольник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21439" y="1643050"/>
            <a:ext cx="38880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Аристотель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21439" y="3214686"/>
            <a:ext cx="38880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Гиппократ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4393405" y="3714752"/>
            <a:ext cx="38880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Пифагор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321439" y="4786322"/>
            <a:ext cx="38880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Шекспир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4393405" y="2214554"/>
            <a:ext cx="3888000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Франклин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Равнобедренный треугольник 10">
            <a:hlinkClick r:id="rId7" action="ppaction://hlinksldjump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714612" y="3250405"/>
            <a:ext cx="6072198" cy="27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Опьянение есть добровольное сумасшествие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Аристотель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256041"/>
            <a:ext cx="2317680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9" name="Развернутая стрелка 8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714612" y="3156736"/>
            <a:ext cx="6072198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Опьянение - это добровольное безумие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Гиппократ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000372"/>
            <a:ext cx="1971696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10" name="Развернутая стрелка 9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714612" y="3214686"/>
            <a:ext cx="6072198" cy="27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Пьянство есть упражнение в безумии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Пифагор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357562"/>
            <a:ext cx="243439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10" name="Развернутая стрелка 9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714612" y="3174174"/>
            <a:ext cx="6072198" cy="27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Люди впускают врага в свои уста, и он похищает их мозг!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Шекспир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071810"/>
            <a:ext cx="2252294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11" name="Развернутая стрелка 10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392885"/>
            <a:ext cx="8572560" cy="568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357298"/>
            <a:ext cx="2257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7800000" algn="ctr" rotWithShape="0">
              <a:srgbClr val="FFFF00">
                <a:alpha val="50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4429124" y="785794"/>
            <a:ext cx="3390988" cy="4962545"/>
            <a:chOff x="4429124" y="785794"/>
            <a:chExt cx="3390988" cy="496254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14931" y="3643314"/>
              <a:ext cx="2619375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14300" dir="7800000" algn="ctr" rotWithShape="0">
                <a:srgbClr val="FFFF00">
                  <a:alpha val="50000"/>
                </a:srgbClr>
              </a:outerShdw>
            </a:effectLst>
          </p:spPr>
        </p:pic>
        <p:grpSp>
          <p:nvGrpSpPr>
            <p:cNvPr id="8" name="Группа 7"/>
            <p:cNvGrpSpPr/>
            <p:nvPr/>
          </p:nvGrpSpPr>
          <p:grpSpPr>
            <a:xfrm>
              <a:off x="4429124" y="785794"/>
              <a:ext cx="3390988" cy="2556000"/>
              <a:chOff x="4429124" y="785794"/>
              <a:chExt cx="3390988" cy="25560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429124" y="785794"/>
                <a:ext cx="1380005" cy="25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14300" dir="7800000" algn="ctr" rotWithShape="0">
                  <a:srgbClr val="FFFF00">
                    <a:alpha val="50000"/>
                  </a:srgbClr>
                </a:outerShdw>
              </a:effec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286512" y="785794"/>
                <a:ext cx="1533600" cy="255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14300" dir="7800000" algn="ctr" rotWithShape="0">
                  <a:srgbClr val="FFFF00">
                    <a:alpha val="50000"/>
                  </a:srgbClr>
                </a:outerShdw>
              </a:effectLst>
            </p:spPr>
          </p:pic>
        </p:grpSp>
      </p:grpSp>
      <p:sp>
        <p:nvSpPr>
          <p:cNvPr id="11" name="Равнобедренный треугольник 1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714612" y="3232545"/>
            <a:ext cx="6072198" cy="2736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Трезвость кладет дрова в печку, мясо – в кастрюлю, хлеб – на стол, кредит – государству, деньги – в кошелек, силу – в тело, одежду – на спину, ум – в голову, довольство – в семью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Высказывания великих людей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Франклин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292181"/>
            <a:ext cx="2395806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10" name="Развернутая стрелка 9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4000" y="1571612"/>
            <a:ext cx="2736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Пиво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071678"/>
            <a:ext cx="2268000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Шведские ученые установили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142976" y="3500438"/>
            <a:ext cx="984698" cy="835532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24891" y="4825186"/>
            <a:ext cx="8215370" cy="1143008"/>
            <a:chOff x="524891" y="4825186"/>
            <a:chExt cx="8215370" cy="114300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453849" y="4825186"/>
              <a:ext cx="5286412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Скорость у хоккеистов, конькобежцев и пловцов снижалась на 20-26 %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24891" y="4825186"/>
              <a:ext cx="3096691" cy="1143008"/>
              <a:chOff x="524891" y="4825186"/>
              <a:chExt cx="3096691" cy="114300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24891" y="4825186"/>
                <a:ext cx="2268000" cy="114300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Спустя 5-6 часов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Стрелка вниз 9"/>
              <p:cNvSpPr/>
              <p:nvPr/>
            </p:nvSpPr>
            <p:spPr>
              <a:xfrm rot="16200000">
                <a:off x="2711467" y="4978925"/>
                <a:ext cx="984698" cy="835532"/>
              </a:xfrm>
              <a:prstGeom prst="down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Равнобедренный треугольник 1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Притча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571612"/>
            <a:ext cx="5857916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 извозчика с нагруженными телегами ехали друг за другом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57224" y="2571744"/>
            <a:ext cx="984698" cy="549780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3178968"/>
            <a:ext cx="8001056" cy="1152000"/>
            <a:chOff x="357158" y="3178968"/>
            <a:chExt cx="8001056" cy="1152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929058" y="3183463"/>
              <a:ext cx="4429156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Пиво и вино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58" y="3183463"/>
              <a:ext cx="2268000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Что везешь?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 rot="16200000">
              <a:off x="2715174" y="3106968"/>
              <a:ext cx="1152000" cy="1296000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Ответ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57158" y="4572008"/>
            <a:ext cx="4284000" cy="7858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Тогда я последую за тобой!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5500702"/>
            <a:ext cx="4284000" cy="7858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Закуску везешь? Нет….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0000" y="5500702"/>
            <a:ext cx="4069718" cy="7858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5500702"/>
            <a:ext cx="4069718" cy="7858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Надгробные камни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Равнобедренный треугольник 1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4824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Спиртные напитки: изготовление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760909" y="1500174"/>
            <a:ext cx="1622183" cy="396000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41841" y="2285992"/>
            <a:ext cx="1944000" cy="756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1913 год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3500438"/>
            <a:ext cx="2072387" cy="157163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Россия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285720" y="2071678"/>
            <a:ext cx="6357982" cy="4572008"/>
            <a:chOff x="285720" y="2250273"/>
            <a:chExt cx="6357982" cy="4572008"/>
          </a:xfrm>
        </p:grpSpPr>
        <p:grpSp>
          <p:nvGrpSpPr>
            <p:cNvPr id="3" name="Группа 12"/>
            <p:cNvGrpSpPr/>
            <p:nvPr/>
          </p:nvGrpSpPr>
          <p:grpSpPr>
            <a:xfrm>
              <a:off x="285720" y="2283170"/>
              <a:ext cx="5868000" cy="4506214"/>
              <a:chOff x="285720" y="2214554"/>
              <a:chExt cx="5868000" cy="450621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285720" y="2214554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2,9 млн. тонн картофеля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85720" y="3161107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251 тыс. тонн ячменя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85720" y="4107660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236 тыс. тонн кукурузы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85720" y="5054213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217 тыс. тонн патоки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85720" y="6000768"/>
                <a:ext cx="5868000" cy="720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211 тыс. тонн ржи, 42 тыс. тонн пшеницы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Правая фигурная скобка 15"/>
            <p:cNvSpPr/>
            <p:nvPr/>
          </p:nvSpPr>
          <p:spPr>
            <a:xfrm>
              <a:off x="6215074" y="2250273"/>
              <a:ext cx="428628" cy="4572008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AutoShape 21"/>
          <p:cNvSpPr>
            <a:spLocks noChangeArrowheads="1"/>
          </p:cNvSpPr>
          <p:nvPr/>
        </p:nvSpPr>
        <p:spPr bwMode="gray">
          <a:xfrm>
            <a:off x="6500826" y="6143644"/>
            <a:ext cx="1622183" cy="499141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Вывод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Равнобедренный треугольник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250009"/>
            <a:ext cx="8715436" cy="6357982"/>
          </a:xfrm>
          <a:prstGeom prst="roundRect">
            <a:avLst>
              <a:gd name="adj" fmla="val 5161"/>
            </a:avLst>
          </a:prstGeom>
          <a:solidFill>
            <a:schemeClr val="bg2">
              <a:lumMod val="75000"/>
              <a:alpha val="96078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царской России грандиозные масштабы приобрело превращение пищевых продуктов в «опиум» для народы» накануне первой мировой войны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Типы потребления алкоголя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157391" y="1928802"/>
            <a:ext cx="4829218" cy="1071570"/>
            <a:chOff x="1500166" y="2000240"/>
            <a:chExt cx="4829218" cy="1071570"/>
          </a:xfrm>
        </p:grpSpPr>
        <p:grpSp>
          <p:nvGrpSpPr>
            <p:cNvPr id="9" name="Group 7"/>
            <p:cNvGrpSpPr>
              <a:grpSpLocks noChangeAspect="1"/>
            </p:cNvGrpSpPr>
            <p:nvPr/>
          </p:nvGrpSpPr>
          <p:grpSpPr bwMode="auto">
            <a:xfrm>
              <a:off x="1500166" y="2014025"/>
              <a:ext cx="4829218" cy="1044000"/>
              <a:chOff x="2290" y="3030"/>
              <a:chExt cx="1832" cy="408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11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38100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1593040" y="2000240"/>
              <a:ext cx="4643470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Северный тип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 flipH="1">
            <a:off x="2157391" y="3357562"/>
            <a:ext cx="4829218" cy="1071570"/>
            <a:chOff x="1500166" y="2000240"/>
            <a:chExt cx="4829218" cy="1071570"/>
          </a:xfrm>
        </p:grpSpPr>
        <p:grpSp>
          <p:nvGrpSpPr>
            <p:cNvPr id="16" name="Group 7"/>
            <p:cNvGrpSpPr>
              <a:grpSpLocks noChangeAspect="1"/>
            </p:cNvGrpSpPr>
            <p:nvPr/>
          </p:nvGrpSpPr>
          <p:grpSpPr bwMode="auto">
            <a:xfrm>
              <a:off x="1500166" y="2014025"/>
              <a:ext cx="4829218" cy="1044000"/>
              <a:chOff x="2290" y="3030"/>
              <a:chExt cx="1832" cy="408"/>
            </a:xfr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18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38100">
                <a:solidFill>
                  <a:schemeClr val="bg2">
                    <a:lumMod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1593040" y="2000240"/>
              <a:ext cx="4643470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Южный тип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2429430" y="4786322"/>
            <a:ext cx="4284000" cy="1143008"/>
          </a:xfrm>
          <a:prstGeom prst="roundRect">
            <a:avLst>
              <a:gd name="adj" fmla="val 6667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Слабые напитки небольшими дозами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29430" y="4786322"/>
            <a:ext cx="4284000" cy="1143008"/>
          </a:xfrm>
          <a:prstGeom prst="roundRect">
            <a:avLst>
              <a:gd name="adj" fmla="val 6667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Крепкие напитки большими дозами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Равнобедренный треугольник 1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285728"/>
          <a:ext cx="9144000" cy="65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643174" y="428604"/>
            <a:ext cx="6215106" cy="1571636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Доля (%) алкогольных напитков в общем объеме употребляемых алкогольных напитков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16200000">
            <a:off x="7717520" y="1929084"/>
            <a:ext cx="828000" cy="14040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1997 г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Равнобедренный треугольник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50057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потребления алкоголя (в пересчете на 100% спирт) населением стран в возрасте 15 лет 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старше. Данные для 2005 г. Источник: расчет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alcohol and health, WHO, 2011.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09438" y="357166"/>
          <a:ext cx="766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6372578" y="4200190"/>
            <a:ext cx="828000" cy="3714776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Италия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50057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потребления алкоголя (в пересчете на 100% спирт) населением стран в возрасте 15 лет 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старше. Данные для 2005 г. Источник: расчет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alcohol and health, WHO, 2011.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09438" y="357166"/>
          <a:ext cx="766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6372578" y="4200190"/>
            <a:ext cx="828000" cy="3714776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Испания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50057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потребления алкоголя (в пересчете на 100% спирт) населением стран в возрасте 15 лет 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старше. Данные для 2005 г. Источник: расчет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alcohol and health, WHO, 2011.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09438" y="357166"/>
          <a:ext cx="766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6372578" y="4200190"/>
            <a:ext cx="828000" cy="3714776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Португалия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50057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потребления алкоголя (в пересчете на 100% спирт) населением стран в возрасте 15 лет 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старше. Данные для 2005 г. Источник: расчет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alcohol and health, WHO, 2011.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09438" y="357166"/>
          <a:ext cx="766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6372578" y="4200190"/>
            <a:ext cx="828000" cy="3714776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Франция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3143248"/>
            <a:ext cx="6357950" cy="217490"/>
            <a:chOff x="0" y="1896"/>
            <a:chExt cx="5760" cy="12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80900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901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3877067">
            <a:off x="4441038" y="4340971"/>
            <a:ext cx="2273300" cy="816678"/>
            <a:chOff x="2290" y="2760"/>
            <a:chExt cx="1832" cy="678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  <a:grpFill/>
          </p:grpSpPr>
          <p:sp>
            <p:nvSpPr>
              <p:cNvPr id="80904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0905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908" name="Freeform 12"/>
            <p:cNvSpPr>
              <a:spLocks/>
            </p:cNvSpPr>
            <p:nvPr/>
          </p:nvSpPr>
          <p:spPr bwMode="gray">
            <a:xfrm flipV="1">
              <a:off x="3457" y="2760"/>
              <a:ext cx="221" cy="25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solidFill>
                <a:srgbClr val="66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80910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0916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17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18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19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" name="Group 41"/>
          <p:cNvGrpSpPr>
            <a:grpSpLocks/>
          </p:cNvGrpSpPr>
          <p:nvPr/>
        </p:nvGrpSpPr>
        <p:grpSpPr bwMode="auto">
          <a:xfrm rot="3877067">
            <a:off x="2636050" y="4340971"/>
            <a:ext cx="2273300" cy="816679"/>
            <a:chOff x="2290" y="2760"/>
            <a:chExt cx="1832" cy="678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  <a:grpFill/>
          </p:grpSpPr>
          <p:sp>
            <p:nvSpPr>
              <p:cNvPr id="80939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0940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943" name="Freeform 47"/>
            <p:cNvSpPr>
              <a:spLocks/>
            </p:cNvSpPr>
            <p:nvPr/>
          </p:nvSpPr>
          <p:spPr bwMode="gray">
            <a:xfrm flipV="1">
              <a:off x="3457" y="2760"/>
              <a:ext cx="221" cy="25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solidFill>
                <a:srgbClr val="66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80945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46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47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48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49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0951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52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solidFill>
                  <a:srgbClr val="FFCCFF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53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solidFill>
                  <a:srgbClr val="FFCCFF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54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7" name="Group 59"/>
          <p:cNvGrpSpPr>
            <a:grpSpLocks/>
          </p:cNvGrpSpPr>
          <p:nvPr/>
        </p:nvGrpSpPr>
        <p:grpSpPr bwMode="auto">
          <a:xfrm rot="3877067">
            <a:off x="889800" y="4340971"/>
            <a:ext cx="2273300" cy="816679"/>
            <a:chOff x="2290" y="2760"/>
            <a:chExt cx="1832" cy="678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  <a:grpFill/>
          </p:grpSpPr>
          <p:sp>
            <p:nvSpPr>
              <p:cNvPr id="80957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80958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solidFill>
                  <a:srgbClr val="66006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961" name="Freeform 65"/>
            <p:cNvSpPr>
              <a:spLocks/>
            </p:cNvSpPr>
            <p:nvPr/>
          </p:nvSpPr>
          <p:spPr bwMode="gray">
            <a:xfrm flipV="1">
              <a:off x="3457" y="2760"/>
              <a:ext cx="221" cy="256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solidFill>
                <a:srgbClr val="66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66"/>
          <p:cNvGrpSpPr>
            <a:grpSpLocks/>
          </p:cNvGrpSpPr>
          <p:nvPr/>
        </p:nvGrpSpPr>
        <p:grpSpPr bwMode="auto">
          <a:xfrm>
            <a:off x="762000" y="2686050"/>
            <a:ext cx="1268413" cy="1308100"/>
            <a:chOff x="2789" y="1625"/>
            <a:chExt cx="907" cy="907"/>
          </a:xfrm>
        </p:grpSpPr>
        <p:sp>
          <p:nvSpPr>
            <p:cNvPr id="80963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64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0965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66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0967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1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0969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solidFill>
                  <a:srgbClr val="FFCCFF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70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71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0972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80973" name="Text Box 77"/>
          <p:cNvSpPr txBox="1">
            <a:spLocks noChangeArrowheads="1"/>
          </p:cNvSpPr>
          <p:nvPr/>
        </p:nvSpPr>
        <p:spPr bwMode="gray">
          <a:xfrm rot="3925970">
            <a:off x="984380" y="4469756"/>
            <a:ext cx="1641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Анатомия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0975" name="Text Box 79"/>
          <p:cNvSpPr txBox="1">
            <a:spLocks noChangeArrowheads="1"/>
          </p:cNvSpPr>
          <p:nvPr/>
        </p:nvSpPr>
        <p:spPr bwMode="gray">
          <a:xfrm rot="3925970">
            <a:off x="2646450" y="4563776"/>
            <a:ext cx="188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Физиология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77" name="Text Box 81"/>
          <p:cNvSpPr txBox="1">
            <a:spLocks noChangeArrowheads="1"/>
          </p:cNvSpPr>
          <p:nvPr/>
        </p:nvSpPr>
        <p:spPr bwMode="gray">
          <a:xfrm rot="3925970">
            <a:off x="4708263" y="4469756"/>
            <a:ext cx="1302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Гигиена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982" name="Text Box 86"/>
          <p:cNvSpPr txBox="1">
            <a:spLocks noChangeArrowheads="1"/>
          </p:cNvSpPr>
          <p:nvPr/>
        </p:nvSpPr>
        <p:spPr bwMode="gray">
          <a:xfrm>
            <a:off x="2285984" y="2000240"/>
            <a:ext cx="1564852" cy="58477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Знания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с двумя скругленными противолежащими углами 95"/>
          <p:cNvSpPr/>
          <p:nvPr/>
        </p:nvSpPr>
        <p:spPr>
          <a:xfrm>
            <a:off x="882000" y="571480"/>
            <a:ext cx="7380000" cy="900000"/>
          </a:xfrm>
          <a:prstGeom prst="round2DiagRect">
            <a:avLst/>
          </a:prstGeom>
          <a:solidFill>
            <a:srgbClr val="3333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Разрушительное действие спиртов на организм человека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Равнобедренный треугольник 5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450057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Структура потребления алкоголя (в пересчете на 100% спирт) населением стран в возрасте 15 лет 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старше. Данные для 2005 г. Источник: расчет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Global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status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alcohol and health, WHO, 2011.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09438" y="357166"/>
          <a:ext cx="7668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6200000">
            <a:off x="6372578" y="4200190"/>
            <a:ext cx="828000" cy="3714776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Россия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67323" y="587513"/>
            <a:ext cx="8809355" cy="5682974"/>
            <a:chOff x="142843" y="285728"/>
            <a:chExt cx="8809355" cy="5682974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42843" y="285728"/>
              <a:ext cx="2880001" cy="5682974"/>
              <a:chOff x="142843" y="285728"/>
              <a:chExt cx="2880001" cy="5682974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142844" y="285728"/>
                <a:ext cx="2880000" cy="2611140"/>
                <a:chOff x="788742" y="357166"/>
                <a:chExt cx="2880000" cy="2611140"/>
              </a:xfrm>
            </p:grpSpPr>
            <p:graphicFrame>
              <p:nvGraphicFramePr>
                <p:cNvPr id="5" name="Диаграмма 4"/>
                <p:cNvGraphicFramePr/>
                <p:nvPr/>
              </p:nvGraphicFramePr>
              <p:xfrm>
                <a:off x="788742" y="357166"/>
                <a:ext cx="2880000" cy="216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6" name="Прямоугольник 5"/>
                <p:cNvSpPr/>
                <p:nvPr/>
              </p:nvSpPr>
              <p:spPr>
                <a:xfrm rot="16200000">
                  <a:off x="1994742" y="1294306"/>
                  <a:ext cx="468000" cy="288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ru-RU" sz="3200" dirty="0" smtClean="0">
                      <a:latin typeface="Arial" pitchFamily="34" charset="0"/>
                      <a:cs typeface="Arial" pitchFamily="34" charset="0"/>
                    </a:rPr>
                    <a:t>Италия</a:t>
                  </a:r>
                  <a:endParaRPr lang="ru-RU" sz="3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142843" y="3357562"/>
                <a:ext cx="2880001" cy="2611140"/>
                <a:chOff x="788741" y="3429000"/>
                <a:chExt cx="2880001" cy="2611140"/>
              </a:xfrm>
            </p:grpSpPr>
            <p:graphicFrame>
              <p:nvGraphicFramePr>
                <p:cNvPr id="11" name="Диаграмма 10"/>
                <p:cNvGraphicFramePr/>
                <p:nvPr/>
              </p:nvGraphicFramePr>
              <p:xfrm>
                <a:off x="788741" y="3429000"/>
                <a:ext cx="2880000" cy="216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2" name="Прямоугольник 11"/>
                <p:cNvSpPr/>
                <p:nvPr/>
              </p:nvSpPr>
              <p:spPr>
                <a:xfrm rot="16200000">
                  <a:off x="1994742" y="4366140"/>
                  <a:ext cx="468000" cy="288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ru-RU" sz="3200" dirty="0" smtClean="0">
                      <a:latin typeface="Arial" pitchFamily="34" charset="0"/>
                      <a:cs typeface="Arial" pitchFamily="34" charset="0"/>
                    </a:rPr>
                    <a:t>Португалия</a:t>
                  </a:r>
                  <a:endParaRPr lang="ru-RU" sz="3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0" name="Группа 19"/>
            <p:cNvGrpSpPr/>
            <p:nvPr/>
          </p:nvGrpSpPr>
          <p:grpSpPr>
            <a:xfrm>
              <a:off x="6072198" y="285728"/>
              <a:ext cx="2880000" cy="5682974"/>
              <a:chOff x="6072198" y="285728"/>
              <a:chExt cx="2880000" cy="5682974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6072198" y="285728"/>
                <a:ext cx="2880000" cy="2611140"/>
                <a:chOff x="5715008" y="357166"/>
                <a:chExt cx="2880000" cy="2611140"/>
              </a:xfrm>
            </p:grpSpPr>
            <p:graphicFrame>
              <p:nvGraphicFramePr>
                <p:cNvPr id="7" name="Диаграмма 6"/>
                <p:cNvGraphicFramePr/>
                <p:nvPr/>
              </p:nvGraphicFramePr>
              <p:xfrm>
                <a:off x="5715008" y="357166"/>
                <a:ext cx="2880000" cy="216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8" name="Прямоугольник 7"/>
                <p:cNvSpPr/>
                <p:nvPr/>
              </p:nvSpPr>
              <p:spPr>
                <a:xfrm rot="16200000">
                  <a:off x="6921008" y="1294306"/>
                  <a:ext cx="468000" cy="288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ru-RU" sz="3200" dirty="0" smtClean="0">
                      <a:latin typeface="Arial" pitchFamily="34" charset="0"/>
                      <a:cs typeface="Arial" pitchFamily="34" charset="0"/>
                    </a:rPr>
                    <a:t>Испания</a:t>
                  </a:r>
                  <a:endParaRPr lang="ru-RU" sz="3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6072198" y="3357562"/>
                <a:ext cx="2880000" cy="2611140"/>
                <a:chOff x="5715008" y="3429000"/>
                <a:chExt cx="2880000" cy="2611140"/>
              </a:xfrm>
            </p:grpSpPr>
            <p:graphicFrame>
              <p:nvGraphicFramePr>
                <p:cNvPr id="14" name="Диаграмма 13"/>
                <p:cNvGraphicFramePr/>
                <p:nvPr/>
              </p:nvGraphicFramePr>
              <p:xfrm>
                <a:off x="5715008" y="3429000"/>
                <a:ext cx="2880000" cy="2160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15" name="Прямоугольник 14"/>
                <p:cNvSpPr/>
                <p:nvPr/>
              </p:nvSpPr>
              <p:spPr>
                <a:xfrm rot="16200000">
                  <a:off x="6921008" y="4366140"/>
                  <a:ext cx="468000" cy="288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ru-RU" sz="3200" dirty="0" smtClean="0">
                      <a:latin typeface="Arial" pitchFamily="34" charset="0"/>
                      <a:cs typeface="Arial" pitchFamily="34" charset="0"/>
                    </a:rPr>
                    <a:t>Франция</a:t>
                  </a:r>
                  <a:endParaRPr lang="ru-RU" sz="3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5" name="Группа 24"/>
          <p:cNvGrpSpPr/>
          <p:nvPr/>
        </p:nvGrpSpPr>
        <p:grpSpPr>
          <a:xfrm>
            <a:off x="3132000" y="2123430"/>
            <a:ext cx="2880000" cy="2611140"/>
            <a:chOff x="3071802" y="2000240"/>
            <a:chExt cx="2880000" cy="2611140"/>
          </a:xfrm>
        </p:grpSpPr>
        <p:graphicFrame>
          <p:nvGraphicFramePr>
            <p:cNvPr id="23" name="Диаграмма 22"/>
            <p:cNvGraphicFramePr/>
            <p:nvPr/>
          </p:nvGraphicFramePr>
          <p:xfrm>
            <a:off x="3071802" y="2000240"/>
            <a:ext cx="2880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Прямоугольник 23"/>
            <p:cNvSpPr/>
            <p:nvPr/>
          </p:nvSpPr>
          <p:spPr>
            <a:xfrm rot="16200000">
              <a:off x="4277802" y="2937380"/>
              <a:ext cx="468000" cy="28800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3200" dirty="0" smtClean="0">
                  <a:latin typeface="Arial" pitchFamily="34" charset="0"/>
                  <a:cs typeface="Arial" pitchFamily="34" charset="0"/>
                </a:rPr>
                <a:t>Россия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Равнобедренный треугольник 2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Алкоголь и смертность населения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57026" y="1714488"/>
            <a:ext cx="8643998" cy="1143008"/>
            <a:chOff x="142844" y="1714488"/>
            <a:chExt cx="8643998" cy="114300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2844" y="1714488"/>
              <a:ext cx="2000264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2005 год, Россия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 rot="16200000">
              <a:off x="1972230" y="2046822"/>
              <a:ext cx="770384" cy="478342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71736" y="1714488"/>
              <a:ext cx="4286280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Место России. </a:t>
              </a:r>
            </a:p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Продолжительность жизни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7"/>
            <p:cNvSpPr/>
            <p:nvPr/>
          </p:nvSpPr>
          <p:spPr>
            <a:xfrm>
              <a:off x="7286644" y="1714488"/>
              <a:ext cx="1500198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122 </a:t>
              </a:r>
            </a:p>
            <a:p>
              <a:pPr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место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трелка вниз 15"/>
            <p:cNvSpPr/>
            <p:nvPr/>
          </p:nvSpPr>
          <p:spPr>
            <a:xfrm rot="16200000">
              <a:off x="6687138" y="2046822"/>
              <a:ext cx="770384" cy="478342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Стрелка вниз 22"/>
          <p:cNvSpPr/>
          <p:nvPr/>
        </p:nvSpPr>
        <p:spPr>
          <a:xfrm rot="16200000">
            <a:off x="6711995" y="4832903"/>
            <a:ext cx="770384" cy="478342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6711995" y="5547283"/>
            <a:ext cx="770384" cy="478342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7"/>
          <p:cNvSpPr/>
          <p:nvPr/>
        </p:nvSpPr>
        <p:spPr>
          <a:xfrm>
            <a:off x="7429520" y="4643446"/>
            <a:ext cx="1500198" cy="7143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15-19 лет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7"/>
          <p:cNvSpPr/>
          <p:nvPr/>
        </p:nvSpPr>
        <p:spPr>
          <a:xfrm>
            <a:off x="7429520" y="5500702"/>
            <a:ext cx="1500198" cy="7143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10 лет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30963" y="4846755"/>
            <a:ext cx="6532049" cy="1469818"/>
            <a:chOff x="178563" y="4714884"/>
            <a:chExt cx="6532049" cy="146981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714612" y="4878289"/>
              <a:ext cx="3996000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Умирали, сравнение с развитыми странами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Группа 25"/>
            <p:cNvGrpSpPr/>
            <p:nvPr/>
          </p:nvGrpSpPr>
          <p:grpSpPr>
            <a:xfrm>
              <a:off x="178563" y="4714884"/>
              <a:ext cx="2442887" cy="1469818"/>
              <a:chOff x="178563" y="4714884"/>
              <a:chExt cx="2442887" cy="1469818"/>
            </a:xfrm>
          </p:grpSpPr>
          <p:sp>
            <p:nvSpPr>
              <p:cNvPr id="37" name="Стрелка вниз 36"/>
              <p:cNvSpPr/>
              <p:nvPr/>
            </p:nvSpPr>
            <p:spPr>
              <a:xfrm rot="16200000">
                <a:off x="1997087" y="5210622"/>
                <a:ext cx="770384" cy="478342"/>
              </a:xfrm>
              <a:prstGeom prst="downArrow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8" name="Группа 24"/>
              <p:cNvGrpSpPr/>
              <p:nvPr/>
            </p:nvGrpSpPr>
            <p:grpSpPr>
              <a:xfrm>
                <a:off x="178563" y="4714884"/>
                <a:ext cx="1836000" cy="1469818"/>
                <a:chOff x="178563" y="4714884"/>
                <a:chExt cx="1836000" cy="1469818"/>
              </a:xfrm>
            </p:grpSpPr>
            <p:sp>
              <p:nvSpPr>
                <p:cNvPr id="39" name="Прямоугольник 38"/>
                <p:cNvSpPr/>
                <p:nvPr/>
              </p:nvSpPr>
              <p:spPr>
                <a:xfrm>
                  <a:off x="178563" y="4714884"/>
                  <a:ext cx="1836000" cy="68400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ffectLst>
                  <a:outerShdw dist="114300" dir="3000000" algn="ctr" rotWithShape="0">
                    <a:srgbClr val="C00000">
                      <a:alpha val="5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Arial" pitchFamily="34" charset="0"/>
                      <a:cs typeface="Arial" pitchFamily="34" charset="0"/>
                    </a:rPr>
                    <a:t>Мужчины</a:t>
                  </a:r>
                  <a:endParaRPr lang="ru-RU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178563" y="5500702"/>
                  <a:ext cx="1836000" cy="68400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  <a:effectLst>
                  <a:outerShdw dist="114300" dir="3000000" algn="ctr" rotWithShape="0">
                    <a:srgbClr val="C00000">
                      <a:alpha val="5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Arial" pitchFamily="34" charset="0"/>
                      <a:cs typeface="Arial" pitchFamily="34" charset="0"/>
                    </a:rPr>
                    <a:t>Женщины</a:t>
                  </a:r>
                  <a:endParaRPr lang="ru-RU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42" name="Группа 41"/>
          <p:cNvGrpSpPr/>
          <p:nvPr/>
        </p:nvGrpSpPr>
        <p:grpSpPr>
          <a:xfrm>
            <a:off x="142844" y="3143248"/>
            <a:ext cx="8872362" cy="1469818"/>
            <a:chOff x="142844" y="3143248"/>
            <a:chExt cx="8872362" cy="146981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215206" y="3306653"/>
              <a:ext cx="1800000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На 15-20 лет меньше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Стрелка вниз 19"/>
            <p:cNvSpPr/>
            <p:nvPr/>
          </p:nvSpPr>
          <p:spPr>
            <a:xfrm rot="16200000">
              <a:off x="6444837" y="3638987"/>
              <a:ext cx="770384" cy="478342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3348851" y="3143248"/>
              <a:ext cx="3096000" cy="1469818"/>
              <a:chOff x="178563" y="4714884"/>
              <a:chExt cx="1836000" cy="1469818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178563" y="4714884"/>
                <a:ext cx="1836000" cy="684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Злоупотребляющих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178563" y="5500702"/>
                <a:ext cx="1836000" cy="68400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dist="114300" dir="3000000" algn="ctr" rotWithShape="0">
                  <a:srgbClr val="C00000">
                    <a:alpha val="5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Не употребляющих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1" name="Прямоугольник 40"/>
            <p:cNvSpPr/>
            <p:nvPr/>
          </p:nvSpPr>
          <p:spPr>
            <a:xfrm>
              <a:off x="142844" y="3306653"/>
              <a:ext cx="3060000" cy="114300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dist="114300" dir="30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Продолжительность жизни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Равнобедренный треугольник 4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2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Алкоголь и смертность населения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1571612"/>
            <a:ext cx="2000264" cy="86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Алкоголь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86808" y="2646327"/>
            <a:ext cx="770384" cy="478342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7"/>
          <p:cNvSpPr/>
          <p:nvPr/>
        </p:nvSpPr>
        <p:spPr>
          <a:xfrm>
            <a:off x="642910" y="4857760"/>
            <a:ext cx="7858180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От случайных отравлений алкоголем погибло россиян в 40 раз больше, чем военнослужащих  СССР за всю афганскую войну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186808" y="4360839"/>
            <a:ext cx="770384" cy="478342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2281" y="3071810"/>
            <a:ext cx="3996000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Сокращает жизнь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5719" y="3071810"/>
            <a:ext cx="3996000" cy="11430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Мгновенно убивает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4265145" y="4521673"/>
            <a:ext cx="613710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1991 по 2007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Алкоголь и смертность населения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2319736" y="537728"/>
            <a:ext cx="504000" cy="371477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Россия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6463140" y="537728"/>
            <a:ext cx="504000" cy="371477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Италия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4408021" y="21079"/>
            <a:ext cx="613710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2000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714620"/>
            <a:ext cx="8429684" cy="68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От отравлений алкоголем погибли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6200000">
            <a:off x="1825290" y="1032173"/>
            <a:ext cx="828000" cy="176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37200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16200000">
            <a:off x="6468760" y="1032174"/>
            <a:ext cx="828000" cy="176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28000" y="4357694"/>
            <a:ext cx="5508000" cy="68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Ежедневно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закапывали в могилы 69 россиян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8000" y="5715016"/>
            <a:ext cx="5508000" cy="684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Ежедневно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закапывали в могилы более 150 россиян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4920000" flipV="1">
            <a:off x="1479935" y="3775512"/>
            <a:ext cx="1224000" cy="3960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1994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«рекордный»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920000" flipV="1">
            <a:off x="1479934" y="2203876"/>
            <a:ext cx="1224000" cy="3960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200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http://img.beta.rian.ru/images/38287/00/382870091.jpg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отравление метиловым спиртом;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http://chemistry-chemists.com/N6_2011/U7/Methanol-5.png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метиловый спирт;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http://www.oc3.ru/portfolio/demoobjects/lab-quotseed-germination-of-beansquot/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прорастание семян фасоли;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http://sibdepo.ru/uploads/posts/2008-05/1209952818_sazhency.jpg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семена в горшочках;</a:t>
            </a: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http://www.lenagold.ru/fon/clipart/tc/tcip/tsipa41.gif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цыпленок клипарт;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7"/>
              </a:rPr>
              <a:t>http://s51.radikal.ru/i131/1010/cc/28ce6b9df543.png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цыплята;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8"/>
              </a:rPr>
              <a:t>http://watermarked.cutcaster.com/cutcaster-photo-100367069-Smiling-cartoon-beer-on-wooden-table.jpg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кружка пива;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9"/>
              </a:rPr>
              <a:t>http://wwwcdn.net/ev/assets/images/vectors/afbig/intoxicated-drunk-dwi-dui-clip-art.jpg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пьяный человек клипарт;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0"/>
              </a:rPr>
              <a:t>http://img.encyc.yandex.net/illustrations/bse/pictures/02540/839970.jpg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Аристотель;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1"/>
              </a:rPr>
              <a:t>http://www.kowara.net/ARHIW_715.htm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Гиппократ;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2"/>
              </a:rPr>
              <a:t>http://storage0.dms.mpinteractiv.ro/media/401/321/5387/928936/9/will5.jpg?width=500&amp;height=500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Шекспир;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13"/>
              </a:rPr>
              <a:t>http://www.runivers.ru/images/index/20101206.jpg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крестины;</a:t>
            </a: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Ссылки: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642942"/>
          </a:xfrm>
          <a:prstGeom prst="round2DiagRect">
            <a:avLst/>
          </a:prstGeom>
          <a:solidFill>
            <a:srgbClr val="3333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Метанол и высшие спирты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357298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solidFill>
            <a:srgbClr val="C0000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929066"/>
            <a:ext cx="2815046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3857620" y="2857496"/>
            <a:ext cx="4857752" cy="264320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2540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Сильный яд, прием его внутрь разрушает зрительные нервы, вызывает непоправимую слепоту, воспаление слизистой оболочки желудочно-кишечного тракта, зачастую и смерть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Равнобедренный треугольник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Губительное действие на другие организмы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714744" y="2071678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928934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Растительные, животные ткани, органы, организмы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223554" y="4357694"/>
            <a:ext cx="2268000" cy="64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Пример 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4652446" y="4357694"/>
            <a:ext cx="2268000" cy="64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Пример 2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Равнобедренный треугольник 9">
            <a:hlinkClick r:id="rId4" action="ppaction://hlinksldjump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3438000" y="5214950"/>
            <a:ext cx="2268000" cy="64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Пример 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7158" y="3357562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Прорастание семян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Семена фасоли и гороха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85786" y="3500438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H="1">
            <a:off x="6715140" y="3500438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3321843"/>
            <a:ext cx="147600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Алкоголь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572132" y="4304116"/>
            <a:ext cx="2500330" cy="1593061"/>
            <a:chOff x="5572132" y="4321975"/>
            <a:chExt cx="2500330" cy="1593061"/>
          </a:xfrm>
        </p:grpSpPr>
        <p:sp>
          <p:nvSpPr>
            <p:cNvPr id="14" name="Цилиндр 13"/>
            <p:cNvSpPr/>
            <p:nvPr/>
          </p:nvSpPr>
          <p:spPr>
            <a:xfrm>
              <a:off x="5572132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Цилиндр 14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215074" y="5286388"/>
              <a:ext cx="1476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4400" b="1" cap="all" baseline="-25000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O</a:t>
              </a:r>
              <a:endParaRPr lang="ru-RU" sz="4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109770" y="3321843"/>
            <a:ext cx="1500198" cy="754861"/>
            <a:chOff x="2109770" y="3321843"/>
            <a:chExt cx="1500198" cy="75486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121869" y="3321843"/>
              <a:ext cx="1476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Алкоголь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109770" y="3362324"/>
              <a:ext cx="1500198" cy="71438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2109770" y="3362324"/>
              <a:ext cx="1500198" cy="71438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1133439" y="4882796"/>
            <a:ext cx="1143009" cy="571504"/>
            <a:chOff x="1133439" y="4882796"/>
            <a:chExt cx="1143009" cy="571504"/>
          </a:xfrm>
        </p:grpSpPr>
        <p:sp>
          <p:nvSpPr>
            <p:cNvPr id="27" name="Овал 26"/>
            <p:cNvSpPr/>
            <p:nvPr/>
          </p:nvSpPr>
          <p:spPr>
            <a:xfrm rot="14784018">
              <a:off x="1776382" y="4954234"/>
              <a:ext cx="571504" cy="428628"/>
            </a:xfrm>
            <a:prstGeom prst="ellipse">
              <a:avLst/>
            </a:prstGeom>
            <a:blipFill>
              <a:blip r:embed="rId2" cstate="email"/>
              <a:tile tx="0" ty="0" sx="100000" sy="100000" flip="none" algn="tl"/>
            </a:blipFill>
            <a:ln w="9525">
              <a:solidFill>
                <a:srgbClr val="663300"/>
              </a:solidFill>
            </a:ln>
            <a:effectLst>
              <a:outerShdw dist="114300" dir="2400000" algn="ctr" rotWithShape="0">
                <a:srgbClr val="6633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 rot="20184018">
              <a:off x="1133439" y="4954235"/>
              <a:ext cx="571504" cy="428628"/>
            </a:xfrm>
            <a:prstGeom prst="ellipse">
              <a:avLst/>
            </a:prstGeom>
            <a:blipFill>
              <a:blip r:embed="rId2" cstate="email"/>
              <a:tile tx="0" ty="0" sx="100000" sy="100000" flip="none" algn="tl"/>
            </a:blipFill>
            <a:ln w="9525">
              <a:solidFill>
                <a:srgbClr val="663300"/>
              </a:solidFill>
            </a:ln>
            <a:effectLst>
              <a:outerShdw dist="114300" dir="2400000" algn="ctr" rotWithShape="0">
                <a:srgbClr val="6633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4348" y="4304116"/>
            <a:ext cx="2500330" cy="1593061"/>
            <a:chOff x="5572132" y="4321975"/>
            <a:chExt cx="2500330" cy="1593061"/>
          </a:xfrm>
        </p:grpSpPr>
        <p:sp>
          <p:nvSpPr>
            <p:cNvPr id="31" name="Цилиндр 30"/>
            <p:cNvSpPr/>
            <p:nvPr/>
          </p:nvSpPr>
          <p:spPr>
            <a:xfrm>
              <a:off x="5572132" y="4321975"/>
              <a:ext cx="2500330" cy="1501904"/>
            </a:xfrm>
            <a:prstGeom prst="ca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Цилиндр 31"/>
            <p:cNvSpPr/>
            <p:nvPr/>
          </p:nvSpPr>
          <p:spPr>
            <a:xfrm>
              <a:off x="5572132" y="5500702"/>
              <a:ext cx="2500330" cy="360000"/>
            </a:xfrm>
            <a:prstGeom prst="can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215074" y="5286388"/>
              <a:ext cx="1476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4400" b="1" cap="all" baseline="-25000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O</a:t>
              </a:r>
              <a:endParaRPr lang="ru-RU" sz="4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142976" y="4857760"/>
            <a:ext cx="1143009" cy="571504"/>
            <a:chOff x="1133439" y="4882796"/>
            <a:chExt cx="1143009" cy="57150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6" name="Овал 35"/>
            <p:cNvSpPr/>
            <p:nvPr/>
          </p:nvSpPr>
          <p:spPr>
            <a:xfrm rot="14784018">
              <a:off x="1776382" y="4954234"/>
              <a:ext cx="571504" cy="428628"/>
            </a:xfrm>
            <a:prstGeom prst="ellipse">
              <a:avLst/>
            </a:prstGeom>
            <a:blipFill>
              <a:blip r:embed="rId2" cstate="email"/>
              <a:tile tx="0" ty="0" sx="100000" sy="100000" flip="none" algn="tl"/>
            </a:blipFill>
            <a:ln w="9525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 rot="20184018">
              <a:off x="1133439" y="4954235"/>
              <a:ext cx="571504" cy="428628"/>
            </a:xfrm>
            <a:prstGeom prst="ellipse">
              <a:avLst/>
            </a:prstGeom>
            <a:blipFill>
              <a:blip r:embed="rId2" cstate="email"/>
              <a:tile tx="0" ty="0" sx="100000" sy="100000" flip="none" algn="tl"/>
            </a:blipFill>
            <a:ln w="9525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715140" y="4929198"/>
            <a:ext cx="1143009" cy="571504"/>
            <a:chOff x="1133439" y="4882796"/>
            <a:chExt cx="1143009" cy="57150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3" name="Овал 42"/>
            <p:cNvSpPr/>
            <p:nvPr/>
          </p:nvSpPr>
          <p:spPr>
            <a:xfrm rot="14784018">
              <a:off x="1776382" y="4954234"/>
              <a:ext cx="571504" cy="428628"/>
            </a:xfrm>
            <a:prstGeom prst="ellipse">
              <a:avLst/>
            </a:prstGeom>
            <a:blipFill>
              <a:blip r:embed="rId2" cstate="email"/>
              <a:tile tx="0" ty="0" sx="100000" sy="100000" flip="none" algn="tl"/>
            </a:blipFill>
            <a:ln w="9525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184018">
              <a:off x="1133439" y="4954235"/>
              <a:ext cx="571504" cy="428628"/>
            </a:xfrm>
            <a:prstGeom prst="ellipse">
              <a:avLst/>
            </a:prstGeom>
            <a:blipFill>
              <a:blip r:embed="rId2" cstate="email"/>
              <a:tile tx="0" ty="0" sx="100000" sy="100000" flip="none" algn="tl"/>
            </a:blipFill>
            <a:ln w="9525"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Равнобедренный треугольник 3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1142984"/>
            <a:ext cx="4782851" cy="33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4786322"/>
            <a:ext cx="8215370" cy="12144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Вывод: в воде, в которую добавили немного алкоголя, семена прорастают хуже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311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49081">
            <a:off x="2196347" y="173657"/>
            <a:ext cx="3542594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sp>
        <p:nvSpPr>
          <p:cNvPr id="6" name="Развернутая стрелка 5">
            <a:hlinkClick r:id="rId5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7158" y="3286124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Инкубатор для цыплят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Воздух помещения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85786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55207" y="3317081"/>
            <a:ext cx="147600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Пары алкоголя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214942" y="3321843"/>
            <a:ext cx="1656000" cy="714380"/>
            <a:chOff x="5214942" y="3321843"/>
            <a:chExt cx="1656000" cy="71438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14942" y="3321843"/>
              <a:ext cx="1656000" cy="628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Без паров алкоголя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250661" y="3321843"/>
              <a:ext cx="1500198" cy="71438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5250661" y="3321843"/>
              <a:ext cx="1500198" cy="71438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500034" y="4464943"/>
            <a:ext cx="3405204" cy="1047750"/>
            <a:chOff x="642910" y="5214950"/>
            <a:chExt cx="3405204" cy="1047750"/>
          </a:xfrm>
          <a:effectLst>
            <a:outerShdw dist="114300" dir="1800000" algn="ctr" rotWithShape="0">
              <a:srgbClr val="FFFF00">
                <a:alpha val="50000"/>
              </a:srgbClr>
            </a:outerShdw>
          </a:effectLst>
        </p:grpSpPr>
        <p:pic>
          <p:nvPicPr>
            <p:cNvPr id="13" name="Рисунок 12" descr="tsipa41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42910" y="5214950"/>
              <a:ext cx="1047750" cy="1047750"/>
            </a:xfrm>
            <a:prstGeom prst="rect">
              <a:avLst/>
            </a:prstGeom>
          </p:spPr>
        </p:pic>
        <p:pic>
          <p:nvPicPr>
            <p:cNvPr id="14" name="Рисунок 13" descr="tsipa41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1821637" y="5214950"/>
              <a:ext cx="1047750" cy="1047750"/>
            </a:xfrm>
            <a:prstGeom prst="rect">
              <a:avLst/>
            </a:prstGeom>
          </p:spPr>
        </p:pic>
        <p:pic>
          <p:nvPicPr>
            <p:cNvPr id="15" name="Рисунок 14" descr="tsipa41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000364" y="5214950"/>
              <a:ext cx="1047750" cy="104775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4214818"/>
            <a:ext cx="2566011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1800000" algn="ctr" rotWithShape="0">
              <a:srgbClr val="FFFF00">
                <a:alpha val="50000"/>
              </a:srgbClr>
            </a:outerShdw>
          </a:effectLst>
        </p:spPr>
      </p:pic>
      <p:sp>
        <p:nvSpPr>
          <p:cNvPr id="17" name="Выгнутая вверх стрелка 16"/>
          <p:cNvSpPr/>
          <p:nvPr/>
        </p:nvSpPr>
        <p:spPr>
          <a:xfrm flipH="1">
            <a:off x="6715140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внобедренный треугольник 2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 rot="5400000">
            <a:off x="8552185" y="6235425"/>
            <a:ext cx="360000" cy="46219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7158" y="3286124"/>
            <a:ext cx="8429652" cy="31432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82000" y="571480"/>
            <a:ext cx="7380000" cy="864000"/>
          </a:xfrm>
          <a:prstGeom prst="round2DiagRect">
            <a:avLst/>
          </a:pr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Инкубатор для цыплят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3643306" y="1500174"/>
            <a:ext cx="1622183" cy="499141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114300" dir="2400000" algn="ctr" rotWithShape="0">
              <a:schemeClr val="bg2">
                <a:lumMod val="25000"/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71678"/>
            <a:ext cx="4572032" cy="914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dist="114300" dir="30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160 яиц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85786" y="3357562"/>
            <a:ext cx="1216152" cy="731520"/>
          </a:xfrm>
          <a:prstGeom prst="curved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55207" y="3317081"/>
            <a:ext cx="147600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Пары алкоголя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928662" y="4143380"/>
            <a:ext cx="5230148" cy="1756132"/>
            <a:chOff x="928662" y="4143380"/>
            <a:chExt cx="5230148" cy="1756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928662" y="4643446"/>
              <a:ext cx="1944000" cy="7560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78 вывелось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071802" y="4143380"/>
              <a:ext cx="3087008" cy="1756132"/>
              <a:chOff x="3071802" y="4143380"/>
              <a:chExt cx="3087008" cy="1756132"/>
            </a:xfrm>
          </p:grpSpPr>
          <p:sp>
            <p:nvSpPr>
              <p:cNvPr id="22" name="Стрелка вправо 21"/>
              <p:cNvSpPr/>
              <p:nvPr/>
            </p:nvSpPr>
            <p:spPr>
              <a:xfrm>
                <a:off x="3071802" y="4707692"/>
                <a:ext cx="764094" cy="627508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4214810" y="4143380"/>
                <a:ext cx="1944000" cy="1756132"/>
                <a:chOff x="4214810" y="3786190"/>
                <a:chExt cx="1944000" cy="1756132"/>
              </a:xfrm>
            </p:grpSpPr>
            <p:sp>
              <p:nvSpPr>
                <p:cNvPr id="23" name="Прямоугольник 22"/>
                <p:cNvSpPr/>
                <p:nvPr/>
              </p:nvSpPr>
              <p:spPr>
                <a:xfrm>
                  <a:off x="4214810" y="4786322"/>
                  <a:ext cx="1944000" cy="756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Arial" pitchFamily="34" charset="0"/>
                      <a:cs typeface="Arial" pitchFamily="34" charset="0"/>
                    </a:rPr>
                    <a:t>25 - уроды</a:t>
                  </a:r>
                  <a:endParaRPr lang="ru-RU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4214810" y="3786190"/>
                  <a:ext cx="1944000" cy="756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400" dirty="0" smtClean="0">
                      <a:latin typeface="Arial" pitchFamily="34" charset="0"/>
                      <a:cs typeface="Arial" pitchFamily="34" charset="0"/>
                    </a:rPr>
                    <a:t>40 погибли</a:t>
                  </a:r>
                  <a:endParaRPr lang="ru-RU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15" name="Развернутая стрелка 14">
            <a:hlinkClick r:id="rId2" action="ppaction://hlinksldjump" highlightClick="1"/>
          </p:cNvPr>
          <p:cNvSpPr>
            <a:spLocks noChangeAspect="1"/>
          </p:cNvSpPr>
          <p:nvPr/>
        </p:nvSpPr>
        <p:spPr>
          <a:xfrm rot="5400000">
            <a:off x="8215325" y="6072200"/>
            <a:ext cx="503238" cy="646088"/>
          </a:xfrm>
          <a:prstGeom prst="utur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984</Words>
  <Application>Microsoft Office PowerPoint</Application>
  <PresentationFormat>Экран (4:3)</PresentationFormat>
  <Paragraphs>193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Судебная             хроника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Спирты. Судебная хроника.</dc:title>
  <dc:creator>Политова Светлана Викторовна</dc:creator>
  <cp:lastModifiedBy>Admin</cp:lastModifiedBy>
  <cp:revision>57</cp:revision>
  <dcterms:created xsi:type="dcterms:W3CDTF">2012-02-02T19:34:43Z</dcterms:created>
  <dcterms:modified xsi:type="dcterms:W3CDTF">2013-12-29T19:44:29Z</dcterms:modified>
</cp:coreProperties>
</file>