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335" r:id="rId3"/>
    <p:sldId id="346" r:id="rId4"/>
    <p:sldId id="354" r:id="rId5"/>
    <p:sldId id="355" r:id="rId6"/>
    <p:sldId id="356" r:id="rId7"/>
    <p:sldId id="282" r:id="rId8"/>
    <p:sldId id="361" r:id="rId9"/>
    <p:sldId id="347" r:id="rId10"/>
    <p:sldId id="288" r:id="rId11"/>
    <p:sldId id="258" r:id="rId12"/>
    <p:sldId id="312" r:id="rId13"/>
    <p:sldId id="349" r:id="rId14"/>
    <p:sldId id="350" r:id="rId15"/>
    <p:sldId id="348" r:id="rId16"/>
    <p:sldId id="360" r:id="rId17"/>
    <p:sldId id="369" r:id="rId18"/>
    <p:sldId id="352" r:id="rId19"/>
    <p:sldId id="363" r:id="rId20"/>
    <p:sldId id="364" r:id="rId21"/>
    <p:sldId id="365" r:id="rId22"/>
    <p:sldId id="367" r:id="rId23"/>
    <p:sldId id="366" r:id="rId24"/>
    <p:sldId id="372" r:id="rId25"/>
    <p:sldId id="373" r:id="rId26"/>
    <p:sldId id="374" r:id="rId27"/>
    <p:sldId id="375" r:id="rId28"/>
    <p:sldId id="376" r:id="rId29"/>
    <p:sldId id="377" r:id="rId30"/>
    <p:sldId id="378" r:id="rId31"/>
    <p:sldId id="362" r:id="rId32"/>
    <p:sldId id="370" r:id="rId33"/>
    <p:sldId id="371" r:id="rId34"/>
    <p:sldId id="333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F7F1"/>
    <a:srgbClr val="FF9900"/>
    <a:srgbClr val="95B3D7"/>
    <a:srgbClr val="FF3300"/>
    <a:srgbClr val="000000"/>
    <a:srgbClr val="FFFFCC"/>
    <a:srgbClr val="C6D9F1"/>
    <a:srgbClr val="006600"/>
    <a:srgbClr val="00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F92038-0019-4265-8DB7-355788A2E8E6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2D352A31-24B7-421B-8CB7-6605E0E5007F}">
      <dgm:prSet phldrT="[Текст]" custT="1"/>
      <dgm:spPr>
        <a:solidFill>
          <a:schemeClr val="tx2">
            <a:lumMod val="40000"/>
            <a:lumOff val="60000"/>
          </a:schemeClr>
        </a:solidFill>
        <a:ln>
          <a:noFill/>
        </a:ln>
        <a:effectLst>
          <a:outerShdw dist="114300" dir="2400000" algn="ctr" rotWithShape="0">
            <a:srgbClr val="C00000">
              <a:alpha val="50000"/>
            </a:srgbClr>
          </a:outerShdw>
        </a:effectLst>
      </dgm:spPr>
      <dgm:t>
        <a:bodyPr/>
        <a:lstStyle/>
        <a:p>
          <a:r>
            <a:rPr lang="ru-RU" sz="4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Интерактивная</a:t>
          </a:r>
          <a:r>
            <a:rPr lang="ru-RU" sz="4000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доска</a:t>
          </a:r>
          <a:endParaRPr lang="ru-RU" sz="40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DFF2014-D4F2-4674-A575-83FD53724AD4}" type="parTrans" cxnId="{03AA87A1-16AF-4BA6-B7DC-57D3F7745513}">
      <dgm:prSet/>
      <dgm:spPr/>
      <dgm:t>
        <a:bodyPr/>
        <a:lstStyle/>
        <a:p>
          <a:endParaRPr lang="ru-RU"/>
        </a:p>
      </dgm:t>
    </dgm:pt>
    <dgm:pt modelId="{D881607E-CD2D-4700-B22A-84536C0C746F}" type="sibTrans" cxnId="{03AA87A1-16AF-4BA6-B7DC-57D3F7745513}">
      <dgm:prSet/>
      <dgm:spPr/>
      <dgm:t>
        <a:bodyPr/>
        <a:lstStyle/>
        <a:p>
          <a:endParaRPr lang="ru-RU"/>
        </a:p>
      </dgm:t>
    </dgm:pt>
    <dgm:pt modelId="{3052EE86-9B71-48A3-A37B-8D2BE2215224}" type="pres">
      <dgm:prSet presAssocID="{F2F92038-0019-4265-8DB7-355788A2E8E6}" presName="compositeShape" presStyleCnt="0">
        <dgm:presLayoutVars>
          <dgm:dir/>
          <dgm:resizeHandles/>
        </dgm:presLayoutVars>
      </dgm:prSet>
      <dgm:spPr/>
    </dgm:pt>
    <dgm:pt modelId="{BA649B95-E79A-42C5-A175-FBEF21368078}" type="pres">
      <dgm:prSet presAssocID="{F2F92038-0019-4265-8DB7-355788A2E8E6}" presName="pyramid" presStyleLbl="node1" presStyleIdx="0" presStyleCnt="1" custLinFactNeighborX="-209" custLinFactNeighborY="-6300"/>
      <dgm:spPr>
        <a:prstGeom prst="flowChartMultidocument">
          <a:avLst/>
        </a:prstGeom>
        <a:gradFill flip="none" rotWithShape="0">
          <a:gsLst>
            <a:gs pos="0">
              <a:srgbClr val="C00000">
                <a:shade val="30000"/>
                <a:satMod val="115000"/>
              </a:srgbClr>
            </a:gs>
            <a:gs pos="50000">
              <a:srgbClr val="C00000">
                <a:shade val="67500"/>
                <a:satMod val="115000"/>
              </a:srgbClr>
            </a:gs>
            <a:gs pos="100000">
              <a:srgbClr val="C00000">
                <a:shade val="100000"/>
                <a:satMod val="115000"/>
              </a:srgbClr>
            </a:gs>
          </a:gsLst>
          <a:lin ang="16200000" scaled="1"/>
          <a:tileRect/>
        </a:gradFill>
        <a:ln w="28575">
          <a:solidFill>
            <a:srgbClr val="95B3D7"/>
          </a:solidFill>
          <a:prstDash val="lgDash"/>
        </a:ln>
        <a:effectLst>
          <a:outerShdw dist="279400" dir="2400000" algn="ctr" rotWithShape="0">
            <a:srgbClr val="003300">
              <a:alpha val="49804"/>
            </a:srgbClr>
          </a:outerShdw>
        </a:effectLst>
      </dgm:spPr>
    </dgm:pt>
    <dgm:pt modelId="{FBE0E012-8075-4B5C-974E-2DC0E6FDF9CF}" type="pres">
      <dgm:prSet presAssocID="{F2F92038-0019-4265-8DB7-355788A2E8E6}" presName="theList" presStyleCnt="0"/>
      <dgm:spPr/>
    </dgm:pt>
    <dgm:pt modelId="{0E9C131C-93E4-4693-B899-A13B9C0C1CCA}" type="pres">
      <dgm:prSet presAssocID="{2D352A31-24B7-421B-8CB7-6605E0E5007F}" presName="aNode" presStyleLbl="fgAcc1" presStyleIdx="0" presStyleCnt="1" custScaleX="218284" custScaleY="39661" custLinFactY="27365" custLinFactNeighborX="39139" custLinFactNeighborY="100000">
        <dgm:presLayoutVars>
          <dgm:bulletEnabled val="1"/>
        </dgm:presLayoutVars>
      </dgm:prSet>
      <dgm:spPr>
        <a:prstGeom prst="doubleWave">
          <a:avLst/>
        </a:prstGeom>
      </dgm:spPr>
      <dgm:t>
        <a:bodyPr/>
        <a:lstStyle/>
        <a:p>
          <a:endParaRPr lang="ru-RU"/>
        </a:p>
      </dgm:t>
    </dgm:pt>
    <dgm:pt modelId="{6F2E0588-52B1-47D1-862E-0353CD84E305}" type="pres">
      <dgm:prSet presAssocID="{2D352A31-24B7-421B-8CB7-6605E0E5007F}" presName="aSpace" presStyleCnt="0"/>
      <dgm:spPr/>
    </dgm:pt>
  </dgm:ptLst>
  <dgm:cxnLst>
    <dgm:cxn modelId="{CCF978CC-B97D-4338-BDB6-38AFFB574AC8}" type="presOf" srcId="{2D352A31-24B7-421B-8CB7-6605E0E5007F}" destId="{0E9C131C-93E4-4693-B899-A13B9C0C1CCA}" srcOrd="0" destOrd="0" presId="urn:microsoft.com/office/officeart/2005/8/layout/pyramid2"/>
    <dgm:cxn modelId="{03AA87A1-16AF-4BA6-B7DC-57D3F7745513}" srcId="{F2F92038-0019-4265-8DB7-355788A2E8E6}" destId="{2D352A31-24B7-421B-8CB7-6605E0E5007F}" srcOrd="0" destOrd="0" parTransId="{EDFF2014-D4F2-4674-A575-83FD53724AD4}" sibTransId="{D881607E-CD2D-4700-B22A-84536C0C746F}"/>
    <dgm:cxn modelId="{3AEE35A6-671A-4E79-8E83-10F78CCA85E2}" type="presOf" srcId="{F2F92038-0019-4265-8DB7-355788A2E8E6}" destId="{3052EE86-9B71-48A3-A37B-8D2BE2215224}" srcOrd="0" destOrd="0" presId="urn:microsoft.com/office/officeart/2005/8/layout/pyramid2"/>
    <dgm:cxn modelId="{C2A30E63-12D0-42E8-8DFC-5679A54BA0DA}" type="presParOf" srcId="{3052EE86-9B71-48A3-A37B-8D2BE2215224}" destId="{BA649B95-E79A-42C5-A175-FBEF21368078}" srcOrd="0" destOrd="0" presId="urn:microsoft.com/office/officeart/2005/8/layout/pyramid2"/>
    <dgm:cxn modelId="{47F2D785-C066-4720-B0AE-EEC11754D868}" type="presParOf" srcId="{3052EE86-9B71-48A3-A37B-8D2BE2215224}" destId="{FBE0E012-8075-4B5C-974E-2DC0E6FDF9CF}" srcOrd="1" destOrd="0" presId="urn:microsoft.com/office/officeart/2005/8/layout/pyramid2"/>
    <dgm:cxn modelId="{1C85AA8F-CE45-45A6-AD2D-6C6B2B92DE93}" type="presParOf" srcId="{FBE0E012-8075-4B5C-974E-2DC0E6FDF9CF}" destId="{0E9C131C-93E4-4693-B899-A13B9C0C1CCA}" srcOrd="0" destOrd="0" presId="urn:microsoft.com/office/officeart/2005/8/layout/pyramid2"/>
    <dgm:cxn modelId="{E8BCFA02-D517-455E-A70A-DFC84FAEA13A}" type="presParOf" srcId="{FBE0E012-8075-4B5C-974E-2DC0E6FDF9CF}" destId="{6F2E0588-52B1-47D1-862E-0353CD84E305}" srcOrd="1" destOrd="0" presId="urn:microsoft.com/office/officeart/2005/8/layout/pyramid2"/>
  </dgm:cxnLst>
  <dgm:bg>
    <a:solidFill>
      <a:schemeClr val="accent1">
        <a:lumMod val="40000"/>
        <a:lumOff val="60000"/>
        <a:alpha val="75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F92038-0019-4265-8DB7-355788A2E8E6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2D352A31-24B7-421B-8CB7-6605E0E5007F}">
      <dgm:prSet phldrT="[Текст]" custT="1"/>
      <dgm:spPr>
        <a:solidFill>
          <a:schemeClr val="tx2">
            <a:lumMod val="40000"/>
            <a:lumOff val="60000"/>
          </a:schemeClr>
        </a:solidFill>
        <a:ln>
          <a:noFill/>
        </a:ln>
        <a:effectLst>
          <a:outerShdw dist="114300" dir="2400000" algn="ctr" rotWithShape="0">
            <a:srgbClr val="C00000">
              <a:alpha val="50000"/>
            </a:srgbClr>
          </a:outerShdw>
        </a:effectLst>
      </dgm:spPr>
      <dgm:t>
        <a:bodyPr/>
        <a:lstStyle/>
        <a:p>
          <a:r>
            <a:rPr lang="ru-RU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Основные</a:t>
          </a:r>
          <a:r>
            <a:rPr lang="ru-RU" sz="3600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инструменты</a:t>
          </a:r>
          <a:endParaRPr lang="ru-RU" sz="36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DFF2014-D4F2-4674-A575-83FD53724AD4}" type="parTrans" cxnId="{03AA87A1-16AF-4BA6-B7DC-57D3F7745513}">
      <dgm:prSet/>
      <dgm:spPr/>
      <dgm:t>
        <a:bodyPr/>
        <a:lstStyle/>
        <a:p>
          <a:endParaRPr lang="ru-RU"/>
        </a:p>
      </dgm:t>
    </dgm:pt>
    <dgm:pt modelId="{D881607E-CD2D-4700-B22A-84536C0C746F}" type="sibTrans" cxnId="{03AA87A1-16AF-4BA6-B7DC-57D3F7745513}">
      <dgm:prSet/>
      <dgm:spPr/>
      <dgm:t>
        <a:bodyPr/>
        <a:lstStyle/>
        <a:p>
          <a:endParaRPr lang="ru-RU"/>
        </a:p>
      </dgm:t>
    </dgm:pt>
    <dgm:pt modelId="{3052EE86-9B71-48A3-A37B-8D2BE2215224}" type="pres">
      <dgm:prSet presAssocID="{F2F92038-0019-4265-8DB7-355788A2E8E6}" presName="compositeShape" presStyleCnt="0">
        <dgm:presLayoutVars>
          <dgm:dir/>
          <dgm:resizeHandles/>
        </dgm:presLayoutVars>
      </dgm:prSet>
      <dgm:spPr/>
    </dgm:pt>
    <dgm:pt modelId="{BA649B95-E79A-42C5-A175-FBEF21368078}" type="pres">
      <dgm:prSet presAssocID="{F2F92038-0019-4265-8DB7-355788A2E8E6}" presName="pyramid" presStyleLbl="node1" presStyleIdx="0" presStyleCnt="1" custLinFactNeighborX="-209" custLinFactNeighborY="-6300"/>
      <dgm:spPr>
        <a:prstGeom prst="flowChartMultidocument">
          <a:avLst/>
        </a:prstGeom>
        <a:gradFill flip="none" rotWithShape="0">
          <a:gsLst>
            <a:gs pos="0">
              <a:srgbClr val="C00000">
                <a:shade val="30000"/>
                <a:satMod val="115000"/>
              </a:srgbClr>
            </a:gs>
            <a:gs pos="50000">
              <a:srgbClr val="C00000">
                <a:shade val="67500"/>
                <a:satMod val="115000"/>
              </a:srgbClr>
            </a:gs>
            <a:gs pos="100000">
              <a:srgbClr val="C00000">
                <a:shade val="100000"/>
                <a:satMod val="115000"/>
              </a:srgbClr>
            </a:gs>
          </a:gsLst>
          <a:lin ang="16200000" scaled="1"/>
          <a:tileRect/>
        </a:gradFill>
        <a:ln w="28575">
          <a:solidFill>
            <a:srgbClr val="95B3D7"/>
          </a:solidFill>
          <a:prstDash val="lgDash"/>
        </a:ln>
        <a:effectLst>
          <a:outerShdw dist="279400" dir="2400000" algn="ctr" rotWithShape="0">
            <a:srgbClr val="003300">
              <a:alpha val="49804"/>
            </a:srgbClr>
          </a:outerShdw>
        </a:effectLst>
      </dgm:spPr>
    </dgm:pt>
    <dgm:pt modelId="{FBE0E012-8075-4B5C-974E-2DC0E6FDF9CF}" type="pres">
      <dgm:prSet presAssocID="{F2F92038-0019-4265-8DB7-355788A2E8E6}" presName="theList" presStyleCnt="0"/>
      <dgm:spPr/>
    </dgm:pt>
    <dgm:pt modelId="{0E9C131C-93E4-4693-B899-A13B9C0C1CCA}" type="pres">
      <dgm:prSet presAssocID="{2D352A31-24B7-421B-8CB7-6605E0E5007F}" presName="aNode" presStyleLbl="fgAcc1" presStyleIdx="0" presStyleCnt="1" custScaleX="218284" custScaleY="43083" custLinFactY="27365" custLinFactNeighborX="39139" custLinFactNeighborY="100000">
        <dgm:presLayoutVars>
          <dgm:bulletEnabled val="1"/>
        </dgm:presLayoutVars>
      </dgm:prSet>
      <dgm:spPr>
        <a:prstGeom prst="doubleWave">
          <a:avLst/>
        </a:prstGeom>
      </dgm:spPr>
      <dgm:t>
        <a:bodyPr/>
        <a:lstStyle/>
        <a:p>
          <a:endParaRPr lang="ru-RU"/>
        </a:p>
      </dgm:t>
    </dgm:pt>
    <dgm:pt modelId="{6F2E0588-52B1-47D1-862E-0353CD84E305}" type="pres">
      <dgm:prSet presAssocID="{2D352A31-24B7-421B-8CB7-6605E0E5007F}" presName="aSpace" presStyleCnt="0"/>
      <dgm:spPr/>
    </dgm:pt>
  </dgm:ptLst>
  <dgm:cxnLst>
    <dgm:cxn modelId="{03AA87A1-16AF-4BA6-B7DC-57D3F7745513}" srcId="{F2F92038-0019-4265-8DB7-355788A2E8E6}" destId="{2D352A31-24B7-421B-8CB7-6605E0E5007F}" srcOrd="0" destOrd="0" parTransId="{EDFF2014-D4F2-4674-A575-83FD53724AD4}" sibTransId="{D881607E-CD2D-4700-B22A-84536C0C746F}"/>
    <dgm:cxn modelId="{1D9CD0DA-80BE-4427-A99B-0A29D79B2DA2}" type="presOf" srcId="{F2F92038-0019-4265-8DB7-355788A2E8E6}" destId="{3052EE86-9B71-48A3-A37B-8D2BE2215224}" srcOrd="0" destOrd="0" presId="urn:microsoft.com/office/officeart/2005/8/layout/pyramid2"/>
    <dgm:cxn modelId="{04DA063B-3BEC-47C7-8533-09EC62025224}" type="presOf" srcId="{2D352A31-24B7-421B-8CB7-6605E0E5007F}" destId="{0E9C131C-93E4-4693-B899-A13B9C0C1CCA}" srcOrd="0" destOrd="0" presId="urn:microsoft.com/office/officeart/2005/8/layout/pyramid2"/>
    <dgm:cxn modelId="{614FACC1-DC2C-4C67-8AEB-8A661ED2167D}" type="presParOf" srcId="{3052EE86-9B71-48A3-A37B-8D2BE2215224}" destId="{BA649B95-E79A-42C5-A175-FBEF21368078}" srcOrd="0" destOrd="0" presId="urn:microsoft.com/office/officeart/2005/8/layout/pyramid2"/>
    <dgm:cxn modelId="{8E784BFE-CA77-43C3-9691-A2499EB198F2}" type="presParOf" srcId="{3052EE86-9B71-48A3-A37B-8D2BE2215224}" destId="{FBE0E012-8075-4B5C-974E-2DC0E6FDF9CF}" srcOrd="1" destOrd="0" presId="urn:microsoft.com/office/officeart/2005/8/layout/pyramid2"/>
    <dgm:cxn modelId="{C2ECAEF8-B845-4561-99D6-3AAE8F3768B0}" type="presParOf" srcId="{FBE0E012-8075-4B5C-974E-2DC0E6FDF9CF}" destId="{0E9C131C-93E4-4693-B899-A13B9C0C1CCA}" srcOrd="0" destOrd="0" presId="urn:microsoft.com/office/officeart/2005/8/layout/pyramid2"/>
    <dgm:cxn modelId="{49225B33-864D-44AD-B0F4-B400B92AE598}" type="presParOf" srcId="{FBE0E012-8075-4B5C-974E-2DC0E6FDF9CF}" destId="{6F2E0588-52B1-47D1-862E-0353CD84E305}" srcOrd="1" destOrd="0" presId="urn:microsoft.com/office/officeart/2005/8/layout/pyramid2"/>
  </dgm:cxnLst>
  <dgm:bg>
    <a:solidFill>
      <a:schemeClr val="accent1">
        <a:lumMod val="40000"/>
        <a:lumOff val="60000"/>
        <a:alpha val="75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F92038-0019-4265-8DB7-355788A2E8E6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2D352A31-24B7-421B-8CB7-6605E0E5007F}">
      <dgm:prSet phldrT="[Текст]" custT="1"/>
      <dgm:spPr>
        <a:solidFill>
          <a:schemeClr val="tx2">
            <a:lumMod val="40000"/>
            <a:lumOff val="60000"/>
          </a:schemeClr>
        </a:solidFill>
        <a:ln>
          <a:noFill/>
        </a:ln>
        <a:effectLst>
          <a:outerShdw dist="114300" dir="2400000" algn="ctr" rotWithShape="0">
            <a:srgbClr val="C00000">
              <a:alpha val="50000"/>
            </a:srgbClr>
          </a:outerShdw>
        </a:effectLst>
      </dgm:spPr>
      <dgm:t>
        <a:bodyPr/>
        <a:lstStyle/>
        <a:p>
          <a:r>
            <a:rPr lang="ru-RU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Методические</a:t>
          </a:r>
          <a:r>
            <a:rPr lang="ru-RU" sz="3600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приемы</a:t>
          </a:r>
          <a:endParaRPr lang="ru-RU" sz="36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DFF2014-D4F2-4674-A575-83FD53724AD4}" type="parTrans" cxnId="{03AA87A1-16AF-4BA6-B7DC-57D3F7745513}">
      <dgm:prSet/>
      <dgm:spPr/>
      <dgm:t>
        <a:bodyPr/>
        <a:lstStyle/>
        <a:p>
          <a:endParaRPr lang="ru-RU"/>
        </a:p>
      </dgm:t>
    </dgm:pt>
    <dgm:pt modelId="{D881607E-CD2D-4700-B22A-84536C0C746F}" type="sibTrans" cxnId="{03AA87A1-16AF-4BA6-B7DC-57D3F7745513}">
      <dgm:prSet/>
      <dgm:spPr/>
      <dgm:t>
        <a:bodyPr/>
        <a:lstStyle/>
        <a:p>
          <a:endParaRPr lang="ru-RU"/>
        </a:p>
      </dgm:t>
    </dgm:pt>
    <dgm:pt modelId="{3052EE86-9B71-48A3-A37B-8D2BE2215224}" type="pres">
      <dgm:prSet presAssocID="{F2F92038-0019-4265-8DB7-355788A2E8E6}" presName="compositeShape" presStyleCnt="0">
        <dgm:presLayoutVars>
          <dgm:dir/>
          <dgm:resizeHandles/>
        </dgm:presLayoutVars>
      </dgm:prSet>
      <dgm:spPr/>
    </dgm:pt>
    <dgm:pt modelId="{BA649B95-E79A-42C5-A175-FBEF21368078}" type="pres">
      <dgm:prSet presAssocID="{F2F92038-0019-4265-8DB7-355788A2E8E6}" presName="pyramid" presStyleLbl="node1" presStyleIdx="0" presStyleCnt="1" custLinFactNeighborX="-209" custLinFactNeighborY="-6300"/>
      <dgm:spPr>
        <a:prstGeom prst="flowChartMultidocument">
          <a:avLst/>
        </a:prstGeom>
        <a:gradFill flip="none" rotWithShape="0">
          <a:gsLst>
            <a:gs pos="0">
              <a:srgbClr val="C00000">
                <a:shade val="30000"/>
                <a:satMod val="115000"/>
              </a:srgbClr>
            </a:gs>
            <a:gs pos="50000">
              <a:srgbClr val="C00000">
                <a:shade val="67500"/>
                <a:satMod val="115000"/>
              </a:srgbClr>
            </a:gs>
            <a:gs pos="100000">
              <a:srgbClr val="C00000">
                <a:shade val="100000"/>
                <a:satMod val="115000"/>
              </a:srgbClr>
            </a:gs>
          </a:gsLst>
          <a:lin ang="16200000" scaled="1"/>
          <a:tileRect/>
        </a:gradFill>
        <a:ln w="28575">
          <a:solidFill>
            <a:srgbClr val="95B3D7"/>
          </a:solidFill>
          <a:prstDash val="lgDash"/>
        </a:ln>
        <a:effectLst>
          <a:outerShdw dist="279400" dir="2400000" algn="ctr" rotWithShape="0">
            <a:srgbClr val="003300">
              <a:alpha val="49804"/>
            </a:srgbClr>
          </a:outerShdw>
        </a:effectLst>
      </dgm:spPr>
    </dgm:pt>
    <dgm:pt modelId="{FBE0E012-8075-4B5C-974E-2DC0E6FDF9CF}" type="pres">
      <dgm:prSet presAssocID="{F2F92038-0019-4265-8DB7-355788A2E8E6}" presName="theList" presStyleCnt="0"/>
      <dgm:spPr/>
    </dgm:pt>
    <dgm:pt modelId="{0E9C131C-93E4-4693-B899-A13B9C0C1CCA}" type="pres">
      <dgm:prSet presAssocID="{2D352A31-24B7-421B-8CB7-6605E0E5007F}" presName="aNode" presStyleLbl="fgAcc1" presStyleIdx="0" presStyleCnt="1" custScaleX="218284" custScaleY="43083" custLinFactY="27365" custLinFactNeighborX="39139" custLinFactNeighborY="100000">
        <dgm:presLayoutVars>
          <dgm:bulletEnabled val="1"/>
        </dgm:presLayoutVars>
      </dgm:prSet>
      <dgm:spPr>
        <a:prstGeom prst="doubleWave">
          <a:avLst/>
        </a:prstGeom>
      </dgm:spPr>
      <dgm:t>
        <a:bodyPr/>
        <a:lstStyle/>
        <a:p>
          <a:endParaRPr lang="ru-RU"/>
        </a:p>
      </dgm:t>
    </dgm:pt>
    <dgm:pt modelId="{6F2E0588-52B1-47D1-862E-0353CD84E305}" type="pres">
      <dgm:prSet presAssocID="{2D352A31-24B7-421B-8CB7-6605E0E5007F}" presName="aSpace" presStyleCnt="0"/>
      <dgm:spPr/>
    </dgm:pt>
  </dgm:ptLst>
  <dgm:cxnLst>
    <dgm:cxn modelId="{36F14792-A2DB-4FC6-BF26-41425DD0C74A}" type="presOf" srcId="{F2F92038-0019-4265-8DB7-355788A2E8E6}" destId="{3052EE86-9B71-48A3-A37B-8D2BE2215224}" srcOrd="0" destOrd="0" presId="urn:microsoft.com/office/officeart/2005/8/layout/pyramid2"/>
    <dgm:cxn modelId="{F1ADAF73-5FFA-446F-9B40-7876CC2803DF}" type="presOf" srcId="{2D352A31-24B7-421B-8CB7-6605E0E5007F}" destId="{0E9C131C-93E4-4693-B899-A13B9C0C1CCA}" srcOrd="0" destOrd="0" presId="urn:microsoft.com/office/officeart/2005/8/layout/pyramid2"/>
    <dgm:cxn modelId="{03AA87A1-16AF-4BA6-B7DC-57D3F7745513}" srcId="{F2F92038-0019-4265-8DB7-355788A2E8E6}" destId="{2D352A31-24B7-421B-8CB7-6605E0E5007F}" srcOrd="0" destOrd="0" parTransId="{EDFF2014-D4F2-4674-A575-83FD53724AD4}" sibTransId="{D881607E-CD2D-4700-B22A-84536C0C746F}"/>
    <dgm:cxn modelId="{0D30A2BD-C2FE-43F9-B077-AEC9D8A3E951}" type="presParOf" srcId="{3052EE86-9B71-48A3-A37B-8D2BE2215224}" destId="{BA649B95-E79A-42C5-A175-FBEF21368078}" srcOrd="0" destOrd="0" presId="urn:microsoft.com/office/officeart/2005/8/layout/pyramid2"/>
    <dgm:cxn modelId="{B9D348B2-692C-4DAE-89E3-94297C9C404D}" type="presParOf" srcId="{3052EE86-9B71-48A3-A37B-8D2BE2215224}" destId="{FBE0E012-8075-4B5C-974E-2DC0E6FDF9CF}" srcOrd="1" destOrd="0" presId="urn:microsoft.com/office/officeart/2005/8/layout/pyramid2"/>
    <dgm:cxn modelId="{43EF7F2E-FC51-47E6-8396-B311E7E0D02D}" type="presParOf" srcId="{FBE0E012-8075-4B5C-974E-2DC0E6FDF9CF}" destId="{0E9C131C-93E4-4693-B899-A13B9C0C1CCA}" srcOrd="0" destOrd="0" presId="urn:microsoft.com/office/officeart/2005/8/layout/pyramid2"/>
    <dgm:cxn modelId="{4CA332C8-7AE1-4815-88D3-1E5C843E5F6B}" type="presParOf" srcId="{FBE0E012-8075-4B5C-974E-2DC0E6FDF9CF}" destId="{6F2E0588-52B1-47D1-862E-0353CD84E305}" srcOrd="1" destOrd="0" presId="urn:microsoft.com/office/officeart/2005/8/layout/pyramid2"/>
  </dgm:cxnLst>
  <dgm:bg>
    <a:solidFill>
      <a:schemeClr val="accent1">
        <a:lumMod val="40000"/>
        <a:lumOff val="60000"/>
        <a:alpha val="75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649B95-E79A-42C5-A175-FBEF21368078}">
      <dsp:nvSpPr>
        <dsp:cNvPr id="0" name=""/>
        <dsp:cNvSpPr/>
      </dsp:nvSpPr>
      <dsp:spPr>
        <a:xfrm>
          <a:off x="174176" y="0"/>
          <a:ext cx="4032000" cy="4032000"/>
        </a:xfrm>
        <a:prstGeom prst="flowChartMultidocument">
          <a:avLst/>
        </a:prstGeom>
        <a:gradFill flip="none" rotWithShape="0">
          <a:gsLst>
            <a:gs pos="0">
              <a:srgbClr val="C00000">
                <a:shade val="30000"/>
                <a:satMod val="115000"/>
              </a:srgbClr>
            </a:gs>
            <a:gs pos="50000">
              <a:srgbClr val="C00000">
                <a:shade val="67500"/>
                <a:satMod val="115000"/>
              </a:srgbClr>
            </a:gs>
            <a:gs pos="100000">
              <a:srgbClr val="C00000">
                <a:shade val="100000"/>
                <a:satMod val="115000"/>
              </a:srgbClr>
            </a:gs>
          </a:gsLst>
          <a:lin ang="16200000" scaled="1"/>
          <a:tileRect/>
        </a:gradFill>
        <a:ln w="28575" cap="flat" cmpd="sng" algn="ctr">
          <a:solidFill>
            <a:srgbClr val="95B3D7"/>
          </a:solidFill>
          <a:prstDash val="lgDash"/>
        </a:ln>
        <a:effectLst>
          <a:outerShdw dist="279400" dir="2400000" algn="ctr" rotWithShape="0">
            <a:srgbClr val="003300">
              <a:alpha val="49804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9C131C-93E4-4693-B899-A13B9C0C1CCA}">
      <dsp:nvSpPr>
        <dsp:cNvPr id="0" name=""/>
        <dsp:cNvSpPr/>
      </dsp:nvSpPr>
      <dsp:spPr>
        <a:xfrm>
          <a:off x="831212" y="2460632"/>
          <a:ext cx="5720787" cy="1279305"/>
        </a:xfrm>
        <a:prstGeom prst="doubleWave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noFill/>
          <a:prstDash val="solid"/>
        </a:ln>
        <a:effectLst>
          <a:outerShdw dist="114300" dir="2400000" algn="ctr" rotWithShape="0">
            <a:srgbClr val="C00000">
              <a:alpha val="5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Интерактивная</a:t>
          </a:r>
          <a:r>
            <a:rPr lang="ru-RU" sz="4000" kern="1200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доска</a:t>
          </a:r>
          <a:endParaRPr lang="ru-RU" sz="40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831212" y="2460632"/>
        <a:ext cx="5720787" cy="127930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649B95-E79A-42C5-A175-FBEF21368078}">
      <dsp:nvSpPr>
        <dsp:cNvPr id="0" name=""/>
        <dsp:cNvSpPr/>
      </dsp:nvSpPr>
      <dsp:spPr>
        <a:xfrm>
          <a:off x="143075" y="0"/>
          <a:ext cx="3312000" cy="3312000"/>
        </a:xfrm>
        <a:prstGeom prst="flowChartMultidocument">
          <a:avLst/>
        </a:prstGeom>
        <a:gradFill flip="none" rotWithShape="0">
          <a:gsLst>
            <a:gs pos="0">
              <a:srgbClr val="C00000">
                <a:shade val="30000"/>
                <a:satMod val="115000"/>
              </a:srgbClr>
            </a:gs>
            <a:gs pos="50000">
              <a:srgbClr val="C00000">
                <a:shade val="67500"/>
                <a:satMod val="115000"/>
              </a:srgbClr>
            </a:gs>
            <a:gs pos="100000">
              <a:srgbClr val="C00000">
                <a:shade val="100000"/>
                <a:satMod val="115000"/>
              </a:srgbClr>
            </a:gs>
          </a:gsLst>
          <a:lin ang="16200000" scaled="1"/>
          <a:tileRect/>
        </a:gradFill>
        <a:ln w="28575" cap="flat" cmpd="sng" algn="ctr">
          <a:solidFill>
            <a:srgbClr val="95B3D7"/>
          </a:solidFill>
          <a:prstDash val="lgDash"/>
        </a:ln>
        <a:effectLst>
          <a:outerShdw dist="279400" dir="2400000" algn="ctr" rotWithShape="0">
            <a:srgbClr val="003300">
              <a:alpha val="49804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9C131C-93E4-4693-B899-A13B9C0C1CCA}">
      <dsp:nvSpPr>
        <dsp:cNvPr id="0" name=""/>
        <dsp:cNvSpPr/>
      </dsp:nvSpPr>
      <dsp:spPr>
        <a:xfrm>
          <a:off x="682786" y="1975899"/>
          <a:ext cx="4699217" cy="1141527"/>
        </a:xfrm>
        <a:prstGeom prst="doubleWave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noFill/>
          <a:prstDash val="solid"/>
        </a:ln>
        <a:effectLst>
          <a:outerShdw dist="114300" dir="2400000" algn="ctr" rotWithShape="0">
            <a:srgbClr val="C00000">
              <a:alpha val="5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Основные</a:t>
          </a:r>
          <a:r>
            <a:rPr lang="ru-RU" sz="3600" kern="1200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инструменты</a:t>
          </a:r>
          <a:endParaRPr lang="ru-RU" sz="36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682786" y="1975899"/>
        <a:ext cx="4699217" cy="114152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649B95-E79A-42C5-A175-FBEF21368078}">
      <dsp:nvSpPr>
        <dsp:cNvPr id="0" name=""/>
        <dsp:cNvSpPr/>
      </dsp:nvSpPr>
      <dsp:spPr>
        <a:xfrm>
          <a:off x="143075" y="0"/>
          <a:ext cx="3312000" cy="3312000"/>
        </a:xfrm>
        <a:prstGeom prst="flowChartMultidocument">
          <a:avLst/>
        </a:prstGeom>
        <a:gradFill flip="none" rotWithShape="0">
          <a:gsLst>
            <a:gs pos="0">
              <a:srgbClr val="C00000">
                <a:shade val="30000"/>
                <a:satMod val="115000"/>
              </a:srgbClr>
            </a:gs>
            <a:gs pos="50000">
              <a:srgbClr val="C00000">
                <a:shade val="67500"/>
                <a:satMod val="115000"/>
              </a:srgbClr>
            </a:gs>
            <a:gs pos="100000">
              <a:srgbClr val="C00000">
                <a:shade val="100000"/>
                <a:satMod val="115000"/>
              </a:srgbClr>
            </a:gs>
          </a:gsLst>
          <a:lin ang="16200000" scaled="1"/>
          <a:tileRect/>
        </a:gradFill>
        <a:ln w="28575" cap="flat" cmpd="sng" algn="ctr">
          <a:solidFill>
            <a:srgbClr val="95B3D7"/>
          </a:solidFill>
          <a:prstDash val="lgDash"/>
        </a:ln>
        <a:effectLst>
          <a:outerShdw dist="279400" dir="2400000" algn="ctr" rotWithShape="0">
            <a:srgbClr val="003300">
              <a:alpha val="49804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9C131C-93E4-4693-B899-A13B9C0C1CCA}">
      <dsp:nvSpPr>
        <dsp:cNvPr id="0" name=""/>
        <dsp:cNvSpPr/>
      </dsp:nvSpPr>
      <dsp:spPr>
        <a:xfrm>
          <a:off x="682786" y="1975899"/>
          <a:ext cx="4699217" cy="1141527"/>
        </a:xfrm>
        <a:prstGeom prst="doubleWave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noFill/>
          <a:prstDash val="solid"/>
        </a:ln>
        <a:effectLst>
          <a:outerShdw dist="114300" dir="2400000" algn="ctr" rotWithShape="0">
            <a:srgbClr val="C00000">
              <a:alpha val="5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Методические</a:t>
          </a:r>
          <a:r>
            <a:rPr lang="ru-RU" sz="3600" kern="1200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приемы</a:t>
          </a:r>
          <a:endParaRPr lang="ru-RU" sz="36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682786" y="1975899"/>
        <a:ext cx="4699217" cy="11415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2F0B5-F78C-4035-8D95-6E36A999F7CC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03BAD-D415-4ADA-8D83-C318361049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5127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03BAD-D415-4ADA-8D83-C318361049C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E5360-406C-405B-95E5-9711EEF218D8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FCE-7C37-4341-A96E-00EB44274116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395F-B5FB-45FC-8D58-CD996FEDCB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FCE-7C37-4341-A96E-00EB44274116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395F-B5FB-45FC-8D58-CD996FEDCB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FCE-7C37-4341-A96E-00EB44274116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395F-B5FB-45FC-8D58-CD996FEDCB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FCE-7C37-4341-A96E-00EB44274116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395F-B5FB-45FC-8D58-CD996FEDCB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FCE-7C37-4341-A96E-00EB44274116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395F-B5FB-45FC-8D58-CD996FEDCB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FCE-7C37-4341-A96E-00EB44274116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395F-B5FB-45FC-8D58-CD996FEDCB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FCE-7C37-4341-A96E-00EB44274116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395F-B5FB-45FC-8D58-CD996FEDCB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FCE-7C37-4341-A96E-00EB44274116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395F-B5FB-45FC-8D58-CD996FEDCB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FCE-7C37-4341-A96E-00EB44274116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395F-B5FB-45FC-8D58-CD996FEDCB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FCE-7C37-4341-A96E-00EB44274116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395F-B5FB-45FC-8D58-CD996FEDCB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FCE-7C37-4341-A96E-00EB44274116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395F-B5FB-45FC-8D58-CD996FEDCB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C8FCE-7C37-4341-A96E-00EB44274116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7395F-B5FB-45FC-8D58-CD996FEDCB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festival.1september.ru/articles/504736/" TargetMode="External"/><Relationship Id="rId2" Type="http://schemas.openxmlformats.org/officeDocument/2006/relationships/hyperlink" Target="http://peressa2009.narod2.ru/IKT_na_urokah/interaktivnaya_doska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-doska.blogspot.ru/" TargetMode="External"/><Relationship Id="rId4" Type="http://schemas.openxmlformats.org/officeDocument/2006/relationships/hyperlink" Target="http://www.prometheanplanet.ru/server.php?show=ConResource.33578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571604" y="1142984"/>
          <a:ext cx="6552000" cy="40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Box 17"/>
          <p:cNvSpPr txBox="1">
            <a:spLocks noChangeArrowheads="1"/>
          </p:cNvSpPr>
          <p:nvPr/>
        </p:nvSpPr>
        <p:spPr bwMode="gray">
          <a:xfrm>
            <a:off x="1678782" y="214290"/>
            <a:ext cx="5786437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ГБОУ СОШ № 1352 с углубленным изучением английского языка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gray">
          <a:xfrm>
            <a:off x="234000" y="5715016"/>
            <a:ext cx="8676000" cy="903327"/>
          </a:xfrm>
          <a:prstGeom prst="snip1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Политова Светлана Викторовна, </a:t>
            </a:r>
          </a:p>
          <a:p>
            <a:pPr algn="ctr"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учитель химии высшей категории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gray">
          <a:xfrm>
            <a:off x="4571999" y="1357296"/>
            <a:ext cx="4000529" cy="792000"/>
          </a:xfrm>
          <a:prstGeom prst="rect">
            <a:avLst/>
          </a:prstGeom>
          <a:solidFill>
            <a:srgbClr val="95B3D7">
              <a:alpha val="65882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Применение на уроках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Капля 16"/>
          <p:cNvSpPr/>
          <p:nvPr/>
        </p:nvSpPr>
        <p:spPr>
          <a:xfrm rot="16200000">
            <a:off x="2245488" y="530984"/>
            <a:ext cx="6228000" cy="6718512"/>
          </a:xfrm>
          <a:prstGeom prst="teardrop">
            <a:avLst>
              <a:gd name="adj" fmla="val 49055"/>
            </a:avLst>
          </a:prstGeom>
          <a:solidFill>
            <a:srgbClr val="FF3300">
              <a:alpha val="1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1429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Установите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соответствие между символом химического элемента и его названием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12" name="Группа 11"/>
          <p:cNvGrpSpPr>
            <a:grpSpLocks noChangeAspect="1"/>
          </p:cNvGrpSpPr>
          <p:nvPr/>
        </p:nvGrpSpPr>
        <p:grpSpPr>
          <a:xfrm>
            <a:off x="285722" y="1142984"/>
            <a:ext cx="1111665" cy="1080000"/>
            <a:chOff x="1436001" y="1571612"/>
            <a:chExt cx="1840402" cy="1728000"/>
          </a:xfrm>
        </p:grpSpPr>
        <p:sp>
          <p:nvSpPr>
            <p:cNvPr id="8" name="AutoShape 10"/>
            <p:cNvSpPr>
              <a:spLocks noChangeArrowheads="1"/>
            </p:cNvSpPr>
            <p:nvPr/>
          </p:nvSpPr>
          <p:spPr bwMode="gray">
            <a:xfrm rot="5432887">
              <a:off x="1393138" y="1770049"/>
              <a:ext cx="1527175" cy="1441450"/>
            </a:xfrm>
            <a:prstGeom prst="hexagon">
              <a:avLst>
                <a:gd name="adj" fmla="val 26487"/>
                <a:gd name="vf" fmla="val 115470"/>
              </a:avLst>
            </a:prstGeom>
            <a:solidFill>
              <a:schemeClr val="tx2">
                <a:lumMod val="60000"/>
                <a:lumOff val="40000"/>
              </a:schemeClr>
            </a:solidFill>
            <a:ln w="9525" algn="ctr">
              <a:miter lim="800000"/>
              <a:headEnd/>
              <a:tailEnd/>
            </a:ln>
            <a:effectLst/>
            <a:scene3d>
              <a:camera prst="legacyObliqueTopLeft">
                <a:rot lat="21299999" lon="20999999" rev="0"/>
              </a:camera>
              <a:lightRig rig="contrasting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0000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pPr algn="ctr" eaLnBrk="0" hangingPunct="0"/>
              <a:endParaRPr lang="en-US" sz="2400" dirty="0">
                <a:solidFill>
                  <a:srgbClr val="FFFFFF"/>
                </a:solidFill>
              </a:endParaRPr>
            </a:p>
          </p:txBody>
        </p:sp>
        <p:pic>
          <p:nvPicPr>
            <p:cNvPr id="32770" name="Picture 2" descr="Man Reading With Glasses Clip Art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71604" y="1571612"/>
              <a:ext cx="1704799" cy="1728000"/>
            </a:xfrm>
            <a:prstGeom prst="rect">
              <a:avLst/>
            </a:prstGeom>
            <a:noFill/>
          </p:spPr>
        </p:pic>
      </p:grpSp>
      <p:sp>
        <p:nvSpPr>
          <p:cNvPr id="7" name="AutoShape 3"/>
          <p:cNvSpPr>
            <a:spLocks noChangeArrowheads="1"/>
          </p:cNvSpPr>
          <p:nvPr/>
        </p:nvSpPr>
        <p:spPr bwMode="ltGray">
          <a:xfrm>
            <a:off x="1982372" y="5143512"/>
            <a:ext cx="1440000" cy="648000"/>
          </a:xfrm>
          <a:prstGeom prst="round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dist="114300" dir="2400000" algn="ctr" rotWithShape="0">
              <a:srgbClr val="C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Сера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ltGray">
          <a:xfrm>
            <a:off x="5447114" y="5143512"/>
            <a:ext cx="1440000" cy="648000"/>
          </a:xfrm>
          <a:prstGeom prst="round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dist="114300" dir="2400000" algn="ctr" rotWithShape="0">
              <a:srgbClr val="C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Фосфор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AutoShape 3"/>
          <p:cNvSpPr>
            <a:spLocks noChangeArrowheads="1"/>
          </p:cNvSpPr>
          <p:nvPr/>
        </p:nvSpPr>
        <p:spPr bwMode="ltGray">
          <a:xfrm>
            <a:off x="3714743" y="5143512"/>
            <a:ext cx="1440000" cy="648000"/>
          </a:xfrm>
          <a:prstGeom prst="round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dist="114300" dir="2400000" algn="ctr" rotWithShape="0">
              <a:srgbClr val="C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Азот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AutoShape 3"/>
          <p:cNvSpPr>
            <a:spLocks noChangeArrowheads="1"/>
          </p:cNvSpPr>
          <p:nvPr/>
        </p:nvSpPr>
        <p:spPr bwMode="ltGray">
          <a:xfrm>
            <a:off x="250001" y="5143512"/>
            <a:ext cx="1440000" cy="648000"/>
          </a:xfrm>
          <a:prstGeom prst="round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dist="114300" dir="2400000" algn="ctr" rotWithShape="0">
              <a:srgbClr val="C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Натрий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AutoShape 3"/>
          <p:cNvSpPr>
            <a:spLocks noChangeArrowheads="1"/>
          </p:cNvSpPr>
          <p:nvPr/>
        </p:nvSpPr>
        <p:spPr bwMode="ltGray">
          <a:xfrm>
            <a:off x="7179487" y="5143512"/>
            <a:ext cx="1692000" cy="648000"/>
          </a:xfrm>
          <a:prstGeom prst="round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dist="114300" dir="2400000" algn="ctr" rotWithShape="0">
              <a:srgbClr val="C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Алюминий 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ltGray">
          <a:xfrm>
            <a:off x="3714744" y="6000768"/>
            <a:ext cx="1440000" cy="648000"/>
          </a:xfrm>
          <a:prstGeom prst="round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dist="114300" dir="2400000" algn="ctr" rotWithShape="0">
              <a:srgbClr val="C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Углерод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AutoShape 3"/>
          <p:cNvSpPr>
            <a:spLocks noChangeArrowheads="1"/>
          </p:cNvSpPr>
          <p:nvPr/>
        </p:nvSpPr>
        <p:spPr bwMode="ltGray">
          <a:xfrm>
            <a:off x="1964513" y="6000768"/>
            <a:ext cx="1440000" cy="648000"/>
          </a:xfrm>
          <a:prstGeom prst="round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dist="114300" dir="2400000" algn="ctr" rotWithShape="0">
              <a:srgbClr val="C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Кальций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AutoShape 3"/>
          <p:cNvSpPr>
            <a:spLocks noChangeArrowheads="1"/>
          </p:cNvSpPr>
          <p:nvPr/>
        </p:nvSpPr>
        <p:spPr bwMode="ltGray">
          <a:xfrm>
            <a:off x="214282" y="6000768"/>
            <a:ext cx="1440000" cy="648000"/>
          </a:xfrm>
          <a:prstGeom prst="round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dist="114300" dir="2400000" algn="ctr" rotWithShape="0">
              <a:srgbClr val="C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Медь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AutoShape 3"/>
          <p:cNvSpPr>
            <a:spLocks noChangeArrowheads="1"/>
          </p:cNvSpPr>
          <p:nvPr/>
        </p:nvSpPr>
        <p:spPr bwMode="ltGray">
          <a:xfrm>
            <a:off x="7215206" y="6000768"/>
            <a:ext cx="1692000" cy="648000"/>
          </a:xfrm>
          <a:prstGeom prst="round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dist="114300" dir="2400000" algn="ctr" rotWithShape="0">
              <a:srgbClr val="C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Кремний 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AutoShape 3"/>
          <p:cNvSpPr>
            <a:spLocks noChangeArrowheads="1"/>
          </p:cNvSpPr>
          <p:nvPr/>
        </p:nvSpPr>
        <p:spPr bwMode="ltGray">
          <a:xfrm>
            <a:off x="5464975" y="6000768"/>
            <a:ext cx="1440000" cy="648000"/>
          </a:xfrm>
          <a:prstGeom prst="round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dist="114300" dir="2400000" algn="ctr" rotWithShape="0">
              <a:srgbClr val="C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Хлор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AutoShape 3"/>
          <p:cNvSpPr>
            <a:spLocks noChangeArrowheads="1"/>
          </p:cNvSpPr>
          <p:nvPr/>
        </p:nvSpPr>
        <p:spPr bwMode="ltGray">
          <a:xfrm>
            <a:off x="2371628" y="3357562"/>
            <a:ext cx="936000" cy="648000"/>
          </a:xfrm>
          <a:prstGeom prst="round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rgbClr val="FF99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dist="114300" dir="2400000" algn="ctr" rotWithShape="0">
              <a:srgbClr val="C0000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S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AutoShape 3"/>
          <p:cNvSpPr>
            <a:spLocks noChangeArrowheads="1"/>
          </p:cNvSpPr>
          <p:nvPr/>
        </p:nvSpPr>
        <p:spPr bwMode="ltGray">
          <a:xfrm>
            <a:off x="5836370" y="3357562"/>
            <a:ext cx="936000" cy="648000"/>
          </a:xfrm>
          <a:prstGeom prst="round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rgbClr val="FF99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dist="114300" dir="2400000" algn="ctr" rotWithShape="0">
              <a:srgbClr val="C0000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Cu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AutoShape 3"/>
          <p:cNvSpPr>
            <a:spLocks noChangeArrowheads="1"/>
          </p:cNvSpPr>
          <p:nvPr/>
        </p:nvSpPr>
        <p:spPr bwMode="ltGray">
          <a:xfrm>
            <a:off x="4103999" y="3357562"/>
            <a:ext cx="936000" cy="648000"/>
          </a:xfrm>
          <a:prstGeom prst="round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rgbClr val="FF99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dist="114300" dir="2400000" algn="ctr" rotWithShape="0">
              <a:srgbClr val="C0000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Al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AutoShape 3"/>
          <p:cNvSpPr>
            <a:spLocks noChangeArrowheads="1"/>
          </p:cNvSpPr>
          <p:nvPr/>
        </p:nvSpPr>
        <p:spPr bwMode="ltGray">
          <a:xfrm>
            <a:off x="639257" y="3357562"/>
            <a:ext cx="936000" cy="648000"/>
          </a:xfrm>
          <a:prstGeom prst="round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rgbClr val="FF99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dist="114300" dir="2400000" algn="ctr" rotWithShape="0">
              <a:srgbClr val="C0000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Si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AutoShape 3"/>
          <p:cNvSpPr>
            <a:spLocks noChangeArrowheads="1"/>
          </p:cNvSpPr>
          <p:nvPr/>
        </p:nvSpPr>
        <p:spPr bwMode="ltGray">
          <a:xfrm>
            <a:off x="7568743" y="3357562"/>
            <a:ext cx="936000" cy="648000"/>
          </a:xfrm>
          <a:prstGeom prst="round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rgbClr val="FF99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dist="114300" dir="2400000" algn="ctr" rotWithShape="0">
              <a:srgbClr val="C0000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Ne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 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AutoShape 3"/>
          <p:cNvSpPr>
            <a:spLocks noChangeArrowheads="1"/>
          </p:cNvSpPr>
          <p:nvPr/>
        </p:nvSpPr>
        <p:spPr bwMode="ltGray">
          <a:xfrm flipH="1">
            <a:off x="4104000" y="4214818"/>
            <a:ext cx="936000" cy="648000"/>
          </a:xfrm>
          <a:prstGeom prst="round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rgbClr val="FF99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dist="114300" dir="2400000" algn="ctr" rotWithShape="0">
              <a:srgbClr val="C0000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Cl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AutoShape 3"/>
          <p:cNvSpPr>
            <a:spLocks noChangeArrowheads="1"/>
          </p:cNvSpPr>
          <p:nvPr/>
        </p:nvSpPr>
        <p:spPr bwMode="ltGray">
          <a:xfrm>
            <a:off x="2353769" y="4214818"/>
            <a:ext cx="936000" cy="648000"/>
          </a:xfrm>
          <a:prstGeom prst="round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rgbClr val="FF99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dist="114300" dir="2400000" algn="ctr" rotWithShape="0">
              <a:srgbClr val="C0000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Ca 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AutoShape 3"/>
          <p:cNvSpPr>
            <a:spLocks noChangeArrowheads="1"/>
          </p:cNvSpPr>
          <p:nvPr/>
        </p:nvSpPr>
        <p:spPr bwMode="ltGray">
          <a:xfrm>
            <a:off x="603538" y="4214818"/>
            <a:ext cx="936000" cy="648000"/>
          </a:xfrm>
          <a:prstGeom prst="round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rgbClr val="FF99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dist="114300" dir="2400000" algn="ctr" rotWithShape="0">
              <a:srgbClr val="C0000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Na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AutoShape 3"/>
          <p:cNvSpPr>
            <a:spLocks noChangeArrowheads="1"/>
          </p:cNvSpPr>
          <p:nvPr/>
        </p:nvSpPr>
        <p:spPr bwMode="ltGray">
          <a:xfrm flipH="1">
            <a:off x="7604462" y="4214818"/>
            <a:ext cx="936000" cy="648000"/>
          </a:xfrm>
          <a:prstGeom prst="round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rgbClr val="FF99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dist="114300" dir="2400000" algn="ctr" rotWithShape="0">
              <a:srgbClr val="C0000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 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AutoShape 3"/>
          <p:cNvSpPr>
            <a:spLocks noChangeArrowheads="1"/>
          </p:cNvSpPr>
          <p:nvPr/>
        </p:nvSpPr>
        <p:spPr bwMode="ltGray">
          <a:xfrm>
            <a:off x="5854231" y="4214818"/>
            <a:ext cx="936000" cy="648000"/>
          </a:xfrm>
          <a:prstGeom prst="round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rgbClr val="FF99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dist="114300" dir="2400000" algn="ctr" rotWithShape="0">
              <a:srgbClr val="C0000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P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AutoShape 21"/>
          <p:cNvSpPr>
            <a:spLocks noChangeArrowheads="1"/>
          </p:cNvSpPr>
          <p:nvPr/>
        </p:nvSpPr>
        <p:spPr bwMode="gray">
          <a:xfrm>
            <a:off x="928662" y="285728"/>
            <a:ext cx="7524750" cy="1295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/>
            </a:solidFill>
            <a:prstDash val="lgDash"/>
            <a:headEnd/>
            <a:tailEnd/>
          </a:ln>
          <a:effectLst>
            <a:outerShdw dist="114300" dir="2400000" rotWithShape="0">
              <a:srgbClr val="C00000">
                <a:alpha val="5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Определите валентность элементов </a:t>
            </a:r>
            <a:endParaRPr lang="en-US" sz="3200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 оксидах</a:t>
            </a:r>
            <a:endParaRPr lang="ru-RU" sz="32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105605" y="120469"/>
            <a:ext cx="563563" cy="1389044"/>
            <a:chOff x="105605" y="120469"/>
            <a:chExt cx="563563" cy="1389044"/>
          </a:xfrm>
        </p:grpSpPr>
        <p:grpSp>
          <p:nvGrpSpPr>
            <p:cNvPr id="34" name="Группа 33"/>
            <p:cNvGrpSpPr/>
            <p:nvPr/>
          </p:nvGrpSpPr>
          <p:grpSpPr>
            <a:xfrm>
              <a:off x="105606" y="120469"/>
              <a:ext cx="563562" cy="1174731"/>
              <a:chOff x="105606" y="120469"/>
              <a:chExt cx="563562" cy="1174731"/>
            </a:xfrm>
          </p:grpSpPr>
          <p:sp>
            <p:nvSpPr>
              <p:cNvPr id="8195" name="Freeform 21"/>
              <p:cNvSpPr>
                <a:spLocks/>
              </p:cNvSpPr>
              <p:nvPr/>
            </p:nvSpPr>
            <p:spPr bwMode="gray">
              <a:xfrm rot="19054843">
                <a:off x="105606" y="120469"/>
                <a:ext cx="563562" cy="531813"/>
              </a:xfrm>
              <a:custGeom>
                <a:avLst/>
                <a:gdLst>
                  <a:gd name="T0" fmla="*/ 111578 w 596"/>
                  <a:gd name="T1" fmla="*/ 0 h 598"/>
                  <a:gd name="T2" fmla="*/ 0 w 596"/>
                  <a:gd name="T3" fmla="*/ 104940 h 598"/>
                  <a:gd name="T4" fmla="*/ 0 w 596"/>
                  <a:gd name="T5" fmla="*/ 523809 h 598"/>
                  <a:gd name="T6" fmla="*/ 152237 w 596"/>
                  <a:gd name="T7" fmla="*/ 154742 h 598"/>
                  <a:gd name="T8" fmla="*/ 556943 w 596"/>
                  <a:gd name="T9" fmla="*/ 0 h 598"/>
                  <a:gd name="T10" fmla="*/ 111578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C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Freeform 21"/>
              <p:cNvSpPr>
                <a:spLocks/>
              </p:cNvSpPr>
              <p:nvPr/>
            </p:nvSpPr>
            <p:spPr bwMode="gray">
              <a:xfrm rot="19054843">
                <a:off x="105606" y="763387"/>
                <a:ext cx="563562" cy="531813"/>
              </a:xfrm>
              <a:custGeom>
                <a:avLst/>
                <a:gdLst>
                  <a:gd name="T0" fmla="*/ 111578 w 596"/>
                  <a:gd name="T1" fmla="*/ 0 h 598"/>
                  <a:gd name="T2" fmla="*/ 0 w 596"/>
                  <a:gd name="T3" fmla="*/ 104940 h 598"/>
                  <a:gd name="T4" fmla="*/ 0 w 596"/>
                  <a:gd name="T5" fmla="*/ 523809 h 598"/>
                  <a:gd name="T6" fmla="*/ 152237 w 596"/>
                  <a:gd name="T7" fmla="*/ 154742 h 598"/>
                  <a:gd name="T8" fmla="*/ 556943 w 596"/>
                  <a:gd name="T9" fmla="*/ 0 h 598"/>
                  <a:gd name="T10" fmla="*/ 111578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C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3" name="Группа 32"/>
            <p:cNvGrpSpPr/>
            <p:nvPr/>
          </p:nvGrpSpPr>
          <p:grpSpPr>
            <a:xfrm>
              <a:off x="105605" y="477635"/>
              <a:ext cx="563562" cy="1031878"/>
              <a:chOff x="105605" y="477635"/>
              <a:chExt cx="563562" cy="1031878"/>
            </a:xfrm>
          </p:grpSpPr>
          <p:sp>
            <p:nvSpPr>
              <p:cNvPr id="30" name="Freeform 21"/>
              <p:cNvSpPr>
                <a:spLocks/>
              </p:cNvSpPr>
              <p:nvPr/>
            </p:nvSpPr>
            <p:spPr bwMode="gray">
              <a:xfrm rot="2545157" flipH="1">
                <a:off x="105605" y="477635"/>
                <a:ext cx="563562" cy="531813"/>
              </a:xfrm>
              <a:custGeom>
                <a:avLst/>
                <a:gdLst>
                  <a:gd name="T0" fmla="*/ 111578 w 596"/>
                  <a:gd name="T1" fmla="*/ 0 h 598"/>
                  <a:gd name="T2" fmla="*/ 0 w 596"/>
                  <a:gd name="T3" fmla="*/ 104940 h 598"/>
                  <a:gd name="T4" fmla="*/ 0 w 596"/>
                  <a:gd name="T5" fmla="*/ 523809 h 598"/>
                  <a:gd name="T6" fmla="*/ 152237 w 596"/>
                  <a:gd name="T7" fmla="*/ 154742 h 598"/>
                  <a:gd name="T8" fmla="*/ 556943 w 596"/>
                  <a:gd name="T9" fmla="*/ 0 h 598"/>
                  <a:gd name="T10" fmla="*/ 111578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C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Freeform 21"/>
              <p:cNvSpPr>
                <a:spLocks/>
              </p:cNvSpPr>
              <p:nvPr/>
            </p:nvSpPr>
            <p:spPr bwMode="gray">
              <a:xfrm rot="2545157" flipH="1">
                <a:off x="105605" y="977700"/>
                <a:ext cx="563562" cy="531813"/>
              </a:xfrm>
              <a:custGeom>
                <a:avLst/>
                <a:gdLst>
                  <a:gd name="T0" fmla="*/ 111578 w 596"/>
                  <a:gd name="T1" fmla="*/ 0 h 598"/>
                  <a:gd name="T2" fmla="*/ 0 w 596"/>
                  <a:gd name="T3" fmla="*/ 104940 h 598"/>
                  <a:gd name="T4" fmla="*/ 0 w 596"/>
                  <a:gd name="T5" fmla="*/ 523809 h 598"/>
                  <a:gd name="T6" fmla="*/ 152237 w 596"/>
                  <a:gd name="T7" fmla="*/ 154742 h 598"/>
                  <a:gd name="T8" fmla="*/ 556943 w 596"/>
                  <a:gd name="T9" fmla="*/ 0 h 598"/>
                  <a:gd name="T10" fmla="*/ 111578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C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4607719" y="3464719"/>
            <a:ext cx="1440000" cy="6120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28575">
            <a:solidFill>
              <a:srgbClr val="92D050"/>
            </a:solidFill>
            <a:round/>
            <a:headEnd/>
            <a:tailEnd/>
          </a:ln>
          <a:effectLst>
            <a:outerShdw dist="114300" dir="2400000" algn="ctr" rotWithShape="0">
              <a:srgbClr val="C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Cl</a:t>
            </a:r>
            <a:r>
              <a:rPr lang="en-US" sz="3200" baseline="-25000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2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O</a:t>
            </a:r>
            <a:r>
              <a:rPr lang="en-US" sz="3200" baseline="-25000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7</a:t>
            </a:r>
            <a:endParaRPr lang="en-US" sz="3200" baseline="-25000" dirty="0">
              <a:solidFill>
                <a:schemeClr val="bg2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39" name="AutoShape 5"/>
          <p:cNvSpPr>
            <a:spLocks noChangeArrowheads="1"/>
          </p:cNvSpPr>
          <p:nvPr/>
        </p:nvSpPr>
        <p:spPr bwMode="auto">
          <a:xfrm>
            <a:off x="4607719" y="4250537"/>
            <a:ext cx="1440000" cy="6120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28575">
            <a:solidFill>
              <a:srgbClr val="92D050"/>
            </a:solidFill>
            <a:round/>
            <a:headEnd/>
            <a:tailEnd/>
          </a:ln>
          <a:effectLst>
            <a:outerShdw dist="114300" dir="2400000" algn="ctr" rotWithShape="0">
              <a:srgbClr val="C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N</a:t>
            </a:r>
            <a:r>
              <a:rPr lang="en-US" sz="3200" baseline="-25000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2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O</a:t>
            </a:r>
            <a:r>
              <a:rPr lang="en-US" sz="3200" baseline="-25000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3</a:t>
            </a:r>
            <a:endParaRPr lang="en-US" sz="3200" baseline="-25000" dirty="0">
              <a:solidFill>
                <a:schemeClr val="bg2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40" name="AutoShape 5"/>
          <p:cNvSpPr>
            <a:spLocks noChangeArrowheads="1"/>
          </p:cNvSpPr>
          <p:nvPr/>
        </p:nvSpPr>
        <p:spPr bwMode="auto">
          <a:xfrm>
            <a:off x="2786050" y="2678901"/>
            <a:ext cx="1440000" cy="6120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28575">
            <a:solidFill>
              <a:srgbClr val="92D050"/>
            </a:solidFill>
            <a:round/>
            <a:headEnd/>
            <a:tailEnd/>
          </a:ln>
          <a:effectLst>
            <a:outerShdw dist="114300" dir="2400000" algn="ctr" rotWithShape="0">
              <a:srgbClr val="C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SO</a:t>
            </a:r>
            <a:r>
              <a:rPr lang="en-US" sz="3200" baseline="-25000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3</a:t>
            </a:r>
            <a:endParaRPr lang="en-US" sz="3200" baseline="-25000" dirty="0">
              <a:solidFill>
                <a:schemeClr val="bg2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41" name="AutoShape 5"/>
          <p:cNvSpPr>
            <a:spLocks noChangeArrowheads="1"/>
          </p:cNvSpPr>
          <p:nvPr/>
        </p:nvSpPr>
        <p:spPr bwMode="auto">
          <a:xfrm>
            <a:off x="2786050" y="5107793"/>
            <a:ext cx="1440000" cy="6120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28575">
            <a:solidFill>
              <a:srgbClr val="92D050"/>
            </a:solidFill>
            <a:round/>
            <a:headEnd/>
            <a:tailEnd/>
          </a:ln>
          <a:effectLst>
            <a:outerShdw dist="114300" dir="2400000" algn="ctr" rotWithShape="0">
              <a:srgbClr val="C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Na</a:t>
            </a:r>
            <a:r>
              <a:rPr lang="en-US" sz="3200" baseline="-25000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2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O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46" name="AutoShape 5"/>
          <p:cNvSpPr>
            <a:spLocks noChangeArrowheads="1"/>
          </p:cNvSpPr>
          <p:nvPr/>
        </p:nvSpPr>
        <p:spPr bwMode="auto">
          <a:xfrm>
            <a:off x="2786050" y="4250537"/>
            <a:ext cx="1440000" cy="6120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28575">
            <a:solidFill>
              <a:srgbClr val="92D050"/>
            </a:solidFill>
            <a:round/>
            <a:headEnd/>
            <a:tailEnd/>
          </a:ln>
          <a:effectLst>
            <a:outerShdw dist="114300" dir="2400000" algn="ctr" rotWithShape="0">
              <a:srgbClr val="C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Cu</a:t>
            </a:r>
            <a:r>
              <a:rPr lang="en-US" sz="3200" baseline="-25000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2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O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47" name="AutoShape 5"/>
          <p:cNvSpPr>
            <a:spLocks noChangeArrowheads="1"/>
          </p:cNvSpPr>
          <p:nvPr/>
        </p:nvSpPr>
        <p:spPr bwMode="auto">
          <a:xfrm>
            <a:off x="4607719" y="5107793"/>
            <a:ext cx="1440000" cy="6120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28575">
            <a:solidFill>
              <a:srgbClr val="92D050"/>
            </a:solidFill>
            <a:round/>
            <a:headEnd/>
            <a:tailEnd/>
          </a:ln>
          <a:effectLst>
            <a:outerShdw dist="114300" dir="2400000" algn="ctr" rotWithShape="0">
              <a:srgbClr val="C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Fe</a:t>
            </a:r>
            <a:r>
              <a:rPr lang="en-US" sz="3200" baseline="-25000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2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O</a:t>
            </a:r>
            <a:r>
              <a:rPr lang="en-US" sz="3200" baseline="-25000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3</a:t>
            </a:r>
            <a:endParaRPr lang="en-US" sz="3200" baseline="-25000" dirty="0">
              <a:solidFill>
                <a:schemeClr val="bg2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49" name="AutoShape 5"/>
          <p:cNvSpPr>
            <a:spLocks noChangeArrowheads="1"/>
          </p:cNvSpPr>
          <p:nvPr/>
        </p:nvSpPr>
        <p:spPr bwMode="auto">
          <a:xfrm>
            <a:off x="2786050" y="1893083"/>
            <a:ext cx="1440000" cy="6120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28575">
            <a:solidFill>
              <a:srgbClr val="92D050"/>
            </a:solidFill>
            <a:round/>
            <a:headEnd/>
            <a:tailEnd/>
          </a:ln>
          <a:effectLst>
            <a:outerShdw dist="114300" dir="2400000" algn="ctr" rotWithShape="0">
              <a:srgbClr val="C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SiO</a:t>
            </a:r>
            <a:r>
              <a:rPr lang="en-US" sz="3200" baseline="-25000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2</a:t>
            </a:r>
            <a:endParaRPr lang="en-US" sz="3200" baseline="-25000" dirty="0">
              <a:solidFill>
                <a:schemeClr val="bg2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50" name="AutoShape 5"/>
          <p:cNvSpPr>
            <a:spLocks noChangeArrowheads="1"/>
          </p:cNvSpPr>
          <p:nvPr/>
        </p:nvSpPr>
        <p:spPr bwMode="auto">
          <a:xfrm>
            <a:off x="2786050" y="3464719"/>
            <a:ext cx="1440000" cy="6120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28575">
            <a:solidFill>
              <a:srgbClr val="92D050"/>
            </a:solidFill>
            <a:round/>
            <a:headEnd/>
            <a:tailEnd/>
          </a:ln>
          <a:effectLst>
            <a:outerShdw dist="114300" dir="2400000" algn="ctr" rotWithShape="0">
              <a:srgbClr val="C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B</a:t>
            </a:r>
            <a:r>
              <a:rPr lang="en-US" sz="3200" baseline="-25000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2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O</a:t>
            </a:r>
            <a:r>
              <a:rPr lang="en-US" sz="3200" baseline="-25000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3</a:t>
            </a:r>
            <a:endParaRPr lang="en-US" sz="3200" baseline="-25000" dirty="0">
              <a:solidFill>
                <a:schemeClr val="bg2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44" name="AutoShape 5"/>
          <p:cNvSpPr>
            <a:spLocks noChangeArrowheads="1"/>
          </p:cNvSpPr>
          <p:nvPr/>
        </p:nvSpPr>
        <p:spPr bwMode="auto">
          <a:xfrm>
            <a:off x="4607719" y="2678901"/>
            <a:ext cx="1440000" cy="6120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28575">
            <a:solidFill>
              <a:srgbClr val="92D050"/>
            </a:solidFill>
            <a:round/>
            <a:headEnd/>
            <a:tailEnd/>
          </a:ln>
          <a:effectLst>
            <a:outerShdw dist="114300" dir="2400000" algn="ctr" rotWithShape="0">
              <a:srgbClr val="C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Li</a:t>
            </a:r>
            <a:r>
              <a:rPr lang="en-US" sz="3200" baseline="-25000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2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O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45" name="AutoShape 5"/>
          <p:cNvSpPr>
            <a:spLocks noChangeArrowheads="1"/>
          </p:cNvSpPr>
          <p:nvPr/>
        </p:nvSpPr>
        <p:spPr bwMode="auto">
          <a:xfrm>
            <a:off x="4607719" y="1893083"/>
            <a:ext cx="1440000" cy="6120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28575">
            <a:solidFill>
              <a:srgbClr val="92D050"/>
            </a:solidFill>
            <a:round/>
            <a:headEnd/>
            <a:tailEnd/>
          </a:ln>
          <a:effectLst>
            <a:outerShdw dist="114300" dir="2400000" algn="ctr" rotWithShape="0">
              <a:srgbClr val="C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FeO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54" name="AutoShape 5"/>
          <p:cNvSpPr>
            <a:spLocks noChangeArrowheads="1"/>
          </p:cNvSpPr>
          <p:nvPr/>
        </p:nvSpPr>
        <p:spPr bwMode="auto">
          <a:xfrm>
            <a:off x="321439" y="5125793"/>
            <a:ext cx="648000" cy="576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bg2">
                  <a:lumMod val="90000"/>
                </a:schemeClr>
              </a:gs>
              <a:gs pos="100000">
                <a:srgbClr val="FF9900"/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rgbClr val="FF9900"/>
            </a:solidFill>
            <a:round/>
            <a:headEnd/>
            <a:tailEnd/>
          </a:ln>
          <a:effectLst>
            <a:outerShdw dist="76200" dir="2400000" algn="ctr" rotWithShape="0">
              <a:srgbClr val="C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IV</a:t>
            </a:r>
            <a:endParaRPr lang="en-US" sz="4000" dirty="0">
              <a:solidFill>
                <a:schemeClr val="bg2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55" name="AutoShape 5"/>
          <p:cNvSpPr>
            <a:spLocks noChangeArrowheads="1"/>
          </p:cNvSpPr>
          <p:nvPr/>
        </p:nvSpPr>
        <p:spPr bwMode="auto">
          <a:xfrm>
            <a:off x="8251057" y="1911083"/>
            <a:ext cx="648000" cy="576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bg2">
                  <a:lumMod val="90000"/>
                </a:schemeClr>
              </a:gs>
              <a:gs pos="100000">
                <a:srgbClr val="FF9900"/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rgbClr val="FF9900"/>
            </a:solidFill>
            <a:round/>
            <a:headEnd/>
            <a:tailEnd/>
          </a:ln>
          <a:effectLst>
            <a:outerShdw dist="76200" dir="2400000" algn="ctr" rotWithShape="0">
              <a:srgbClr val="C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III</a:t>
            </a:r>
            <a:endParaRPr lang="en-US" sz="4000" dirty="0">
              <a:solidFill>
                <a:schemeClr val="bg2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56" name="AutoShape 5"/>
          <p:cNvSpPr>
            <a:spLocks noChangeArrowheads="1"/>
          </p:cNvSpPr>
          <p:nvPr/>
        </p:nvSpPr>
        <p:spPr bwMode="auto">
          <a:xfrm>
            <a:off x="321439" y="2696901"/>
            <a:ext cx="648000" cy="576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bg2">
                  <a:lumMod val="90000"/>
                </a:schemeClr>
              </a:gs>
              <a:gs pos="100000">
                <a:srgbClr val="FF9900"/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rgbClr val="FF9900"/>
            </a:solidFill>
            <a:round/>
            <a:headEnd/>
            <a:tailEnd/>
          </a:ln>
          <a:effectLst>
            <a:outerShdw dist="76200" dir="2400000" algn="ctr" rotWithShape="0">
              <a:srgbClr val="C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III</a:t>
            </a:r>
            <a:endParaRPr lang="en-US" sz="4000" dirty="0">
              <a:solidFill>
                <a:schemeClr val="bg2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57" name="AutoShape 5"/>
          <p:cNvSpPr>
            <a:spLocks noChangeArrowheads="1"/>
          </p:cNvSpPr>
          <p:nvPr/>
        </p:nvSpPr>
        <p:spPr bwMode="auto">
          <a:xfrm>
            <a:off x="321439" y="3482719"/>
            <a:ext cx="648000" cy="576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bg2">
                  <a:lumMod val="90000"/>
                </a:schemeClr>
              </a:gs>
              <a:gs pos="100000">
                <a:srgbClr val="FF9900"/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rgbClr val="FF9900"/>
            </a:solidFill>
            <a:round/>
            <a:headEnd/>
            <a:tailEnd/>
          </a:ln>
          <a:effectLst>
            <a:outerShdw dist="76200" dir="2400000" algn="ctr" rotWithShape="0">
              <a:srgbClr val="C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VI</a:t>
            </a:r>
            <a:endParaRPr lang="en-US" sz="4000" dirty="0">
              <a:solidFill>
                <a:schemeClr val="bg2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58" name="AutoShape 5"/>
          <p:cNvSpPr>
            <a:spLocks noChangeArrowheads="1"/>
          </p:cNvSpPr>
          <p:nvPr/>
        </p:nvSpPr>
        <p:spPr bwMode="auto">
          <a:xfrm>
            <a:off x="321439" y="4268537"/>
            <a:ext cx="648000" cy="576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bg2">
                  <a:lumMod val="90000"/>
                </a:schemeClr>
              </a:gs>
              <a:gs pos="100000">
                <a:srgbClr val="FF9900"/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rgbClr val="FF9900"/>
            </a:solidFill>
            <a:round/>
            <a:headEnd/>
            <a:tailEnd/>
          </a:ln>
          <a:effectLst>
            <a:outerShdw dist="76200" dir="2400000" algn="ctr" rotWithShape="0">
              <a:srgbClr val="C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I</a:t>
            </a:r>
            <a:endParaRPr lang="en-US" sz="4000" dirty="0">
              <a:solidFill>
                <a:schemeClr val="bg2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59" name="AutoShape 5"/>
          <p:cNvSpPr>
            <a:spLocks noChangeArrowheads="1"/>
          </p:cNvSpPr>
          <p:nvPr/>
        </p:nvSpPr>
        <p:spPr bwMode="auto">
          <a:xfrm>
            <a:off x="8251057" y="5125793"/>
            <a:ext cx="648000" cy="576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bg2">
                  <a:lumMod val="90000"/>
                </a:schemeClr>
              </a:gs>
              <a:gs pos="100000">
                <a:srgbClr val="FF9900"/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rgbClr val="FF9900"/>
            </a:solidFill>
            <a:round/>
            <a:headEnd/>
            <a:tailEnd/>
          </a:ln>
          <a:effectLst>
            <a:outerShdw dist="76200" dir="2400000" algn="ctr" rotWithShape="0">
              <a:srgbClr val="C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II</a:t>
            </a:r>
            <a:endParaRPr lang="en-US" sz="4000" dirty="0">
              <a:solidFill>
                <a:schemeClr val="bg2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60" name="AutoShape 5"/>
          <p:cNvSpPr>
            <a:spLocks noChangeArrowheads="1"/>
          </p:cNvSpPr>
          <p:nvPr/>
        </p:nvSpPr>
        <p:spPr bwMode="auto">
          <a:xfrm>
            <a:off x="8251057" y="2696901"/>
            <a:ext cx="648000" cy="576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bg2">
                  <a:lumMod val="90000"/>
                </a:schemeClr>
              </a:gs>
              <a:gs pos="100000">
                <a:srgbClr val="FF9900"/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rgbClr val="FF9900"/>
            </a:solidFill>
            <a:round/>
            <a:headEnd/>
            <a:tailEnd/>
          </a:ln>
          <a:effectLst>
            <a:outerShdw dist="76200" dir="2400000" algn="ctr" rotWithShape="0">
              <a:srgbClr val="C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I</a:t>
            </a:r>
            <a:endParaRPr lang="en-US" sz="4000" dirty="0">
              <a:solidFill>
                <a:schemeClr val="bg2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61" name="AutoShape 5"/>
          <p:cNvSpPr>
            <a:spLocks noChangeArrowheads="1"/>
          </p:cNvSpPr>
          <p:nvPr/>
        </p:nvSpPr>
        <p:spPr bwMode="auto">
          <a:xfrm>
            <a:off x="321439" y="1911083"/>
            <a:ext cx="648000" cy="576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bg2">
                  <a:lumMod val="90000"/>
                </a:schemeClr>
              </a:gs>
              <a:gs pos="100000">
                <a:srgbClr val="FF9900"/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rgbClr val="FF9900"/>
            </a:solidFill>
            <a:round/>
            <a:headEnd/>
            <a:tailEnd/>
          </a:ln>
          <a:effectLst>
            <a:outerShdw dist="76200" dir="2400000" algn="ctr" rotWithShape="0">
              <a:srgbClr val="C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I</a:t>
            </a:r>
            <a:endParaRPr lang="en-US" sz="4000" dirty="0">
              <a:solidFill>
                <a:schemeClr val="bg2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62" name="AutoShape 5"/>
          <p:cNvSpPr>
            <a:spLocks noChangeArrowheads="1"/>
          </p:cNvSpPr>
          <p:nvPr/>
        </p:nvSpPr>
        <p:spPr bwMode="auto">
          <a:xfrm>
            <a:off x="8251057" y="4268537"/>
            <a:ext cx="648000" cy="576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bg2">
                  <a:lumMod val="90000"/>
                </a:schemeClr>
              </a:gs>
              <a:gs pos="100000">
                <a:srgbClr val="FF9900"/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rgbClr val="FF9900"/>
            </a:solidFill>
            <a:round/>
            <a:headEnd/>
            <a:tailEnd/>
          </a:ln>
          <a:effectLst>
            <a:outerShdw dist="76200" dir="2400000" algn="ctr" rotWithShape="0">
              <a:srgbClr val="C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III</a:t>
            </a:r>
            <a:endParaRPr lang="en-US" sz="4000" dirty="0">
              <a:solidFill>
                <a:schemeClr val="bg2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63" name="AutoShape 5"/>
          <p:cNvSpPr>
            <a:spLocks noChangeArrowheads="1"/>
          </p:cNvSpPr>
          <p:nvPr/>
        </p:nvSpPr>
        <p:spPr bwMode="auto">
          <a:xfrm>
            <a:off x="8251057" y="3482719"/>
            <a:ext cx="648000" cy="576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bg2">
                  <a:lumMod val="90000"/>
                </a:schemeClr>
              </a:gs>
              <a:gs pos="100000">
                <a:srgbClr val="FF9900"/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rgbClr val="FF9900"/>
            </a:solidFill>
            <a:round/>
            <a:headEnd/>
            <a:tailEnd/>
          </a:ln>
          <a:effectLst>
            <a:outerShdw dist="76200" dir="2400000" algn="ctr" rotWithShape="0">
              <a:srgbClr val="C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VII</a:t>
            </a:r>
            <a:endParaRPr lang="en-US" sz="4000" dirty="0">
              <a:solidFill>
                <a:schemeClr val="bg2">
                  <a:lumMod val="10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42844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Допишите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формулы, </a:t>
            </a:r>
            <a:r>
              <a:rPr lang="ru-RU" sz="2800" dirty="0" smtClean="0">
                <a:latin typeface="Arial" pitchFamily="34" charset="0"/>
                <a:ea typeface="+mj-ea"/>
                <a:cs typeface="Arial" pitchFamily="34" charset="0"/>
              </a:rPr>
              <a:t>подберите коэффициенты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5" name="Picture 4" descr="C:\Documents and Settings\Admin\Рабочий стол\Мусор\d096261fdf6e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72330" y="214290"/>
            <a:ext cx="1744375" cy="1800000"/>
          </a:xfrm>
          <a:prstGeom prst="rect">
            <a:avLst/>
          </a:prstGeom>
          <a:noFill/>
        </p:spPr>
      </p:pic>
      <p:sp>
        <p:nvSpPr>
          <p:cNvPr id="11" name="AutoShape 6"/>
          <p:cNvSpPr>
            <a:spLocks noChangeArrowheads="1"/>
          </p:cNvSpPr>
          <p:nvPr/>
        </p:nvSpPr>
        <p:spPr bwMode="gray">
          <a:xfrm>
            <a:off x="1821637" y="1500174"/>
            <a:ext cx="5040000" cy="828000"/>
          </a:xfrm>
          <a:prstGeom prst="roundRect">
            <a:avLst>
              <a:gd name="adj" fmla="val 11921"/>
            </a:avLst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0"/>
          </a:gradFill>
          <a:ln w="28575">
            <a:solidFill>
              <a:srgbClr val="C00000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pPr indent="360000"/>
            <a:r>
              <a:rPr lang="ru-RU" sz="2800" dirty="0" err="1" smtClean="0">
                <a:latin typeface="Arial" pitchFamily="34" charset="0"/>
                <a:ea typeface="Calibri"/>
                <a:cs typeface="Arial" pitchFamily="34" charset="0"/>
              </a:rPr>
              <a:t>Zn</a:t>
            </a:r>
            <a:r>
              <a:rPr lang="ru-RU" sz="2800" dirty="0" smtClean="0">
                <a:latin typeface="Arial" pitchFamily="34" charset="0"/>
                <a:ea typeface="Calibri"/>
                <a:cs typeface="Arial" pitchFamily="34" charset="0"/>
              </a:rPr>
              <a:t> + … = ZnCl</a:t>
            </a:r>
            <a:r>
              <a:rPr lang="ru-RU" sz="2800" baseline="-25000" dirty="0" smtClean="0">
                <a:latin typeface="Arial" pitchFamily="34" charset="0"/>
                <a:ea typeface="Calibri"/>
                <a:cs typeface="Arial" pitchFamily="34" charset="0"/>
              </a:rPr>
              <a:t>2</a:t>
            </a:r>
            <a:r>
              <a:rPr lang="ru-RU" sz="2800" dirty="0" smtClean="0">
                <a:latin typeface="Arial" pitchFamily="34" charset="0"/>
                <a:ea typeface="Calibri"/>
                <a:cs typeface="Arial" pitchFamily="34" charset="0"/>
              </a:rPr>
              <a:t> + H</a:t>
            </a:r>
            <a:r>
              <a:rPr lang="ru-RU" sz="2800" baseline="-25000" dirty="0" smtClean="0">
                <a:latin typeface="Arial" pitchFamily="34" charset="0"/>
                <a:ea typeface="Calibri"/>
                <a:cs typeface="Arial" pitchFamily="34" charset="0"/>
              </a:rPr>
              <a:t>2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gray">
          <a:xfrm>
            <a:off x="1821637" y="2619369"/>
            <a:ext cx="5040000" cy="828000"/>
          </a:xfrm>
          <a:prstGeom prst="roundRect">
            <a:avLst>
              <a:gd name="adj" fmla="val 11921"/>
            </a:avLst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0"/>
          </a:gradFill>
          <a:ln w="28575">
            <a:solidFill>
              <a:srgbClr val="C00000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pPr indent="360000"/>
            <a:r>
              <a:rPr lang="en-US" sz="2800" dirty="0" smtClean="0">
                <a:latin typeface="Arial" pitchFamily="34" charset="0"/>
                <a:ea typeface="Calibri"/>
                <a:cs typeface="Arial" pitchFamily="34" charset="0"/>
              </a:rPr>
              <a:t>KOH + </a:t>
            </a:r>
            <a:r>
              <a:rPr lang="ru-RU" sz="2800" dirty="0" smtClean="0">
                <a:latin typeface="Arial" pitchFamily="34" charset="0"/>
                <a:ea typeface="Calibri"/>
                <a:cs typeface="Arial" pitchFamily="34" charset="0"/>
              </a:rPr>
              <a:t>…</a:t>
            </a:r>
            <a:r>
              <a:rPr lang="en-US" sz="2800" dirty="0" smtClean="0">
                <a:latin typeface="Arial" pitchFamily="34" charset="0"/>
                <a:ea typeface="Calibri"/>
                <a:cs typeface="Arial" pitchFamily="34" charset="0"/>
              </a:rPr>
              <a:t> = K</a:t>
            </a:r>
            <a:r>
              <a:rPr lang="en-US" sz="2800" baseline="-25000" dirty="0" smtClean="0">
                <a:latin typeface="Arial" pitchFamily="34" charset="0"/>
                <a:ea typeface="Calibri"/>
                <a:cs typeface="Arial" pitchFamily="34" charset="0"/>
              </a:rPr>
              <a:t>2</a:t>
            </a:r>
            <a:r>
              <a:rPr lang="en-US" sz="2800" dirty="0" smtClean="0">
                <a:latin typeface="Arial" pitchFamily="34" charset="0"/>
                <a:ea typeface="Calibri"/>
                <a:cs typeface="Arial" pitchFamily="34" charset="0"/>
              </a:rPr>
              <a:t>SiO</a:t>
            </a:r>
            <a:r>
              <a:rPr lang="en-US" sz="2800" baseline="-25000" dirty="0" smtClean="0">
                <a:latin typeface="Arial" pitchFamily="34" charset="0"/>
                <a:ea typeface="Calibri"/>
                <a:cs typeface="Arial" pitchFamily="34" charset="0"/>
              </a:rPr>
              <a:t>3</a:t>
            </a:r>
            <a:r>
              <a:rPr lang="en-US" sz="2800" dirty="0" smtClean="0">
                <a:latin typeface="Arial" pitchFamily="34" charset="0"/>
                <a:ea typeface="Calibri"/>
                <a:cs typeface="Arial" pitchFamily="34" charset="0"/>
              </a:rPr>
              <a:t> + H</a:t>
            </a:r>
            <a:r>
              <a:rPr lang="en-US" sz="2800" baseline="-25000" dirty="0" smtClean="0">
                <a:latin typeface="Arial" pitchFamily="34" charset="0"/>
                <a:ea typeface="Calibri"/>
                <a:cs typeface="Arial" pitchFamily="34" charset="0"/>
              </a:rPr>
              <a:t>2</a:t>
            </a:r>
            <a:r>
              <a:rPr lang="en-US" sz="2800" dirty="0" smtClean="0">
                <a:latin typeface="Arial" pitchFamily="34" charset="0"/>
                <a:ea typeface="Calibri"/>
                <a:cs typeface="Arial" pitchFamily="34" charset="0"/>
              </a:rPr>
              <a:t>O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AutoShape 6"/>
          <p:cNvSpPr>
            <a:spLocks noChangeArrowheads="1"/>
          </p:cNvSpPr>
          <p:nvPr/>
        </p:nvSpPr>
        <p:spPr bwMode="gray">
          <a:xfrm>
            <a:off x="1821637" y="3738564"/>
            <a:ext cx="5040000" cy="828000"/>
          </a:xfrm>
          <a:prstGeom prst="roundRect">
            <a:avLst>
              <a:gd name="adj" fmla="val 11921"/>
            </a:avLst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0"/>
          </a:gradFill>
          <a:ln w="28575">
            <a:solidFill>
              <a:srgbClr val="C00000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pPr indent="360000"/>
            <a:r>
              <a:rPr lang="ru-RU" sz="2800" dirty="0" smtClean="0">
                <a:latin typeface="Arial" pitchFamily="34" charset="0"/>
                <a:ea typeface="Calibri"/>
                <a:cs typeface="Arial" pitchFamily="34" charset="0"/>
              </a:rPr>
              <a:t>…</a:t>
            </a:r>
            <a:r>
              <a:rPr lang="en-US" sz="2800" dirty="0" smtClean="0">
                <a:latin typeface="Arial" pitchFamily="34" charset="0"/>
                <a:ea typeface="Calibri"/>
                <a:cs typeface="Arial" pitchFamily="34" charset="0"/>
              </a:rPr>
              <a:t> + H</a:t>
            </a:r>
            <a:r>
              <a:rPr lang="en-US" sz="2800" baseline="-25000" dirty="0" smtClean="0">
                <a:latin typeface="Arial" pitchFamily="34" charset="0"/>
                <a:ea typeface="Calibri"/>
                <a:cs typeface="Arial" pitchFamily="34" charset="0"/>
              </a:rPr>
              <a:t>2</a:t>
            </a:r>
            <a:r>
              <a:rPr lang="en-US" sz="2800" dirty="0" smtClean="0">
                <a:latin typeface="Arial" pitchFamily="34" charset="0"/>
                <a:ea typeface="Calibri"/>
                <a:cs typeface="Arial" pitchFamily="34" charset="0"/>
              </a:rPr>
              <a:t>O = Ca(OH)</a:t>
            </a:r>
            <a:r>
              <a:rPr lang="en-US" sz="2800" baseline="-25000" dirty="0" smtClean="0">
                <a:latin typeface="Arial" pitchFamily="34" charset="0"/>
                <a:ea typeface="Calibri"/>
                <a:cs typeface="Arial" pitchFamily="34" charset="0"/>
              </a:rPr>
              <a:t>2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AutoShape 6"/>
          <p:cNvSpPr>
            <a:spLocks noChangeArrowheads="1"/>
          </p:cNvSpPr>
          <p:nvPr/>
        </p:nvSpPr>
        <p:spPr bwMode="gray">
          <a:xfrm>
            <a:off x="1821637" y="4857760"/>
            <a:ext cx="5040000" cy="828000"/>
          </a:xfrm>
          <a:prstGeom prst="roundRect">
            <a:avLst>
              <a:gd name="adj" fmla="val 11921"/>
            </a:avLst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0"/>
          </a:gradFill>
          <a:ln w="28575">
            <a:solidFill>
              <a:srgbClr val="C00000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pPr indent="360000"/>
            <a:r>
              <a:rPr lang="en-US" sz="2800" dirty="0" smtClean="0">
                <a:latin typeface="Arial" pitchFamily="34" charset="0"/>
                <a:ea typeface="Calibri"/>
                <a:cs typeface="Arial" pitchFamily="34" charset="0"/>
              </a:rPr>
              <a:t>Na + 2H</a:t>
            </a:r>
            <a:r>
              <a:rPr lang="en-US" sz="2800" baseline="-25000" dirty="0" smtClean="0">
                <a:latin typeface="Arial" pitchFamily="34" charset="0"/>
                <a:ea typeface="Calibri"/>
                <a:cs typeface="Arial" pitchFamily="34" charset="0"/>
              </a:rPr>
              <a:t>2</a:t>
            </a:r>
            <a:r>
              <a:rPr lang="en-US" sz="2800" dirty="0" smtClean="0">
                <a:latin typeface="Arial" pitchFamily="34" charset="0"/>
                <a:ea typeface="Calibri"/>
                <a:cs typeface="Arial" pitchFamily="34" charset="0"/>
              </a:rPr>
              <a:t>O = </a:t>
            </a:r>
            <a:r>
              <a:rPr lang="en-US" sz="2800" dirty="0" err="1" smtClean="0">
                <a:latin typeface="Arial" pitchFamily="34" charset="0"/>
                <a:ea typeface="Calibri"/>
                <a:cs typeface="Arial" pitchFamily="34" charset="0"/>
              </a:rPr>
              <a:t>NaOH</a:t>
            </a:r>
            <a:r>
              <a:rPr lang="en-US" sz="2800" dirty="0" smtClean="0">
                <a:latin typeface="Arial" pitchFamily="34" charset="0"/>
                <a:ea typeface="Calibri"/>
                <a:cs typeface="Arial" pitchFamily="34" charset="0"/>
              </a:rPr>
              <a:t> + </a:t>
            </a:r>
            <a:r>
              <a:rPr lang="ru-RU" sz="2800" dirty="0" smtClean="0">
                <a:latin typeface="Arial" pitchFamily="34" charset="0"/>
                <a:ea typeface="Calibri"/>
                <a:cs typeface="Arial" pitchFamily="34" charset="0"/>
              </a:rPr>
              <a:t>…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↑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reeform 4"/>
          <p:cNvSpPr>
            <a:spLocks noChangeAspect="1" noEditPoints="1"/>
          </p:cNvSpPr>
          <p:nvPr/>
        </p:nvSpPr>
        <p:spPr bwMode="gray">
          <a:xfrm rot="1546031">
            <a:off x="763797" y="1220091"/>
            <a:ext cx="864000" cy="789540"/>
          </a:xfrm>
          <a:custGeom>
            <a:avLst/>
            <a:gdLst/>
            <a:ahLst/>
            <a:cxnLst>
              <a:cxn ang="0">
                <a:pos x="1092" y="50"/>
              </a:cxn>
              <a:cxn ang="0">
                <a:pos x="822" y="168"/>
              </a:cxn>
              <a:cxn ang="0">
                <a:pos x="594" y="300"/>
              </a:cxn>
              <a:cxn ang="0">
                <a:pos x="406" y="446"/>
              </a:cxn>
              <a:cxn ang="0">
                <a:pos x="254" y="604"/>
              </a:cxn>
              <a:cxn ang="0">
                <a:pos x="140" y="772"/>
              </a:cxn>
              <a:cxn ang="0">
                <a:pos x="60" y="944"/>
              </a:cxn>
              <a:cxn ang="0">
                <a:pos x="14" y="1122"/>
              </a:cxn>
              <a:cxn ang="0">
                <a:pos x="0" y="1300"/>
              </a:cxn>
              <a:cxn ang="0">
                <a:pos x="18" y="1476"/>
              </a:cxn>
              <a:cxn ang="0">
                <a:pos x="64" y="1650"/>
              </a:cxn>
              <a:cxn ang="0">
                <a:pos x="138" y="1818"/>
              </a:cxn>
              <a:cxn ang="0">
                <a:pos x="238" y="1978"/>
              </a:cxn>
              <a:cxn ang="0">
                <a:pos x="364" y="2126"/>
              </a:cxn>
              <a:cxn ang="0">
                <a:pos x="512" y="2262"/>
              </a:cxn>
              <a:cxn ang="0">
                <a:pos x="684" y="2382"/>
              </a:cxn>
              <a:cxn ang="0">
                <a:pos x="874" y="2484"/>
              </a:cxn>
              <a:cxn ang="0">
                <a:pos x="1086" y="2564"/>
              </a:cxn>
              <a:cxn ang="0">
                <a:pos x="1314" y="2622"/>
              </a:cxn>
              <a:cxn ang="0">
                <a:pos x="1558" y="2654"/>
              </a:cxn>
              <a:cxn ang="0">
                <a:pos x="1818" y="2658"/>
              </a:cxn>
              <a:cxn ang="0">
                <a:pos x="2090" y="2632"/>
              </a:cxn>
              <a:cxn ang="0">
                <a:pos x="2374" y="2574"/>
              </a:cxn>
              <a:cxn ang="0">
                <a:pos x="2544" y="2912"/>
              </a:cxn>
              <a:cxn ang="0">
                <a:pos x="1868" y="1552"/>
              </a:cxn>
              <a:cxn ang="0">
                <a:pos x="1956" y="1914"/>
              </a:cxn>
              <a:cxn ang="0">
                <a:pos x="1788" y="1936"/>
              </a:cxn>
              <a:cxn ang="0">
                <a:pos x="1616" y="1934"/>
              </a:cxn>
              <a:cxn ang="0">
                <a:pos x="1442" y="1912"/>
              </a:cxn>
              <a:cxn ang="0">
                <a:pos x="1272" y="1872"/>
              </a:cxn>
              <a:cxn ang="0">
                <a:pos x="1108" y="1812"/>
              </a:cxn>
              <a:cxn ang="0">
                <a:pos x="952" y="1736"/>
              </a:cxn>
              <a:cxn ang="0">
                <a:pos x="810" y="1646"/>
              </a:cxn>
              <a:cxn ang="0">
                <a:pos x="684" y="1542"/>
              </a:cxn>
              <a:cxn ang="0">
                <a:pos x="578" y="1428"/>
              </a:cxn>
              <a:cxn ang="0">
                <a:pos x="494" y="1304"/>
              </a:cxn>
              <a:cxn ang="0">
                <a:pos x="438" y="1170"/>
              </a:cxn>
              <a:cxn ang="0">
                <a:pos x="410" y="1032"/>
              </a:cxn>
              <a:cxn ang="0">
                <a:pos x="416" y="888"/>
              </a:cxn>
              <a:cxn ang="0">
                <a:pos x="460" y="742"/>
              </a:cxn>
              <a:cxn ang="0">
                <a:pos x="544" y="592"/>
              </a:cxn>
              <a:cxn ang="0">
                <a:pos x="670" y="444"/>
              </a:cxn>
              <a:cxn ang="0">
                <a:pos x="844" y="298"/>
              </a:cxn>
              <a:cxn ang="0">
                <a:pos x="1070" y="154"/>
              </a:cxn>
              <a:cxn ang="0">
                <a:pos x="1348" y="16"/>
              </a:cxn>
              <a:cxn ang="0">
                <a:pos x="1244" y="0"/>
              </a:cxn>
              <a:cxn ang="0">
                <a:pos x="2820" y="1934"/>
              </a:cxn>
              <a:cxn ang="0">
                <a:pos x="2820" y="1934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solidFill>
            <a:srgbClr val="C00000"/>
          </a:solidFill>
          <a:ln w="0">
            <a:noFill/>
            <a:prstDash val="solid"/>
            <a:round/>
            <a:headEnd/>
            <a:tailEnd/>
          </a:ln>
          <a:effectLst>
            <a:outerShdw dist="114300" dir="2400000" algn="ctr" rotWithShape="0">
              <a:schemeClr val="tx2">
                <a:lumMod val="60000"/>
                <a:lumOff val="40000"/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6" name="Freeform 4"/>
          <p:cNvSpPr>
            <a:spLocks noChangeAspect="1" noEditPoints="1"/>
          </p:cNvSpPr>
          <p:nvPr/>
        </p:nvSpPr>
        <p:spPr bwMode="gray">
          <a:xfrm rot="1546031">
            <a:off x="763797" y="2267849"/>
            <a:ext cx="864000" cy="789540"/>
          </a:xfrm>
          <a:custGeom>
            <a:avLst/>
            <a:gdLst/>
            <a:ahLst/>
            <a:cxnLst>
              <a:cxn ang="0">
                <a:pos x="1092" y="50"/>
              </a:cxn>
              <a:cxn ang="0">
                <a:pos x="822" y="168"/>
              </a:cxn>
              <a:cxn ang="0">
                <a:pos x="594" y="300"/>
              </a:cxn>
              <a:cxn ang="0">
                <a:pos x="406" y="446"/>
              </a:cxn>
              <a:cxn ang="0">
                <a:pos x="254" y="604"/>
              </a:cxn>
              <a:cxn ang="0">
                <a:pos x="140" y="772"/>
              </a:cxn>
              <a:cxn ang="0">
                <a:pos x="60" y="944"/>
              </a:cxn>
              <a:cxn ang="0">
                <a:pos x="14" y="1122"/>
              </a:cxn>
              <a:cxn ang="0">
                <a:pos x="0" y="1300"/>
              </a:cxn>
              <a:cxn ang="0">
                <a:pos x="18" y="1476"/>
              </a:cxn>
              <a:cxn ang="0">
                <a:pos x="64" y="1650"/>
              </a:cxn>
              <a:cxn ang="0">
                <a:pos x="138" y="1818"/>
              </a:cxn>
              <a:cxn ang="0">
                <a:pos x="238" y="1978"/>
              </a:cxn>
              <a:cxn ang="0">
                <a:pos x="364" y="2126"/>
              </a:cxn>
              <a:cxn ang="0">
                <a:pos x="512" y="2262"/>
              </a:cxn>
              <a:cxn ang="0">
                <a:pos x="684" y="2382"/>
              </a:cxn>
              <a:cxn ang="0">
                <a:pos x="874" y="2484"/>
              </a:cxn>
              <a:cxn ang="0">
                <a:pos x="1086" y="2564"/>
              </a:cxn>
              <a:cxn ang="0">
                <a:pos x="1314" y="2622"/>
              </a:cxn>
              <a:cxn ang="0">
                <a:pos x="1558" y="2654"/>
              </a:cxn>
              <a:cxn ang="0">
                <a:pos x="1818" y="2658"/>
              </a:cxn>
              <a:cxn ang="0">
                <a:pos x="2090" y="2632"/>
              </a:cxn>
              <a:cxn ang="0">
                <a:pos x="2374" y="2574"/>
              </a:cxn>
              <a:cxn ang="0">
                <a:pos x="2544" y="2912"/>
              </a:cxn>
              <a:cxn ang="0">
                <a:pos x="1868" y="1552"/>
              </a:cxn>
              <a:cxn ang="0">
                <a:pos x="1956" y="1914"/>
              </a:cxn>
              <a:cxn ang="0">
                <a:pos x="1788" y="1936"/>
              </a:cxn>
              <a:cxn ang="0">
                <a:pos x="1616" y="1934"/>
              </a:cxn>
              <a:cxn ang="0">
                <a:pos x="1442" y="1912"/>
              </a:cxn>
              <a:cxn ang="0">
                <a:pos x="1272" y="1872"/>
              </a:cxn>
              <a:cxn ang="0">
                <a:pos x="1108" y="1812"/>
              </a:cxn>
              <a:cxn ang="0">
                <a:pos x="952" y="1736"/>
              </a:cxn>
              <a:cxn ang="0">
                <a:pos x="810" y="1646"/>
              </a:cxn>
              <a:cxn ang="0">
                <a:pos x="684" y="1542"/>
              </a:cxn>
              <a:cxn ang="0">
                <a:pos x="578" y="1428"/>
              </a:cxn>
              <a:cxn ang="0">
                <a:pos x="494" y="1304"/>
              </a:cxn>
              <a:cxn ang="0">
                <a:pos x="438" y="1170"/>
              </a:cxn>
              <a:cxn ang="0">
                <a:pos x="410" y="1032"/>
              </a:cxn>
              <a:cxn ang="0">
                <a:pos x="416" y="888"/>
              </a:cxn>
              <a:cxn ang="0">
                <a:pos x="460" y="742"/>
              </a:cxn>
              <a:cxn ang="0">
                <a:pos x="544" y="592"/>
              </a:cxn>
              <a:cxn ang="0">
                <a:pos x="670" y="444"/>
              </a:cxn>
              <a:cxn ang="0">
                <a:pos x="844" y="298"/>
              </a:cxn>
              <a:cxn ang="0">
                <a:pos x="1070" y="154"/>
              </a:cxn>
              <a:cxn ang="0">
                <a:pos x="1348" y="16"/>
              </a:cxn>
              <a:cxn ang="0">
                <a:pos x="1244" y="0"/>
              </a:cxn>
              <a:cxn ang="0">
                <a:pos x="2820" y="1934"/>
              </a:cxn>
              <a:cxn ang="0">
                <a:pos x="2820" y="1934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solidFill>
            <a:srgbClr val="C00000"/>
          </a:solidFill>
          <a:ln w="0">
            <a:noFill/>
            <a:prstDash val="solid"/>
            <a:round/>
            <a:headEnd/>
            <a:tailEnd/>
          </a:ln>
          <a:effectLst>
            <a:outerShdw dist="114300" dir="2400000" algn="ctr" rotWithShape="0">
              <a:schemeClr val="tx2">
                <a:lumMod val="60000"/>
                <a:lumOff val="40000"/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7" name="Freeform 4"/>
          <p:cNvSpPr>
            <a:spLocks noChangeAspect="1" noEditPoints="1"/>
          </p:cNvSpPr>
          <p:nvPr/>
        </p:nvSpPr>
        <p:spPr bwMode="gray">
          <a:xfrm rot="1546031">
            <a:off x="763797" y="3315607"/>
            <a:ext cx="864000" cy="789540"/>
          </a:xfrm>
          <a:custGeom>
            <a:avLst/>
            <a:gdLst/>
            <a:ahLst/>
            <a:cxnLst>
              <a:cxn ang="0">
                <a:pos x="1092" y="50"/>
              </a:cxn>
              <a:cxn ang="0">
                <a:pos x="822" y="168"/>
              </a:cxn>
              <a:cxn ang="0">
                <a:pos x="594" y="300"/>
              </a:cxn>
              <a:cxn ang="0">
                <a:pos x="406" y="446"/>
              </a:cxn>
              <a:cxn ang="0">
                <a:pos x="254" y="604"/>
              </a:cxn>
              <a:cxn ang="0">
                <a:pos x="140" y="772"/>
              </a:cxn>
              <a:cxn ang="0">
                <a:pos x="60" y="944"/>
              </a:cxn>
              <a:cxn ang="0">
                <a:pos x="14" y="1122"/>
              </a:cxn>
              <a:cxn ang="0">
                <a:pos x="0" y="1300"/>
              </a:cxn>
              <a:cxn ang="0">
                <a:pos x="18" y="1476"/>
              </a:cxn>
              <a:cxn ang="0">
                <a:pos x="64" y="1650"/>
              </a:cxn>
              <a:cxn ang="0">
                <a:pos x="138" y="1818"/>
              </a:cxn>
              <a:cxn ang="0">
                <a:pos x="238" y="1978"/>
              </a:cxn>
              <a:cxn ang="0">
                <a:pos x="364" y="2126"/>
              </a:cxn>
              <a:cxn ang="0">
                <a:pos x="512" y="2262"/>
              </a:cxn>
              <a:cxn ang="0">
                <a:pos x="684" y="2382"/>
              </a:cxn>
              <a:cxn ang="0">
                <a:pos x="874" y="2484"/>
              </a:cxn>
              <a:cxn ang="0">
                <a:pos x="1086" y="2564"/>
              </a:cxn>
              <a:cxn ang="0">
                <a:pos x="1314" y="2622"/>
              </a:cxn>
              <a:cxn ang="0">
                <a:pos x="1558" y="2654"/>
              </a:cxn>
              <a:cxn ang="0">
                <a:pos x="1818" y="2658"/>
              </a:cxn>
              <a:cxn ang="0">
                <a:pos x="2090" y="2632"/>
              </a:cxn>
              <a:cxn ang="0">
                <a:pos x="2374" y="2574"/>
              </a:cxn>
              <a:cxn ang="0">
                <a:pos x="2544" y="2912"/>
              </a:cxn>
              <a:cxn ang="0">
                <a:pos x="1868" y="1552"/>
              </a:cxn>
              <a:cxn ang="0">
                <a:pos x="1956" y="1914"/>
              </a:cxn>
              <a:cxn ang="0">
                <a:pos x="1788" y="1936"/>
              </a:cxn>
              <a:cxn ang="0">
                <a:pos x="1616" y="1934"/>
              </a:cxn>
              <a:cxn ang="0">
                <a:pos x="1442" y="1912"/>
              </a:cxn>
              <a:cxn ang="0">
                <a:pos x="1272" y="1872"/>
              </a:cxn>
              <a:cxn ang="0">
                <a:pos x="1108" y="1812"/>
              </a:cxn>
              <a:cxn ang="0">
                <a:pos x="952" y="1736"/>
              </a:cxn>
              <a:cxn ang="0">
                <a:pos x="810" y="1646"/>
              </a:cxn>
              <a:cxn ang="0">
                <a:pos x="684" y="1542"/>
              </a:cxn>
              <a:cxn ang="0">
                <a:pos x="578" y="1428"/>
              </a:cxn>
              <a:cxn ang="0">
                <a:pos x="494" y="1304"/>
              </a:cxn>
              <a:cxn ang="0">
                <a:pos x="438" y="1170"/>
              </a:cxn>
              <a:cxn ang="0">
                <a:pos x="410" y="1032"/>
              </a:cxn>
              <a:cxn ang="0">
                <a:pos x="416" y="888"/>
              </a:cxn>
              <a:cxn ang="0">
                <a:pos x="460" y="742"/>
              </a:cxn>
              <a:cxn ang="0">
                <a:pos x="544" y="592"/>
              </a:cxn>
              <a:cxn ang="0">
                <a:pos x="670" y="444"/>
              </a:cxn>
              <a:cxn ang="0">
                <a:pos x="844" y="298"/>
              </a:cxn>
              <a:cxn ang="0">
                <a:pos x="1070" y="154"/>
              </a:cxn>
              <a:cxn ang="0">
                <a:pos x="1348" y="16"/>
              </a:cxn>
              <a:cxn ang="0">
                <a:pos x="1244" y="0"/>
              </a:cxn>
              <a:cxn ang="0">
                <a:pos x="2820" y="1934"/>
              </a:cxn>
              <a:cxn ang="0">
                <a:pos x="2820" y="1934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solidFill>
            <a:srgbClr val="C00000"/>
          </a:solidFill>
          <a:ln w="0">
            <a:noFill/>
            <a:prstDash val="solid"/>
            <a:round/>
            <a:headEnd/>
            <a:tailEnd/>
          </a:ln>
          <a:effectLst>
            <a:outerShdw dist="114300" dir="2400000" algn="ctr" rotWithShape="0">
              <a:schemeClr val="tx2">
                <a:lumMod val="60000"/>
                <a:lumOff val="40000"/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2" name="Freeform 4"/>
          <p:cNvSpPr>
            <a:spLocks noChangeAspect="1" noEditPoints="1"/>
          </p:cNvSpPr>
          <p:nvPr/>
        </p:nvSpPr>
        <p:spPr bwMode="gray">
          <a:xfrm rot="1546031">
            <a:off x="763797" y="4363364"/>
            <a:ext cx="864000" cy="789540"/>
          </a:xfrm>
          <a:custGeom>
            <a:avLst/>
            <a:gdLst/>
            <a:ahLst/>
            <a:cxnLst>
              <a:cxn ang="0">
                <a:pos x="1092" y="50"/>
              </a:cxn>
              <a:cxn ang="0">
                <a:pos x="822" y="168"/>
              </a:cxn>
              <a:cxn ang="0">
                <a:pos x="594" y="300"/>
              </a:cxn>
              <a:cxn ang="0">
                <a:pos x="406" y="446"/>
              </a:cxn>
              <a:cxn ang="0">
                <a:pos x="254" y="604"/>
              </a:cxn>
              <a:cxn ang="0">
                <a:pos x="140" y="772"/>
              </a:cxn>
              <a:cxn ang="0">
                <a:pos x="60" y="944"/>
              </a:cxn>
              <a:cxn ang="0">
                <a:pos x="14" y="1122"/>
              </a:cxn>
              <a:cxn ang="0">
                <a:pos x="0" y="1300"/>
              </a:cxn>
              <a:cxn ang="0">
                <a:pos x="18" y="1476"/>
              </a:cxn>
              <a:cxn ang="0">
                <a:pos x="64" y="1650"/>
              </a:cxn>
              <a:cxn ang="0">
                <a:pos x="138" y="1818"/>
              </a:cxn>
              <a:cxn ang="0">
                <a:pos x="238" y="1978"/>
              </a:cxn>
              <a:cxn ang="0">
                <a:pos x="364" y="2126"/>
              </a:cxn>
              <a:cxn ang="0">
                <a:pos x="512" y="2262"/>
              </a:cxn>
              <a:cxn ang="0">
                <a:pos x="684" y="2382"/>
              </a:cxn>
              <a:cxn ang="0">
                <a:pos x="874" y="2484"/>
              </a:cxn>
              <a:cxn ang="0">
                <a:pos x="1086" y="2564"/>
              </a:cxn>
              <a:cxn ang="0">
                <a:pos x="1314" y="2622"/>
              </a:cxn>
              <a:cxn ang="0">
                <a:pos x="1558" y="2654"/>
              </a:cxn>
              <a:cxn ang="0">
                <a:pos x="1818" y="2658"/>
              </a:cxn>
              <a:cxn ang="0">
                <a:pos x="2090" y="2632"/>
              </a:cxn>
              <a:cxn ang="0">
                <a:pos x="2374" y="2574"/>
              </a:cxn>
              <a:cxn ang="0">
                <a:pos x="2544" y="2912"/>
              </a:cxn>
              <a:cxn ang="0">
                <a:pos x="1868" y="1552"/>
              </a:cxn>
              <a:cxn ang="0">
                <a:pos x="1956" y="1914"/>
              </a:cxn>
              <a:cxn ang="0">
                <a:pos x="1788" y="1936"/>
              </a:cxn>
              <a:cxn ang="0">
                <a:pos x="1616" y="1934"/>
              </a:cxn>
              <a:cxn ang="0">
                <a:pos x="1442" y="1912"/>
              </a:cxn>
              <a:cxn ang="0">
                <a:pos x="1272" y="1872"/>
              </a:cxn>
              <a:cxn ang="0">
                <a:pos x="1108" y="1812"/>
              </a:cxn>
              <a:cxn ang="0">
                <a:pos x="952" y="1736"/>
              </a:cxn>
              <a:cxn ang="0">
                <a:pos x="810" y="1646"/>
              </a:cxn>
              <a:cxn ang="0">
                <a:pos x="684" y="1542"/>
              </a:cxn>
              <a:cxn ang="0">
                <a:pos x="578" y="1428"/>
              </a:cxn>
              <a:cxn ang="0">
                <a:pos x="494" y="1304"/>
              </a:cxn>
              <a:cxn ang="0">
                <a:pos x="438" y="1170"/>
              </a:cxn>
              <a:cxn ang="0">
                <a:pos x="410" y="1032"/>
              </a:cxn>
              <a:cxn ang="0">
                <a:pos x="416" y="888"/>
              </a:cxn>
              <a:cxn ang="0">
                <a:pos x="460" y="742"/>
              </a:cxn>
              <a:cxn ang="0">
                <a:pos x="544" y="592"/>
              </a:cxn>
              <a:cxn ang="0">
                <a:pos x="670" y="444"/>
              </a:cxn>
              <a:cxn ang="0">
                <a:pos x="844" y="298"/>
              </a:cxn>
              <a:cxn ang="0">
                <a:pos x="1070" y="154"/>
              </a:cxn>
              <a:cxn ang="0">
                <a:pos x="1348" y="16"/>
              </a:cxn>
              <a:cxn ang="0">
                <a:pos x="1244" y="0"/>
              </a:cxn>
              <a:cxn ang="0">
                <a:pos x="2820" y="1934"/>
              </a:cxn>
              <a:cxn ang="0">
                <a:pos x="2820" y="1934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solidFill>
            <a:srgbClr val="C00000"/>
          </a:solidFill>
          <a:ln w="0">
            <a:noFill/>
            <a:prstDash val="solid"/>
            <a:round/>
            <a:headEnd/>
            <a:tailEnd/>
          </a:ln>
          <a:effectLst>
            <a:outerShdw dist="114300" dir="2400000" algn="ctr" rotWithShape="0">
              <a:schemeClr val="tx2">
                <a:lumMod val="60000"/>
                <a:lumOff val="40000"/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7" name="Заголовок 1"/>
          <p:cNvSpPr txBox="1">
            <a:spLocks/>
          </p:cNvSpPr>
          <p:nvPr/>
        </p:nvSpPr>
        <p:spPr>
          <a:xfrm>
            <a:off x="457200" y="214290"/>
            <a:ext cx="661513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Впишите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недостающий элемент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42844" y="550070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Расположите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формулы в порядке изменения свойств от основных к кислотным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3" name="Капля 22"/>
          <p:cNvSpPr>
            <a:spLocks noChangeAspect="1"/>
          </p:cNvSpPr>
          <p:nvPr/>
        </p:nvSpPr>
        <p:spPr>
          <a:xfrm rot="10800000">
            <a:off x="627361" y="989317"/>
            <a:ext cx="2088000" cy="2252459"/>
          </a:xfrm>
          <a:prstGeom prst="teardrop">
            <a:avLst>
              <a:gd name="adj" fmla="val 49055"/>
            </a:avLst>
          </a:prstGeom>
          <a:solidFill>
            <a:srgbClr val="FF3300">
              <a:alpha val="1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Капля 23"/>
          <p:cNvSpPr>
            <a:spLocks noChangeAspect="1"/>
          </p:cNvSpPr>
          <p:nvPr/>
        </p:nvSpPr>
        <p:spPr>
          <a:xfrm rot="16200000">
            <a:off x="3086479" y="989317"/>
            <a:ext cx="2088000" cy="2252459"/>
          </a:xfrm>
          <a:prstGeom prst="teardrop">
            <a:avLst>
              <a:gd name="adj" fmla="val 49055"/>
            </a:avLst>
          </a:prstGeom>
          <a:solidFill>
            <a:srgbClr val="FF3300">
              <a:alpha val="1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Капля 24"/>
          <p:cNvSpPr>
            <a:spLocks noChangeAspect="1"/>
          </p:cNvSpPr>
          <p:nvPr/>
        </p:nvSpPr>
        <p:spPr>
          <a:xfrm rot="5400000" flipH="1">
            <a:off x="5979717" y="3132456"/>
            <a:ext cx="2088000" cy="2252459"/>
          </a:xfrm>
          <a:prstGeom prst="teardrop">
            <a:avLst>
              <a:gd name="adj" fmla="val 49055"/>
            </a:avLst>
          </a:prstGeom>
          <a:solidFill>
            <a:srgbClr val="FF3300">
              <a:alpha val="1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Капля 27"/>
          <p:cNvSpPr>
            <a:spLocks noChangeAspect="1"/>
          </p:cNvSpPr>
          <p:nvPr/>
        </p:nvSpPr>
        <p:spPr>
          <a:xfrm rot="8787181">
            <a:off x="3143240" y="3143248"/>
            <a:ext cx="2088000" cy="2252459"/>
          </a:xfrm>
          <a:prstGeom prst="teardrop">
            <a:avLst>
              <a:gd name="adj" fmla="val 49055"/>
            </a:avLst>
          </a:prstGeom>
          <a:solidFill>
            <a:srgbClr val="FF3300">
              <a:alpha val="1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Капля 28"/>
          <p:cNvSpPr>
            <a:spLocks noChangeAspect="1"/>
          </p:cNvSpPr>
          <p:nvPr/>
        </p:nvSpPr>
        <p:spPr>
          <a:xfrm rot="5400000" flipH="1">
            <a:off x="6011551" y="703564"/>
            <a:ext cx="2088000" cy="2252459"/>
          </a:xfrm>
          <a:prstGeom prst="teardrop">
            <a:avLst>
              <a:gd name="adj" fmla="val 49055"/>
            </a:avLst>
          </a:prstGeom>
          <a:solidFill>
            <a:srgbClr val="FF3300">
              <a:alpha val="1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AutoShape 5"/>
          <p:cNvSpPr>
            <a:spLocks noChangeArrowheads="1"/>
          </p:cNvSpPr>
          <p:nvPr/>
        </p:nvSpPr>
        <p:spPr bwMode="gray">
          <a:xfrm>
            <a:off x="571472" y="1568087"/>
            <a:ext cx="2199777" cy="109492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3300"/>
              </a:gs>
              <a:gs pos="50000">
                <a:srgbClr val="92D05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3600000" scaled="0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8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Cl</a:t>
            </a:r>
            <a:r>
              <a:rPr lang="en-US" sz="4800" baseline="-25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48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4800" baseline="-25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4800" baseline="-250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AutoShape 5"/>
          <p:cNvSpPr>
            <a:spLocks noChangeArrowheads="1"/>
          </p:cNvSpPr>
          <p:nvPr/>
        </p:nvSpPr>
        <p:spPr bwMode="gray">
          <a:xfrm>
            <a:off x="3143240" y="3643314"/>
            <a:ext cx="2199777" cy="109492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3300"/>
              </a:gs>
              <a:gs pos="50000">
                <a:srgbClr val="92D05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3600000" scaled="0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8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4800" baseline="-25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48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4800" baseline="-25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4800" baseline="-250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AutoShape 5"/>
          <p:cNvSpPr>
            <a:spLocks noChangeArrowheads="1"/>
          </p:cNvSpPr>
          <p:nvPr/>
        </p:nvSpPr>
        <p:spPr bwMode="gray">
          <a:xfrm>
            <a:off x="3030591" y="1568086"/>
            <a:ext cx="2199777" cy="109492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3300"/>
              </a:gs>
              <a:gs pos="50000">
                <a:srgbClr val="92D05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3600000" scaled="0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8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MgO</a:t>
            </a:r>
            <a:endParaRPr lang="ru-RU" sz="4800" baseline="-250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AutoShape 5"/>
          <p:cNvSpPr>
            <a:spLocks noChangeArrowheads="1"/>
          </p:cNvSpPr>
          <p:nvPr/>
        </p:nvSpPr>
        <p:spPr bwMode="gray">
          <a:xfrm>
            <a:off x="5923829" y="3711225"/>
            <a:ext cx="2199777" cy="109492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3300"/>
              </a:gs>
              <a:gs pos="50000">
                <a:srgbClr val="92D05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3600000" scaled="0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8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SiO</a:t>
            </a:r>
            <a:r>
              <a:rPr lang="en-US" sz="4800" baseline="-25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4800" baseline="-250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Капля 61"/>
          <p:cNvSpPr>
            <a:spLocks noChangeAspect="1"/>
          </p:cNvSpPr>
          <p:nvPr/>
        </p:nvSpPr>
        <p:spPr>
          <a:xfrm rot="5400000" flipH="1">
            <a:off x="340016" y="3132456"/>
            <a:ext cx="2088000" cy="2252459"/>
          </a:xfrm>
          <a:prstGeom prst="teardrop">
            <a:avLst>
              <a:gd name="adj" fmla="val 49055"/>
            </a:avLst>
          </a:prstGeom>
          <a:solidFill>
            <a:srgbClr val="FF3300">
              <a:alpha val="1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AutoShape 5"/>
          <p:cNvSpPr>
            <a:spLocks noChangeArrowheads="1"/>
          </p:cNvSpPr>
          <p:nvPr/>
        </p:nvSpPr>
        <p:spPr bwMode="gray">
          <a:xfrm>
            <a:off x="5955663" y="1282333"/>
            <a:ext cx="2199777" cy="109492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3300"/>
              </a:gs>
              <a:gs pos="50000">
                <a:srgbClr val="92D05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3600000" scaled="0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8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Al</a:t>
            </a:r>
            <a:r>
              <a:rPr lang="en-US" sz="4800" baseline="-25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48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4800" baseline="-25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4800" baseline="-250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Заголовок 1"/>
          <p:cNvSpPr txBox="1">
            <a:spLocks/>
          </p:cNvSpPr>
          <p:nvPr/>
        </p:nvSpPr>
        <p:spPr>
          <a:xfrm>
            <a:off x="1332000" y="0"/>
            <a:ext cx="6480000" cy="82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Ранжирование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6" name="AutoShape 5"/>
          <p:cNvSpPr>
            <a:spLocks noChangeArrowheads="1"/>
          </p:cNvSpPr>
          <p:nvPr/>
        </p:nvSpPr>
        <p:spPr bwMode="gray">
          <a:xfrm>
            <a:off x="285720" y="3857628"/>
            <a:ext cx="2199777" cy="109492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3300"/>
              </a:gs>
              <a:gs pos="50000">
                <a:srgbClr val="92D05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3600000" scaled="0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8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US" sz="4800" baseline="-25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48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O</a:t>
            </a:r>
            <a:endParaRPr lang="ru-RU" sz="4800" baseline="-250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28625" y="1071563"/>
            <a:ext cx="3929063" cy="1000125"/>
          </a:xfrm>
          <a:prstGeom prst="doubleWave">
            <a:avLst/>
          </a:prstGeom>
          <a:gradFill flip="none" rotWithShape="1">
            <a:gsLst>
              <a:gs pos="0">
                <a:srgbClr val="95B3D7"/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rgbClr val="FF9900"/>
              </a:gs>
            </a:gsLst>
            <a:lin ang="2700000" scaled="1"/>
            <a:tileRect/>
          </a:gradFill>
          <a:ln w="57150">
            <a:solidFill>
              <a:schemeClr val="accent5">
                <a:lumMod val="60000"/>
                <a:lumOff val="40000"/>
              </a:schemeClr>
            </a:solidFill>
          </a:ln>
          <a:effectLst>
            <a:outerShdw dist="63500" dir="2400000" algn="ctr" rotWithShape="0">
              <a:srgbClr val="FF3300">
                <a:alpha val="50000"/>
              </a:srgbClr>
            </a:outerShdw>
          </a:effectLst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ea typeface="+mj-ea"/>
                <a:cs typeface="Arial" pitchFamily="34" charset="0"/>
              </a:rPr>
              <a:t>Лабораторное оборудование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643438" y="1071546"/>
            <a:ext cx="3929090" cy="1000132"/>
          </a:xfrm>
          <a:prstGeom prst="doubleWave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accent6">
                <a:lumMod val="75000"/>
              </a:schemeClr>
            </a:solidFill>
          </a:ln>
          <a:effectLst>
            <a:outerShdw dist="101600" dir="2400000" algn="ctr" rotWithShape="0">
              <a:srgbClr val="FF3300">
                <a:alpha val="50000"/>
              </a:srgbClr>
            </a:outerShdw>
          </a:effectLst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ea typeface="+mj-ea"/>
                <a:cs typeface="Arial" pitchFamily="34" charset="0"/>
              </a:rPr>
              <a:t>Назначение лаб. оборудования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5429250" y="2214563"/>
            <a:ext cx="3348038" cy="50006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dist="101600" dir="2400000" algn="ctr" rotWithShape="0">
              <a:srgbClr val="FF3300">
                <a:alpha val="50000"/>
              </a:srgbClr>
            </a:outerShdw>
          </a:effectLst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ea typeface="+mj-ea"/>
                <a:cs typeface="Arial" pitchFamily="34" charset="0"/>
              </a:rPr>
              <a:t>1. Фарфоровая чашка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5429250" y="2881313"/>
            <a:ext cx="3348038" cy="50006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dist="101600" dir="2400000" algn="ctr" rotWithShape="0">
              <a:srgbClr val="FF3300">
                <a:alpha val="50000"/>
              </a:srgbClr>
            </a:outerShdw>
          </a:effectLst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ea typeface="+mj-ea"/>
                <a:cs typeface="Arial" pitchFamily="34" charset="0"/>
              </a:rPr>
              <a:t>2. Шпатель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5429250" y="3548063"/>
            <a:ext cx="3348038" cy="50006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dist="101600" dir="2400000" algn="ctr" rotWithShape="0">
              <a:srgbClr val="FF3300">
                <a:alpha val="50000"/>
              </a:srgbClr>
            </a:outerShdw>
          </a:effectLst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ea typeface="+mj-ea"/>
                <a:cs typeface="Arial" pitchFamily="34" charset="0"/>
              </a:rPr>
              <a:t>3. Мензурка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5429250" y="4214813"/>
            <a:ext cx="3348038" cy="50006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dist="101600" dir="2400000" algn="ctr" rotWithShape="0">
              <a:srgbClr val="FF3300">
                <a:alpha val="50000"/>
              </a:srgbClr>
            </a:outerShdw>
          </a:effectLst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ea typeface="+mj-ea"/>
                <a:cs typeface="Arial" pitchFamily="34" charset="0"/>
              </a:rPr>
              <a:t>4. Тигель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357188" y="4894263"/>
            <a:ext cx="4895850" cy="790575"/>
          </a:xfrm>
          <a:prstGeom prst="rect">
            <a:avLst/>
          </a:prstGeom>
          <a:gradFill flip="none" rotWithShape="1">
            <a:gsLst>
              <a:gs pos="0">
                <a:srgbClr val="95B3D7"/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rgbClr val="FF9900"/>
              </a:gs>
            </a:gsLst>
            <a:lin ang="2700000" scaled="1"/>
            <a:tileRect/>
          </a:gradFill>
          <a:effectLst>
            <a:outerShdw dist="63500" dir="2400000" algn="ctr" rotWithShape="0">
              <a:srgbClr val="FF3300">
                <a:alpha val="50000"/>
              </a:srgbClr>
            </a:outerShdw>
          </a:effectLst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ea typeface="+mj-ea"/>
                <a:cs typeface="Arial" pitchFamily="34" charset="0"/>
              </a:rPr>
              <a:t>Г. Ложечка для взятия порции вещества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357188" y="4000500"/>
            <a:ext cx="4895850" cy="792163"/>
          </a:xfrm>
          <a:prstGeom prst="rect">
            <a:avLst/>
          </a:prstGeom>
          <a:gradFill flip="none" rotWithShape="1">
            <a:gsLst>
              <a:gs pos="0">
                <a:srgbClr val="95B3D7"/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rgbClr val="FF9900"/>
              </a:gs>
            </a:gsLst>
            <a:lin ang="2700000" scaled="1"/>
            <a:tileRect/>
          </a:gradFill>
          <a:effectLst>
            <a:outerShdw dist="63500" dir="2400000" algn="ctr" rotWithShape="0">
              <a:srgbClr val="FF3300">
                <a:alpha val="50000"/>
              </a:srgbClr>
            </a:outerShdw>
          </a:effectLst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ea typeface="+mj-ea"/>
                <a:cs typeface="Arial" pitchFamily="34" charset="0"/>
              </a:rPr>
              <a:t>В. </a:t>
            </a:r>
            <a:r>
              <a:rPr lang="ru-RU" sz="2400" dirty="0" smtClean="0">
                <a:latin typeface="Arial" pitchFamily="34" charset="0"/>
                <a:ea typeface="+mj-ea"/>
                <a:cs typeface="Arial" pitchFamily="34" charset="0"/>
              </a:rPr>
              <a:t>Сосуд для прокаливания веществ</a:t>
            </a:r>
            <a:endParaRPr lang="ru-RU" sz="240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357188" y="3108325"/>
            <a:ext cx="4895850" cy="790575"/>
          </a:xfrm>
          <a:prstGeom prst="rect">
            <a:avLst/>
          </a:prstGeom>
          <a:gradFill flip="none" rotWithShape="1">
            <a:gsLst>
              <a:gs pos="0">
                <a:srgbClr val="95B3D7"/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rgbClr val="FF9900"/>
              </a:gs>
            </a:gsLst>
            <a:lin ang="2700000" scaled="1"/>
            <a:tileRect/>
          </a:gradFill>
          <a:effectLst>
            <a:outerShdw dist="63500" dir="2400000" algn="ctr" rotWithShape="0">
              <a:srgbClr val="FF3300">
                <a:alpha val="50000"/>
              </a:srgbClr>
            </a:outerShdw>
          </a:effectLst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ea typeface="+mj-ea"/>
                <a:cs typeface="Arial" pitchFamily="34" charset="0"/>
              </a:rPr>
              <a:t>Б. Приспособление для перемешивания смеси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357188" y="2214563"/>
            <a:ext cx="4895850" cy="792162"/>
          </a:xfrm>
          <a:prstGeom prst="rect">
            <a:avLst/>
          </a:prstGeom>
          <a:gradFill flip="none" rotWithShape="1">
            <a:gsLst>
              <a:gs pos="0">
                <a:srgbClr val="95B3D7"/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rgbClr val="FF9900"/>
              </a:gs>
            </a:gsLst>
            <a:lin ang="2700000" scaled="1"/>
            <a:tileRect/>
          </a:gradFill>
          <a:effectLst>
            <a:outerShdw dist="63500" dir="2400000" algn="ctr" rotWithShape="0">
              <a:srgbClr val="FF3300">
                <a:alpha val="50000"/>
              </a:srgbClr>
            </a:outerShdw>
          </a:effectLst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ea typeface="+mj-ea"/>
                <a:cs typeface="Arial" pitchFamily="34" charset="0"/>
              </a:rPr>
              <a:t>А. Сосуд для измерения объема  жидкости или сыпучих веществ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 bwMode="auto">
          <a:xfrm>
            <a:off x="357188" y="5786438"/>
            <a:ext cx="4895850" cy="792162"/>
          </a:xfrm>
          <a:prstGeom prst="rect">
            <a:avLst/>
          </a:prstGeom>
          <a:gradFill flip="none" rotWithShape="1">
            <a:gsLst>
              <a:gs pos="0">
                <a:srgbClr val="95B3D7"/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rgbClr val="FF9900"/>
              </a:gs>
            </a:gsLst>
            <a:lin ang="2700000" scaled="1"/>
            <a:tileRect/>
          </a:gradFill>
          <a:effectLst>
            <a:outerShdw dist="63500" dir="2400000" algn="ctr" rotWithShape="0">
              <a:srgbClr val="FF3300">
                <a:alpha val="50000"/>
              </a:srgbClr>
            </a:outerShdw>
          </a:effectLst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ea typeface="+mj-ea"/>
                <a:cs typeface="Arial" pitchFamily="34" charset="0"/>
              </a:rPr>
              <a:t>Д. Посуда для выпаривания растворов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332000" y="0"/>
            <a:ext cx="6480000" cy="82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Установите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соответствие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3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8000" y="1311595"/>
            <a:ext cx="6588000" cy="4234811"/>
          </a:xfrm>
          <a:prstGeom prst="rect">
            <a:avLst/>
          </a:prstGeom>
          <a:noFill/>
          <a:ln w="38100">
            <a:solidFill>
              <a:srgbClr val="006600"/>
            </a:solidFill>
            <a:prstDash val="lgDash"/>
          </a:ln>
          <a:effectLst>
            <a:outerShdw dist="101600" dir="2400000" algn="ctr" rotWithShape="0">
              <a:srgbClr val="006600">
                <a:alpha val="50000"/>
              </a:srgbClr>
            </a:outerShdw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51520" y="142852"/>
            <a:ext cx="8640960" cy="1142984"/>
          </a:xfrm>
          <a:prstGeom prst="roundRect">
            <a:avLst>
              <a:gd name="adj" fmla="val 2948"/>
            </a:avLst>
          </a:prstGeom>
          <a:noFill/>
          <a:ln w="28575">
            <a:noFill/>
            <a:prstDash val="lg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Три одинаковые горящие свечи одновременно накрыли тремя банками емкостью 0,4 л, 0,6 л, 1 л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69409" y="5929330"/>
            <a:ext cx="30051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Что произойдет?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Группа 36"/>
          <p:cNvGrpSpPr/>
          <p:nvPr/>
        </p:nvGrpSpPr>
        <p:grpSpPr>
          <a:xfrm>
            <a:off x="56386" y="1643050"/>
            <a:ext cx="9087614" cy="4176000"/>
            <a:chOff x="-12367" y="1373193"/>
            <a:chExt cx="9087614" cy="4176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573553" y="1869249"/>
              <a:ext cx="6369088" cy="717167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lvl="0"/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Такие задания учат оперировать абстрактными категориями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-12367" y="1373193"/>
              <a:ext cx="9087614" cy="4176000"/>
            </a:xfrm>
            <a:prstGeom prst="rect">
              <a:avLst/>
            </a:prstGeom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Заголовок 1"/>
            <p:cNvSpPr txBox="1">
              <a:spLocks/>
            </p:cNvSpPr>
            <p:nvPr/>
          </p:nvSpPr>
          <p:spPr>
            <a:xfrm>
              <a:off x="1409201" y="4845031"/>
              <a:ext cx="2203667" cy="613678"/>
            </a:xfrm>
            <a:prstGeom prst="roundRect">
              <a:avLst/>
            </a:prstGeom>
            <a:solidFill>
              <a:srgbClr val="FFFFCC"/>
            </a:solidFill>
            <a:ln w="28575">
              <a:solidFill>
                <a:srgbClr val="993300"/>
              </a:solidFill>
              <a:prstDash val="solid"/>
            </a:ln>
            <a:effectLst/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До</a:t>
              </a:r>
              <a:r>
                <a:rPr kumimoji="0" lang="ru-RU" sz="24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 реакции</a:t>
              </a: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8" name="Заголовок 1"/>
            <p:cNvSpPr txBox="1">
              <a:spLocks/>
            </p:cNvSpPr>
            <p:nvPr/>
          </p:nvSpPr>
          <p:spPr>
            <a:xfrm>
              <a:off x="4453649" y="4845031"/>
              <a:ext cx="2203667" cy="613678"/>
            </a:xfrm>
            <a:prstGeom prst="roundRect">
              <a:avLst/>
            </a:prstGeom>
            <a:solidFill>
              <a:srgbClr val="FFFFCC"/>
            </a:solidFill>
            <a:ln w="28575">
              <a:solidFill>
                <a:srgbClr val="993300"/>
              </a:solidFill>
              <a:prstDash val="solid"/>
            </a:ln>
            <a:effectLst/>
          </p:spPr>
          <p:txBody>
            <a:bodyPr vert="horz" lIns="91440" tIns="45720" rIns="91440" bIns="45720" rtlCol="0" anchor="ctr">
              <a:normAutofit fontScale="925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После реакции</a:t>
              </a: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9" name="Стрелка вправо 8"/>
            <p:cNvSpPr/>
            <p:nvPr/>
          </p:nvSpPr>
          <p:spPr>
            <a:xfrm>
              <a:off x="3535076" y="4875103"/>
              <a:ext cx="996364" cy="553535"/>
            </a:xfrm>
            <a:prstGeom prst="rightArrow">
              <a:avLst/>
            </a:prstGeom>
            <a:solidFill>
              <a:srgbClr val="99CC00"/>
            </a:solidFill>
            <a:ln w="28575">
              <a:solidFill>
                <a:srgbClr val="9933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ый треугольник 9"/>
            <p:cNvSpPr>
              <a:spLocks noChangeAspect="1"/>
            </p:cNvSpPr>
            <p:nvPr/>
          </p:nvSpPr>
          <p:spPr>
            <a:xfrm>
              <a:off x="4139841" y="2602778"/>
              <a:ext cx="2528798" cy="251921"/>
            </a:xfrm>
            <a:prstGeom prst="rtTriangle">
              <a:avLst/>
            </a:prstGeom>
            <a:solidFill>
              <a:srgbClr val="993300"/>
            </a:solidFill>
            <a:ln>
              <a:solidFill>
                <a:srgbClr val="CC66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ый треугольник 10"/>
            <p:cNvSpPr>
              <a:spLocks noChangeAspect="1"/>
            </p:cNvSpPr>
            <p:nvPr/>
          </p:nvSpPr>
          <p:spPr>
            <a:xfrm flipH="1">
              <a:off x="1482869" y="2602778"/>
              <a:ext cx="2528798" cy="251921"/>
            </a:xfrm>
            <a:prstGeom prst="rtTriangle">
              <a:avLst/>
            </a:prstGeom>
            <a:solidFill>
              <a:srgbClr val="993300"/>
            </a:solidFill>
            <a:ln>
              <a:solidFill>
                <a:srgbClr val="CC66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>
              <a:spLocks noChangeAspect="1"/>
            </p:cNvSpPr>
            <p:nvPr/>
          </p:nvSpPr>
          <p:spPr>
            <a:xfrm>
              <a:off x="3894439" y="2547425"/>
              <a:ext cx="362629" cy="362629"/>
            </a:xfrm>
            <a:prstGeom prst="ellipse">
              <a:avLst/>
            </a:prstGeom>
            <a:solidFill>
              <a:srgbClr val="993300"/>
            </a:solidFill>
            <a:ln>
              <a:solidFill>
                <a:srgbClr val="CC66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>
              <a:spLocks noChangeAspect="1"/>
            </p:cNvSpPr>
            <p:nvPr/>
          </p:nvSpPr>
          <p:spPr>
            <a:xfrm flipH="1">
              <a:off x="6302755" y="2741597"/>
              <a:ext cx="251051" cy="251051"/>
            </a:xfrm>
            <a:prstGeom prst="ellipse">
              <a:avLst/>
            </a:prstGeom>
            <a:solidFill>
              <a:srgbClr val="993300"/>
            </a:solidFill>
            <a:ln>
              <a:solidFill>
                <a:srgbClr val="CC66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>
              <a:spLocks noChangeAspect="1"/>
            </p:cNvSpPr>
            <p:nvPr/>
          </p:nvSpPr>
          <p:spPr>
            <a:xfrm flipH="1">
              <a:off x="1597701" y="2741597"/>
              <a:ext cx="251051" cy="251051"/>
            </a:xfrm>
            <a:prstGeom prst="ellipse">
              <a:avLst/>
            </a:prstGeom>
            <a:solidFill>
              <a:srgbClr val="993300"/>
            </a:solidFill>
            <a:ln>
              <a:solidFill>
                <a:srgbClr val="CC66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 rot="17231828">
              <a:off x="961310" y="3787333"/>
              <a:ext cx="388521" cy="38852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 rot="17231828">
              <a:off x="1174224" y="4083697"/>
              <a:ext cx="263639" cy="2636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 rot="17231828">
              <a:off x="1280057" y="3741746"/>
              <a:ext cx="263639" cy="2636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 flipV="1">
              <a:off x="1603530" y="4220548"/>
              <a:ext cx="388523" cy="38852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 flipV="1">
              <a:off x="1486994" y="4070081"/>
              <a:ext cx="263641" cy="2636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 flipV="1">
              <a:off x="1844949" y="4070081"/>
              <a:ext cx="263641" cy="2636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Куб 20"/>
            <p:cNvSpPr>
              <a:spLocks noChangeAspect="1"/>
            </p:cNvSpPr>
            <p:nvPr/>
          </p:nvSpPr>
          <p:spPr>
            <a:xfrm>
              <a:off x="941962" y="3433516"/>
              <a:ext cx="1366832" cy="1366829"/>
            </a:xfrm>
            <a:prstGeom prst="cube">
              <a:avLst/>
            </a:prstGeom>
            <a:noFill/>
            <a:ln>
              <a:solidFill>
                <a:srgbClr val="8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2" name="Прямая соединительная линия 21"/>
            <p:cNvCxnSpPr>
              <a:endCxn id="14" idx="6"/>
            </p:cNvCxnSpPr>
            <p:nvPr/>
          </p:nvCxnSpPr>
          <p:spPr>
            <a:xfrm rot="5400000" flipH="1" flipV="1">
              <a:off x="802484" y="2998097"/>
              <a:ext cx="926192" cy="664243"/>
            </a:xfrm>
            <a:prstGeom prst="line">
              <a:avLst/>
            </a:prstGeom>
            <a:ln w="38100">
              <a:solidFill>
                <a:srgbClr val="C00000"/>
              </a:solidFill>
              <a:headEnd type="oval" w="med" len="med"/>
              <a:tailEnd type="oval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rot="16200000" flipV="1">
              <a:off x="1439050" y="3232370"/>
              <a:ext cx="800666" cy="261950"/>
            </a:xfrm>
            <a:prstGeom prst="line">
              <a:avLst/>
            </a:prstGeom>
            <a:ln w="38100">
              <a:solidFill>
                <a:srgbClr val="C00000"/>
              </a:solidFill>
              <a:headEnd type="oval" w="med" len="med"/>
              <a:tailEnd type="oval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>
              <a:endCxn id="14" idx="2"/>
            </p:cNvCxnSpPr>
            <p:nvPr/>
          </p:nvCxnSpPr>
          <p:spPr>
            <a:xfrm rot="16200000" flipV="1">
              <a:off x="1785990" y="2929885"/>
              <a:ext cx="594071" cy="468546"/>
            </a:xfrm>
            <a:prstGeom prst="line">
              <a:avLst/>
            </a:prstGeom>
            <a:ln w="38100">
              <a:solidFill>
                <a:srgbClr val="C00000"/>
              </a:solidFill>
              <a:headEnd type="oval" w="med" len="med"/>
              <a:tailEnd type="oval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Овал 31"/>
            <p:cNvSpPr/>
            <p:nvPr/>
          </p:nvSpPr>
          <p:spPr>
            <a:xfrm rot="3886441">
              <a:off x="5876493" y="3877694"/>
              <a:ext cx="264999" cy="264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 rot="3886441">
              <a:off x="5959118" y="4113923"/>
              <a:ext cx="264998" cy="264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6547888" y="3723142"/>
              <a:ext cx="418415" cy="41841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 flipV="1">
              <a:off x="6192045" y="3723142"/>
              <a:ext cx="418415" cy="41841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6358116" y="4236141"/>
              <a:ext cx="264998" cy="264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6597011" y="4221323"/>
              <a:ext cx="264999" cy="264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Куб 30"/>
            <p:cNvSpPr>
              <a:spLocks noChangeAspect="1"/>
            </p:cNvSpPr>
            <p:nvPr/>
          </p:nvSpPr>
          <p:spPr>
            <a:xfrm flipH="1">
              <a:off x="5757724" y="3418698"/>
              <a:ext cx="1366832" cy="1366829"/>
            </a:xfrm>
            <a:prstGeom prst="cube">
              <a:avLst/>
            </a:prstGeom>
            <a:noFill/>
            <a:ln>
              <a:solidFill>
                <a:srgbClr val="8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2" name="Прямая соединительная линия 31"/>
            <p:cNvCxnSpPr>
              <a:stCxn id="13" idx="6"/>
            </p:cNvCxnSpPr>
            <p:nvPr/>
          </p:nvCxnSpPr>
          <p:spPr>
            <a:xfrm rot="10800000" flipV="1">
              <a:off x="5749220" y="2867123"/>
              <a:ext cx="553536" cy="538717"/>
            </a:xfrm>
            <a:prstGeom prst="line">
              <a:avLst/>
            </a:prstGeom>
            <a:ln w="38100">
              <a:solidFill>
                <a:srgbClr val="C00000"/>
              </a:solidFill>
              <a:headEnd type="oval" w="med" len="med"/>
              <a:tailEnd type="oval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>
              <a:stCxn id="13" idx="4"/>
            </p:cNvCxnSpPr>
            <p:nvPr/>
          </p:nvCxnSpPr>
          <p:spPr>
            <a:xfrm rot="5400000">
              <a:off x="5882154" y="3191835"/>
              <a:ext cx="745312" cy="346940"/>
            </a:xfrm>
            <a:prstGeom prst="line">
              <a:avLst/>
            </a:prstGeom>
            <a:ln w="38100">
              <a:solidFill>
                <a:srgbClr val="C00000"/>
              </a:solidFill>
              <a:headEnd type="oval" w="med" len="med"/>
              <a:tailEnd type="oval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>
              <a:stCxn id="13" idx="2"/>
            </p:cNvCxnSpPr>
            <p:nvPr/>
          </p:nvCxnSpPr>
          <p:spPr>
            <a:xfrm>
              <a:off x="6553806" y="2852305"/>
              <a:ext cx="579253" cy="926192"/>
            </a:xfrm>
            <a:prstGeom prst="line">
              <a:avLst/>
            </a:prstGeom>
            <a:ln w="38100">
              <a:solidFill>
                <a:srgbClr val="C00000"/>
              </a:solidFill>
              <a:headEnd type="oval" w="med" len="med"/>
              <a:tailEnd type="oval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Прямоугольник 34"/>
            <p:cNvSpPr/>
            <p:nvPr/>
          </p:nvSpPr>
          <p:spPr>
            <a:xfrm>
              <a:off x="3678998" y="3350486"/>
              <a:ext cx="708520" cy="70852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0" dirty="0" smtClean="0">
                  <a:solidFill>
                    <a:srgbClr val="800000"/>
                  </a:solidFill>
                  <a:latin typeface="Arial" pitchFamily="34" charset="0"/>
                  <a:cs typeface="Arial" pitchFamily="34" charset="0"/>
                </a:rPr>
                <a:t>=</a:t>
              </a:r>
              <a:endParaRPr lang="ru-RU" sz="16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8" name="Заголовок 1"/>
          <p:cNvSpPr txBox="1">
            <a:spLocks/>
          </p:cNvSpPr>
          <p:nvPr/>
        </p:nvSpPr>
        <p:spPr>
          <a:xfrm>
            <a:off x="1332000" y="0"/>
            <a:ext cx="6480000" cy="82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latin typeface="Arial" pitchFamily="34" charset="0"/>
                <a:ea typeface="+mj-ea"/>
                <a:cs typeface="Arial" pitchFamily="34" charset="0"/>
              </a:rPr>
              <a:t>Моделирование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2000" y="642918"/>
            <a:ext cx="9000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latin typeface="Arial" pitchFamily="34" charset="0"/>
                <a:cs typeface="Arial" pitchFamily="34" charset="0"/>
              </a:rPr>
              <a:t>Моделирование – ведущий метод познания, используемый в химии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72000" y="5903893"/>
            <a:ext cx="9000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latin typeface="Arial" pitchFamily="34" charset="0"/>
                <a:cs typeface="Arial" pitchFamily="34" charset="0"/>
              </a:rPr>
              <a:t>Такие задания учат оперировать абстрактными категориями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4143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Капля 104"/>
          <p:cNvSpPr>
            <a:spLocks noChangeAspect="1"/>
          </p:cNvSpPr>
          <p:nvPr/>
        </p:nvSpPr>
        <p:spPr>
          <a:xfrm>
            <a:off x="285720" y="1285860"/>
            <a:ext cx="5220000" cy="5220000"/>
          </a:xfrm>
          <a:prstGeom prst="teardrop">
            <a:avLst>
              <a:gd name="adj" fmla="val 56866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dist="101600" dir="2400000" algn="ctr" rotWithShape="0">
              <a:srgbClr val="00B0F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357554" y="1214422"/>
            <a:ext cx="71438" cy="464347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86116" y="5715016"/>
            <a:ext cx="1143008" cy="214314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2910" y="5715016"/>
            <a:ext cx="1143008" cy="214314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5715016"/>
            <a:ext cx="3786214" cy="14287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2"/>
          <p:cNvGrpSpPr/>
          <p:nvPr/>
        </p:nvGrpSpPr>
        <p:grpSpPr>
          <a:xfrm rot="536453">
            <a:off x="1242634" y="2993798"/>
            <a:ext cx="3643338" cy="648001"/>
            <a:chOff x="857224" y="796080"/>
            <a:chExt cx="3643338" cy="64800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1" name="Прямоугольник 20"/>
            <p:cNvSpPr/>
            <p:nvPr/>
          </p:nvSpPr>
          <p:spPr>
            <a:xfrm>
              <a:off x="1393009" y="796081"/>
              <a:ext cx="3107553" cy="64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Блок-схема: задержка 21"/>
            <p:cNvSpPr/>
            <p:nvPr/>
          </p:nvSpPr>
          <p:spPr>
            <a:xfrm flipH="1">
              <a:off x="857224" y="796080"/>
              <a:ext cx="612648" cy="648000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4" name="Прямоугольник 23"/>
          <p:cNvSpPr/>
          <p:nvPr/>
        </p:nvSpPr>
        <p:spPr>
          <a:xfrm rot="515692">
            <a:off x="3092049" y="3022294"/>
            <a:ext cx="564288" cy="26537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 rot="515692">
            <a:off x="3092049" y="3398237"/>
            <a:ext cx="564288" cy="26537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Капля 27"/>
          <p:cNvSpPr>
            <a:spLocks noChangeAspect="1"/>
          </p:cNvSpPr>
          <p:nvPr/>
        </p:nvSpPr>
        <p:spPr>
          <a:xfrm rot="17971842">
            <a:off x="1377466" y="3753409"/>
            <a:ext cx="360000" cy="491729"/>
          </a:xfrm>
          <a:prstGeom prst="teardrop">
            <a:avLst>
              <a:gd name="adj" fmla="val 15117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103"/>
          <p:cNvGrpSpPr/>
          <p:nvPr/>
        </p:nvGrpSpPr>
        <p:grpSpPr>
          <a:xfrm>
            <a:off x="928662" y="3714752"/>
            <a:ext cx="1285884" cy="2009788"/>
            <a:chOff x="928662" y="3714752"/>
            <a:chExt cx="1285884" cy="2009788"/>
          </a:xfrm>
        </p:grpSpPr>
        <p:grpSp>
          <p:nvGrpSpPr>
            <p:cNvPr id="10" name="Группа 99"/>
            <p:cNvGrpSpPr/>
            <p:nvPr/>
          </p:nvGrpSpPr>
          <p:grpSpPr>
            <a:xfrm>
              <a:off x="1311131" y="3714752"/>
              <a:ext cx="520947" cy="404428"/>
              <a:chOff x="1311131" y="3714752"/>
              <a:chExt cx="520947" cy="404428"/>
            </a:xfrm>
          </p:grpSpPr>
          <p:grpSp>
            <p:nvGrpSpPr>
              <p:cNvPr id="11" name="Группа 28"/>
              <p:cNvGrpSpPr/>
              <p:nvPr/>
            </p:nvGrpSpPr>
            <p:grpSpPr>
              <a:xfrm>
                <a:off x="1311131" y="3714752"/>
                <a:ext cx="520947" cy="360000"/>
                <a:chOff x="5862888" y="1779204"/>
                <a:chExt cx="520947" cy="360000"/>
              </a:xfrm>
            </p:grpSpPr>
            <p:sp>
              <p:nvSpPr>
                <p:cNvPr id="26" name="Капля 25"/>
                <p:cNvSpPr>
                  <a:spLocks noChangeAspect="1"/>
                </p:cNvSpPr>
                <p:nvPr/>
              </p:nvSpPr>
              <p:spPr>
                <a:xfrm rot="18564833">
                  <a:off x="6037435" y="1792803"/>
                  <a:ext cx="360000" cy="332801"/>
                </a:xfrm>
                <a:prstGeom prst="teardrop">
                  <a:avLst>
                    <a:gd name="adj" fmla="val 151177"/>
                  </a:avLst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7" name="Капля 26"/>
                <p:cNvSpPr>
                  <a:spLocks noChangeAspect="1"/>
                </p:cNvSpPr>
                <p:nvPr/>
              </p:nvSpPr>
              <p:spPr>
                <a:xfrm rot="18564833">
                  <a:off x="5849289" y="1792803"/>
                  <a:ext cx="360000" cy="332801"/>
                </a:xfrm>
                <a:prstGeom prst="teardrop">
                  <a:avLst>
                    <a:gd name="adj" fmla="val 151177"/>
                  </a:avLst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30" name="Капля 29"/>
              <p:cNvSpPr>
                <a:spLocks noChangeAspect="1"/>
              </p:cNvSpPr>
              <p:nvPr/>
            </p:nvSpPr>
            <p:spPr>
              <a:xfrm rot="18564833">
                <a:off x="1435403" y="3911338"/>
                <a:ext cx="216000" cy="199681"/>
              </a:xfrm>
              <a:prstGeom prst="teardrop">
                <a:avLst>
                  <a:gd name="adj" fmla="val 151177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Капля 30"/>
              <p:cNvSpPr>
                <a:spLocks noChangeAspect="1"/>
              </p:cNvSpPr>
              <p:nvPr/>
            </p:nvSpPr>
            <p:spPr>
              <a:xfrm rot="18564833">
                <a:off x="1506841" y="3911339"/>
                <a:ext cx="216000" cy="199681"/>
              </a:xfrm>
              <a:prstGeom prst="teardrop">
                <a:avLst>
                  <a:gd name="adj" fmla="val 151177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3" name="Группа 102"/>
            <p:cNvGrpSpPr/>
            <p:nvPr/>
          </p:nvGrpSpPr>
          <p:grpSpPr>
            <a:xfrm>
              <a:off x="928662" y="4286256"/>
              <a:ext cx="1285884" cy="1438284"/>
              <a:chOff x="928662" y="4286256"/>
              <a:chExt cx="1285884" cy="1438284"/>
            </a:xfrm>
          </p:grpSpPr>
          <p:sp>
            <p:nvSpPr>
              <p:cNvPr id="12" name="Трапеция 11"/>
              <p:cNvSpPr/>
              <p:nvPr/>
            </p:nvSpPr>
            <p:spPr>
              <a:xfrm>
                <a:off x="1193604" y="4429132"/>
                <a:ext cx="756000" cy="500066"/>
              </a:xfrm>
              <a:prstGeom prst="trapezoi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Скругленный прямоугольник 8"/>
              <p:cNvSpPr/>
              <p:nvPr/>
            </p:nvSpPr>
            <p:spPr>
              <a:xfrm>
                <a:off x="928662" y="4857760"/>
                <a:ext cx="1285884" cy="857256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Блок-схема: магнитный диск 15"/>
              <p:cNvSpPr/>
              <p:nvPr/>
            </p:nvSpPr>
            <p:spPr>
              <a:xfrm>
                <a:off x="1321571" y="4286256"/>
                <a:ext cx="500066" cy="142876"/>
              </a:xfrm>
              <a:prstGeom prst="flowChartMagneticDisk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1464447" y="4286256"/>
                <a:ext cx="214314" cy="500066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Скругленный прямоугольник 35"/>
              <p:cNvSpPr/>
              <p:nvPr/>
            </p:nvSpPr>
            <p:spPr>
              <a:xfrm>
                <a:off x="928662" y="5214950"/>
                <a:ext cx="1285884" cy="509590"/>
              </a:xfrm>
              <a:prstGeom prst="round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Полилиния 14"/>
              <p:cNvSpPr/>
              <p:nvPr/>
            </p:nvSpPr>
            <p:spPr>
              <a:xfrm rot="2486586">
                <a:off x="1242456" y="4709624"/>
                <a:ext cx="658296" cy="900242"/>
              </a:xfrm>
              <a:custGeom>
                <a:avLst/>
                <a:gdLst>
                  <a:gd name="connsiteX0" fmla="*/ 0 w 685800"/>
                  <a:gd name="connsiteY0" fmla="*/ 0 h 1088571"/>
                  <a:gd name="connsiteX1" fmla="*/ 108858 w 685800"/>
                  <a:gd name="connsiteY1" fmla="*/ 783772 h 1088571"/>
                  <a:gd name="connsiteX2" fmla="*/ 446315 w 685800"/>
                  <a:gd name="connsiteY2" fmla="*/ 283029 h 1088571"/>
                  <a:gd name="connsiteX3" fmla="*/ 457200 w 685800"/>
                  <a:gd name="connsiteY3" fmla="*/ 1023257 h 1088571"/>
                  <a:gd name="connsiteX4" fmla="*/ 685800 w 685800"/>
                  <a:gd name="connsiteY4" fmla="*/ 674914 h 1088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5800" h="1088571">
                    <a:moveTo>
                      <a:pt x="0" y="0"/>
                    </a:moveTo>
                    <a:cubicBezTo>
                      <a:pt x="17236" y="368300"/>
                      <a:pt x="34472" y="736601"/>
                      <a:pt x="108858" y="783772"/>
                    </a:cubicBezTo>
                    <a:cubicBezTo>
                      <a:pt x="183244" y="830943"/>
                      <a:pt x="388258" y="243115"/>
                      <a:pt x="446315" y="283029"/>
                    </a:cubicBezTo>
                    <a:cubicBezTo>
                      <a:pt x="504372" y="322943"/>
                      <a:pt x="417286" y="957943"/>
                      <a:pt x="457200" y="1023257"/>
                    </a:cubicBezTo>
                    <a:cubicBezTo>
                      <a:pt x="497114" y="1088571"/>
                      <a:pt x="591457" y="881742"/>
                      <a:pt x="685800" y="674914"/>
                    </a:cubicBezTo>
                  </a:path>
                </a:pathLst>
              </a:custGeom>
              <a:noFill/>
              <a:ln w="762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4" name="Группа 83"/>
          <p:cNvGrpSpPr/>
          <p:nvPr/>
        </p:nvGrpSpPr>
        <p:grpSpPr>
          <a:xfrm>
            <a:off x="1285852" y="3071810"/>
            <a:ext cx="641400" cy="285752"/>
            <a:chOff x="1357290" y="1785926"/>
            <a:chExt cx="641400" cy="285752"/>
          </a:xfrm>
          <a:solidFill>
            <a:schemeClr val="tx1">
              <a:lumMod val="85000"/>
              <a:lumOff val="15000"/>
            </a:schemeClr>
          </a:solidFill>
        </p:grpSpPr>
        <p:grpSp>
          <p:nvGrpSpPr>
            <p:cNvPr id="17" name="Группа 52"/>
            <p:cNvGrpSpPr/>
            <p:nvPr/>
          </p:nvGrpSpPr>
          <p:grpSpPr>
            <a:xfrm>
              <a:off x="1433490" y="1862126"/>
              <a:ext cx="565200" cy="209552"/>
              <a:chOff x="1004862" y="1743060"/>
              <a:chExt cx="565200" cy="227066"/>
            </a:xfrm>
            <a:grpFill/>
          </p:grpSpPr>
          <p:grpSp>
            <p:nvGrpSpPr>
              <p:cNvPr id="18" name="Группа 44"/>
              <p:cNvGrpSpPr/>
              <p:nvPr/>
            </p:nvGrpSpPr>
            <p:grpSpPr>
              <a:xfrm>
                <a:off x="1004862" y="1743060"/>
                <a:ext cx="565200" cy="227066"/>
                <a:chOff x="928662" y="1666860"/>
                <a:chExt cx="565200" cy="227066"/>
              </a:xfrm>
              <a:grpFill/>
            </p:grpSpPr>
            <p:sp>
              <p:nvSpPr>
                <p:cNvPr id="39" name="Овал 38"/>
                <p:cNvSpPr>
                  <a:spLocks noChangeAspect="1"/>
                </p:cNvSpPr>
                <p:nvPr/>
              </p:nvSpPr>
              <p:spPr>
                <a:xfrm>
                  <a:off x="928662" y="1666860"/>
                  <a:ext cx="108000" cy="108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0" name="Овал 39"/>
                <p:cNvSpPr>
                  <a:spLocks noChangeAspect="1"/>
                </p:cNvSpPr>
                <p:nvPr/>
              </p:nvSpPr>
              <p:spPr>
                <a:xfrm>
                  <a:off x="1081062" y="1666860"/>
                  <a:ext cx="108000" cy="108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1" name="Овал 40"/>
                <p:cNvSpPr>
                  <a:spLocks noChangeAspect="1"/>
                </p:cNvSpPr>
                <p:nvPr/>
              </p:nvSpPr>
              <p:spPr>
                <a:xfrm>
                  <a:off x="1233462" y="1666860"/>
                  <a:ext cx="108000" cy="108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2" name="Овал 41"/>
                <p:cNvSpPr>
                  <a:spLocks noChangeAspect="1"/>
                </p:cNvSpPr>
                <p:nvPr/>
              </p:nvSpPr>
              <p:spPr>
                <a:xfrm>
                  <a:off x="1385862" y="1666860"/>
                  <a:ext cx="108000" cy="108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3" name="Овал 42"/>
                <p:cNvSpPr>
                  <a:spLocks noChangeAspect="1"/>
                </p:cNvSpPr>
                <p:nvPr/>
              </p:nvSpPr>
              <p:spPr>
                <a:xfrm>
                  <a:off x="1214414" y="1785926"/>
                  <a:ext cx="108000" cy="108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4" name="Овал 43"/>
                <p:cNvSpPr>
                  <a:spLocks noChangeAspect="1"/>
                </p:cNvSpPr>
                <p:nvPr/>
              </p:nvSpPr>
              <p:spPr>
                <a:xfrm>
                  <a:off x="1071538" y="1714488"/>
                  <a:ext cx="108000" cy="108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9" name="Группа 45"/>
              <p:cNvGrpSpPr/>
              <p:nvPr/>
            </p:nvGrpSpPr>
            <p:grpSpPr>
              <a:xfrm rot="963623" flipV="1">
                <a:off x="1004862" y="1743060"/>
                <a:ext cx="565200" cy="227066"/>
                <a:chOff x="928662" y="1666860"/>
                <a:chExt cx="565200" cy="227066"/>
              </a:xfrm>
              <a:grpFill/>
            </p:grpSpPr>
            <p:sp>
              <p:nvSpPr>
                <p:cNvPr id="47" name="Овал 46"/>
                <p:cNvSpPr>
                  <a:spLocks noChangeAspect="1"/>
                </p:cNvSpPr>
                <p:nvPr/>
              </p:nvSpPr>
              <p:spPr>
                <a:xfrm>
                  <a:off x="928662" y="1666860"/>
                  <a:ext cx="108000" cy="108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8" name="Овал 47"/>
                <p:cNvSpPr>
                  <a:spLocks noChangeAspect="1"/>
                </p:cNvSpPr>
                <p:nvPr/>
              </p:nvSpPr>
              <p:spPr>
                <a:xfrm>
                  <a:off x="1081062" y="1666860"/>
                  <a:ext cx="108000" cy="108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9" name="Овал 48"/>
                <p:cNvSpPr>
                  <a:spLocks noChangeAspect="1"/>
                </p:cNvSpPr>
                <p:nvPr/>
              </p:nvSpPr>
              <p:spPr>
                <a:xfrm>
                  <a:off x="1233462" y="1666860"/>
                  <a:ext cx="108000" cy="108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0" name="Овал 49"/>
                <p:cNvSpPr>
                  <a:spLocks noChangeAspect="1"/>
                </p:cNvSpPr>
                <p:nvPr/>
              </p:nvSpPr>
              <p:spPr>
                <a:xfrm>
                  <a:off x="1385862" y="1666860"/>
                  <a:ext cx="108000" cy="108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1" name="Овал 50"/>
                <p:cNvSpPr>
                  <a:spLocks noChangeAspect="1"/>
                </p:cNvSpPr>
                <p:nvPr/>
              </p:nvSpPr>
              <p:spPr>
                <a:xfrm>
                  <a:off x="1214414" y="1785926"/>
                  <a:ext cx="108000" cy="108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2" name="Овал 51"/>
                <p:cNvSpPr>
                  <a:spLocks noChangeAspect="1"/>
                </p:cNvSpPr>
                <p:nvPr/>
              </p:nvSpPr>
              <p:spPr>
                <a:xfrm>
                  <a:off x="1071538" y="1714488"/>
                  <a:ext cx="108000" cy="108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grpSp>
          <p:nvGrpSpPr>
            <p:cNvPr id="20" name="Группа 53"/>
            <p:cNvGrpSpPr/>
            <p:nvPr/>
          </p:nvGrpSpPr>
          <p:grpSpPr>
            <a:xfrm>
              <a:off x="1433490" y="1862126"/>
              <a:ext cx="565200" cy="209552"/>
              <a:chOff x="1004862" y="1743060"/>
              <a:chExt cx="565200" cy="227066"/>
            </a:xfrm>
            <a:grpFill/>
          </p:grpSpPr>
          <p:grpSp>
            <p:nvGrpSpPr>
              <p:cNvPr id="23" name="Группа 44"/>
              <p:cNvGrpSpPr/>
              <p:nvPr/>
            </p:nvGrpSpPr>
            <p:grpSpPr>
              <a:xfrm>
                <a:off x="1004862" y="1743060"/>
                <a:ext cx="565200" cy="227066"/>
                <a:chOff x="928662" y="1666860"/>
                <a:chExt cx="565200" cy="227066"/>
              </a:xfrm>
              <a:grpFill/>
            </p:grpSpPr>
            <p:sp>
              <p:nvSpPr>
                <p:cNvPr id="63" name="Овал 62"/>
                <p:cNvSpPr>
                  <a:spLocks noChangeAspect="1"/>
                </p:cNvSpPr>
                <p:nvPr/>
              </p:nvSpPr>
              <p:spPr>
                <a:xfrm>
                  <a:off x="928662" y="1666860"/>
                  <a:ext cx="108000" cy="108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4" name="Овал 63"/>
                <p:cNvSpPr>
                  <a:spLocks noChangeAspect="1"/>
                </p:cNvSpPr>
                <p:nvPr/>
              </p:nvSpPr>
              <p:spPr>
                <a:xfrm>
                  <a:off x="1081062" y="1666860"/>
                  <a:ext cx="108000" cy="108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5" name="Овал 64"/>
                <p:cNvSpPr>
                  <a:spLocks noChangeAspect="1"/>
                </p:cNvSpPr>
                <p:nvPr/>
              </p:nvSpPr>
              <p:spPr>
                <a:xfrm>
                  <a:off x="1233462" y="1666860"/>
                  <a:ext cx="108000" cy="108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6" name="Овал 65"/>
                <p:cNvSpPr>
                  <a:spLocks noChangeAspect="1"/>
                </p:cNvSpPr>
                <p:nvPr/>
              </p:nvSpPr>
              <p:spPr>
                <a:xfrm>
                  <a:off x="1385862" y="1666860"/>
                  <a:ext cx="108000" cy="108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7" name="Овал 66"/>
                <p:cNvSpPr>
                  <a:spLocks noChangeAspect="1"/>
                </p:cNvSpPr>
                <p:nvPr/>
              </p:nvSpPr>
              <p:spPr>
                <a:xfrm>
                  <a:off x="1214414" y="1785926"/>
                  <a:ext cx="108000" cy="108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8" name="Овал 67"/>
                <p:cNvSpPr>
                  <a:spLocks noChangeAspect="1"/>
                </p:cNvSpPr>
                <p:nvPr/>
              </p:nvSpPr>
              <p:spPr>
                <a:xfrm>
                  <a:off x="1071538" y="1714488"/>
                  <a:ext cx="108000" cy="108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29" name="Группа 45"/>
              <p:cNvGrpSpPr/>
              <p:nvPr/>
            </p:nvGrpSpPr>
            <p:grpSpPr>
              <a:xfrm rot="963623" flipV="1">
                <a:off x="1004862" y="1743062"/>
                <a:ext cx="565200" cy="227066"/>
                <a:chOff x="928662" y="1666860"/>
                <a:chExt cx="565200" cy="227066"/>
              </a:xfrm>
              <a:grpFill/>
            </p:grpSpPr>
            <p:sp>
              <p:nvSpPr>
                <p:cNvPr id="57" name="Овал 56"/>
                <p:cNvSpPr>
                  <a:spLocks noChangeAspect="1"/>
                </p:cNvSpPr>
                <p:nvPr/>
              </p:nvSpPr>
              <p:spPr>
                <a:xfrm>
                  <a:off x="928662" y="1666860"/>
                  <a:ext cx="108000" cy="108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8" name="Овал 57"/>
                <p:cNvSpPr>
                  <a:spLocks noChangeAspect="1"/>
                </p:cNvSpPr>
                <p:nvPr/>
              </p:nvSpPr>
              <p:spPr>
                <a:xfrm>
                  <a:off x="1081062" y="1666860"/>
                  <a:ext cx="108000" cy="108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9" name="Овал 58"/>
                <p:cNvSpPr>
                  <a:spLocks noChangeAspect="1"/>
                </p:cNvSpPr>
                <p:nvPr/>
              </p:nvSpPr>
              <p:spPr>
                <a:xfrm>
                  <a:off x="1233462" y="1666860"/>
                  <a:ext cx="108000" cy="108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0" name="Овал 59"/>
                <p:cNvSpPr>
                  <a:spLocks noChangeAspect="1"/>
                </p:cNvSpPr>
                <p:nvPr/>
              </p:nvSpPr>
              <p:spPr>
                <a:xfrm>
                  <a:off x="1385862" y="1666860"/>
                  <a:ext cx="108000" cy="108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1" name="Овал 60"/>
                <p:cNvSpPr>
                  <a:spLocks noChangeAspect="1"/>
                </p:cNvSpPr>
                <p:nvPr/>
              </p:nvSpPr>
              <p:spPr>
                <a:xfrm>
                  <a:off x="1214414" y="1785926"/>
                  <a:ext cx="108000" cy="108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2" name="Овал 61"/>
                <p:cNvSpPr>
                  <a:spLocks noChangeAspect="1"/>
                </p:cNvSpPr>
                <p:nvPr/>
              </p:nvSpPr>
              <p:spPr>
                <a:xfrm>
                  <a:off x="1071538" y="1714488"/>
                  <a:ext cx="108000" cy="108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grpSp>
          <p:nvGrpSpPr>
            <p:cNvPr id="32" name="Группа 68"/>
            <p:cNvGrpSpPr/>
            <p:nvPr/>
          </p:nvGrpSpPr>
          <p:grpSpPr>
            <a:xfrm>
              <a:off x="1357290" y="1785926"/>
              <a:ext cx="565200" cy="227066"/>
              <a:chOff x="1004862" y="1743060"/>
              <a:chExt cx="565200" cy="227066"/>
            </a:xfrm>
            <a:grpFill/>
          </p:grpSpPr>
          <p:grpSp>
            <p:nvGrpSpPr>
              <p:cNvPr id="33" name="Группа 44"/>
              <p:cNvGrpSpPr/>
              <p:nvPr/>
            </p:nvGrpSpPr>
            <p:grpSpPr>
              <a:xfrm>
                <a:off x="1004862" y="1743060"/>
                <a:ext cx="565200" cy="227066"/>
                <a:chOff x="928662" y="1666860"/>
                <a:chExt cx="565200" cy="227066"/>
              </a:xfrm>
              <a:grpFill/>
            </p:grpSpPr>
            <p:sp>
              <p:nvSpPr>
                <p:cNvPr id="78" name="Овал 77"/>
                <p:cNvSpPr>
                  <a:spLocks noChangeAspect="1"/>
                </p:cNvSpPr>
                <p:nvPr/>
              </p:nvSpPr>
              <p:spPr>
                <a:xfrm>
                  <a:off x="928662" y="1666860"/>
                  <a:ext cx="108000" cy="108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9" name="Овал 78"/>
                <p:cNvSpPr>
                  <a:spLocks noChangeAspect="1"/>
                </p:cNvSpPr>
                <p:nvPr/>
              </p:nvSpPr>
              <p:spPr>
                <a:xfrm>
                  <a:off x="1081062" y="1666860"/>
                  <a:ext cx="108000" cy="108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0" name="Овал 79"/>
                <p:cNvSpPr>
                  <a:spLocks noChangeAspect="1"/>
                </p:cNvSpPr>
                <p:nvPr/>
              </p:nvSpPr>
              <p:spPr>
                <a:xfrm>
                  <a:off x="1233462" y="1666860"/>
                  <a:ext cx="108000" cy="108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1" name="Овал 80"/>
                <p:cNvSpPr>
                  <a:spLocks noChangeAspect="1"/>
                </p:cNvSpPr>
                <p:nvPr/>
              </p:nvSpPr>
              <p:spPr>
                <a:xfrm>
                  <a:off x="1385862" y="1666860"/>
                  <a:ext cx="108000" cy="108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2" name="Овал 81"/>
                <p:cNvSpPr>
                  <a:spLocks noChangeAspect="1"/>
                </p:cNvSpPr>
                <p:nvPr/>
              </p:nvSpPr>
              <p:spPr>
                <a:xfrm>
                  <a:off x="1214414" y="1785926"/>
                  <a:ext cx="108000" cy="108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3" name="Овал 82"/>
                <p:cNvSpPr>
                  <a:spLocks noChangeAspect="1"/>
                </p:cNvSpPr>
                <p:nvPr/>
              </p:nvSpPr>
              <p:spPr>
                <a:xfrm>
                  <a:off x="1071538" y="1714488"/>
                  <a:ext cx="108000" cy="108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34" name="Группа 45"/>
              <p:cNvGrpSpPr/>
              <p:nvPr/>
            </p:nvGrpSpPr>
            <p:grpSpPr>
              <a:xfrm rot="963623" flipV="1">
                <a:off x="1004862" y="1743062"/>
                <a:ext cx="565200" cy="227066"/>
                <a:chOff x="928662" y="1666860"/>
                <a:chExt cx="565200" cy="227066"/>
              </a:xfrm>
              <a:grpFill/>
            </p:grpSpPr>
            <p:sp>
              <p:nvSpPr>
                <p:cNvPr id="72" name="Овал 71"/>
                <p:cNvSpPr>
                  <a:spLocks noChangeAspect="1"/>
                </p:cNvSpPr>
                <p:nvPr/>
              </p:nvSpPr>
              <p:spPr>
                <a:xfrm>
                  <a:off x="928662" y="1666860"/>
                  <a:ext cx="108000" cy="108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3" name="Овал 72"/>
                <p:cNvSpPr>
                  <a:spLocks noChangeAspect="1"/>
                </p:cNvSpPr>
                <p:nvPr/>
              </p:nvSpPr>
              <p:spPr>
                <a:xfrm>
                  <a:off x="1081062" y="1666860"/>
                  <a:ext cx="108000" cy="108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4" name="Овал 73"/>
                <p:cNvSpPr>
                  <a:spLocks noChangeAspect="1"/>
                </p:cNvSpPr>
                <p:nvPr/>
              </p:nvSpPr>
              <p:spPr>
                <a:xfrm>
                  <a:off x="1233462" y="1666860"/>
                  <a:ext cx="108000" cy="108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5" name="Овал 74"/>
                <p:cNvSpPr>
                  <a:spLocks noChangeAspect="1"/>
                </p:cNvSpPr>
                <p:nvPr/>
              </p:nvSpPr>
              <p:spPr>
                <a:xfrm>
                  <a:off x="1385862" y="1666860"/>
                  <a:ext cx="108000" cy="108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6" name="Овал 75"/>
                <p:cNvSpPr>
                  <a:spLocks noChangeAspect="1"/>
                </p:cNvSpPr>
                <p:nvPr/>
              </p:nvSpPr>
              <p:spPr>
                <a:xfrm>
                  <a:off x="1214414" y="1785926"/>
                  <a:ext cx="108000" cy="108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7" name="Овал 76"/>
                <p:cNvSpPr>
                  <a:spLocks noChangeAspect="1"/>
                </p:cNvSpPr>
                <p:nvPr/>
              </p:nvSpPr>
              <p:spPr>
                <a:xfrm>
                  <a:off x="1071538" y="1714488"/>
                  <a:ext cx="108000" cy="108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</p:grpSp>
      <p:grpSp>
        <p:nvGrpSpPr>
          <p:cNvPr id="37" name="Группа 44"/>
          <p:cNvGrpSpPr/>
          <p:nvPr/>
        </p:nvGrpSpPr>
        <p:grpSpPr>
          <a:xfrm>
            <a:off x="2285984" y="3000372"/>
            <a:ext cx="565200" cy="227066"/>
            <a:chOff x="928662" y="1666860"/>
            <a:chExt cx="565200" cy="227066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94" name="Овал 93"/>
            <p:cNvSpPr>
              <a:spLocks noChangeAspect="1"/>
            </p:cNvSpPr>
            <p:nvPr/>
          </p:nvSpPr>
          <p:spPr>
            <a:xfrm>
              <a:off x="928662" y="1666860"/>
              <a:ext cx="108000" cy="108000"/>
            </a:xfrm>
            <a:prstGeom prst="ellipse">
              <a:avLst/>
            </a:prstGeom>
            <a:grpFill/>
            <a:ln w="95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>
              <a:spLocks noChangeAspect="1"/>
            </p:cNvSpPr>
            <p:nvPr/>
          </p:nvSpPr>
          <p:spPr>
            <a:xfrm>
              <a:off x="1081062" y="1666860"/>
              <a:ext cx="108000" cy="108000"/>
            </a:xfrm>
            <a:prstGeom prst="ellipse">
              <a:avLst/>
            </a:prstGeom>
            <a:grpFill/>
            <a:ln w="95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>
              <a:spLocks noChangeAspect="1"/>
            </p:cNvSpPr>
            <p:nvPr/>
          </p:nvSpPr>
          <p:spPr>
            <a:xfrm>
              <a:off x="1233462" y="1666860"/>
              <a:ext cx="108000" cy="108000"/>
            </a:xfrm>
            <a:prstGeom prst="ellipse">
              <a:avLst/>
            </a:prstGeom>
            <a:grpFill/>
            <a:ln w="95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Овал 96"/>
            <p:cNvSpPr>
              <a:spLocks noChangeAspect="1"/>
            </p:cNvSpPr>
            <p:nvPr/>
          </p:nvSpPr>
          <p:spPr>
            <a:xfrm>
              <a:off x="1385862" y="1666860"/>
              <a:ext cx="108000" cy="108000"/>
            </a:xfrm>
            <a:prstGeom prst="ellipse">
              <a:avLst/>
            </a:prstGeom>
            <a:grpFill/>
            <a:ln w="95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Овал 97"/>
            <p:cNvSpPr>
              <a:spLocks noChangeAspect="1"/>
            </p:cNvSpPr>
            <p:nvPr/>
          </p:nvSpPr>
          <p:spPr>
            <a:xfrm>
              <a:off x="1214414" y="1785926"/>
              <a:ext cx="108000" cy="108000"/>
            </a:xfrm>
            <a:prstGeom prst="ellipse">
              <a:avLst/>
            </a:prstGeom>
            <a:grpFill/>
            <a:ln w="95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>
              <a:spLocks noChangeAspect="1"/>
            </p:cNvSpPr>
            <p:nvPr/>
          </p:nvSpPr>
          <p:spPr>
            <a:xfrm>
              <a:off x="1071538" y="1714488"/>
              <a:ext cx="108000" cy="108000"/>
            </a:xfrm>
            <a:prstGeom prst="ellipse">
              <a:avLst/>
            </a:prstGeom>
            <a:grpFill/>
            <a:ln w="95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8" name="Овал 87"/>
          <p:cNvSpPr>
            <a:spLocks noChangeAspect="1"/>
          </p:cNvSpPr>
          <p:nvPr/>
        </p:nvSpPr>
        <p:spPr>
          <a:xfrm rot="963623" flipV="1">
            <a:off x="2298815" y="3270498"/>
            <a:ext cx="108000" cy="108000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/>
          <p:cNvSpPr>
            <a:spLocks noChangeAspect="1"/>
          </p:cNvSpPr>
          <p:nvPr/>
        </p:nvSpPr>
        <p:spPr>
          <a:xfrm rot="963623" flipV="1">
            <a:off x="2445267" y="3312660"/>
            <a:ext cx="108000" cy="108000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/>
          <p:cNvSpPr>
            <a:spLocks noChangeAspect="1"/>
          </p:cNvSpPr>
          <p:nvPr/>
        </p:nvSpPr>
        <p:spPr>
          <a:xfrm rot="963623" flipV="1">
            <a:off x="2727444" y="3441832"/>
            <a:ext cx="108000" cy="108000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Овал 90"/>
          <p:cNvSpPr>
            <a:spLocks noChangeAspect="1"/>
          </p:cNvSpPr>
          <p:nvPr/>
        </p:nvSpPr>
        <p:spPr>
          <a:xfrm rot="963623" flipV="1">
            <a:off x="2798881" y="3227517"/>
            <a:ext cx="108000" cy="108000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Овал 91"/>
          <p:cNvSpPr>
            <a:spLocks noChangeAspect="1"/>
          </p:cNvSpPr>
          <p:nvPr/>
        </p:nvSpPr>
        <p:spPr>
          <a:xfrm rot="963623" flipV="1">
            <a:off x="2606354" y="3235133"/>
            <a:ext cx="108000" cy="108000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Овал 92"/>
          <p:cNvSpPr>
            <a:spLocks noChangeAspect="1"/>
          </p:cNvSpPr>
          <p:nvPr/>
        </p:nvSpPr>
        <p:spPr>
          <a:xfrm rot="963623" flipV="1">
            <a:off x="2513131" y="3370394"/>
            <a:ext cx="108000" cy="108000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Скругленный прямоугольник 107"/>
          <p:cNvSpPr/>
          <p:nvPr/>
        </p:nvSpPr>
        <p:spPr>
          <a:xfrm>
            <a:off x="5822165" y="1142984"/>
            <a:ext cx="1914532" cy="9144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dist="50800" dir="2400000" algn="ctr" rotWithShape="0">
              <a:schemeClr val="accent4">
                <a:lumMod val="7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Сажа</a:t>
            </a:r>
            <a:endParaRPr lang="ru-RU" sz="24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Овал 108"/>
          <p:cNvSpPr>
            <a:spLocks noChangeAspect="1"/>
          </p:cNvSpPr>
          <p:nvPr/>
        </p:nvSpPr>
        <p:spPr>
          <a:xfrm>
            <a:off x="5857884" y="1928802"/>
            <a:ext cx="2052000" cy="2052000"/>
          </a:xfrm>
          <a:prstGeom prst="ellipse">
            <a:avLst/>
          </a:prstGeom>
          <a:noFill/>
          <a:ln w="28575"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Скругленный прямоугольник 110"/>
          <p:cNvSpPr/>
          <p:nvPr/>
        </p:nvSpPr>
        <p:spPr>
          <a:xfrm>
            <a:off x="5822165" y="2428868"/>
            <a:ext cx="1914532" cy="9144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dist="50800" dir="2400000" algn="ctr" rotWithShape="0">
              <a:schemeClr val="accent4">
                <a:lumMod val="7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Вода</a:t>
            </a:r>
            <a:endParaRPr lang="ru-RU" sz="24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Овал 112"/>
          <p:cNvSpPr>
            <a:spLocks noChangeAspect="1"/>
          </p:cNvSpPr>
          <p:nvPr/>
        </p:nvSpPr>
        <p:spPr>
          <a:xfrm>
            <a:off x="5857884" y="500042"/>
            <a:ext cx="2052000" cy="2052000"/>
          </a:xfrm>
          <a:prstGeom prst="ellipse">
            <a:avLst/>
          </a:prstGeom>
          <a:noFill/>
          <a:ln w="28575"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Заголовок 1"/>
          <p:cNvSpPr txBox="1">
            <a:spLocks/>
          </p:cNvSpPr>
          <p:nvPr/>
        </p:nvSpPr>
        <p:spPr>
          <a:xfrm>
            <a:off x="1332000" y="0"/>
            <a:ext cx="6480000" cy="82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latin typeface="Arial" pitchFamily="34" charset="0"/>
                <a:ea typeface="+mj-ea"/>
                <a:cs typeface="Arial" pitchFamily="34" charset="0"/>
              </a:rPr>
              <a:t>Моделирование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</p:childTnLst>
        </p:cTn>
      </p:par>
    </p:tnLst>
    <p:bldLst>
      <p:bldP spid="108" grpId="0" animBg="1"/>
      <p:bldP spid="109" grpId="0" animBg="1"/>
      <p:bldP spid="109" grpId="1" animBg="1"/>
      <p:bldP spid="111" grpId="0" animBg="1"/>
      <p:bldP spid="113" grpId="0" animBg="1"/>
      <p:bldP spid="11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Разложение воды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265323" y="2428868"/>
            <a:ext cx="684000" cy="684000"/>
          </a:xfrm>
          <a:prstGeom prst="ellipse">
            <a:avLst/>
          </a:prstGeom>
          <a:solidFill>
            <a:srgbClr val="95B3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36629" y="2428868"/>
            <a:ext cx="684000" cy="684000"/>
          </a:xfrm>
          <a:prstGeom prst="ellipse">
            <a:avLst/>
          </a:prstGeom>
          <a:solidFill>
            <a:srgbClr val="95B3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38976" y="1714488"/>
            <a:ext cx="1008000" cy="1008000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 flipV="1">
            <a:off x="336629" y="3500438"/>
            <a:ext cx="684000" cy="684000"/>
          </a:xfrm>
          <a:prstGeom prst="ellipse">
            <a:avLst/>
          </a:prstGeom>
          <a:solidFill>
            <a:srgbClr val="95B3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 flipV="1">
            <a:off x="1265323" y="3500438"/>
            <a:ext cx="684000" cy="684000"/>
          </a:xfrm>
          <a:prstGeom prst="ellipse">
            <a:avLst/>
          </a:prstGeom>
          <a:solidFill>
            <a:srgbClr val="95B3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 flipV="1">
            <a:off x="638976" y="3890818"/>
            <a:ext cx="1008000" cy="1008000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2214546" y="2949463"/>
            <a:ext cx="1285884" cy="714380"/>
          </a:xfrm>
          <a:prstGeom prst="rightArrow">
            <a:avLst/>
          </a:prstGeom>
          <a:solidFill>
            <a:srgbClr val="99CC00"/>
          </a:solidFill>
          <a:ln w="28575">
            <a:solidFill>
              <a:srgbClr val="9933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5643570" y="2949463"/>
            <a:ext cx="1285884" cy="714380"/>
          </a:xfrm>
          <a:prstGeom prst="rightArrow">
            <a:avLst/>
          </a:prstGeom>
          <a:solidFill>
            <a:srgbClr val="99CC00"/>
          </a:solidFill>
          <a:ln w="28575">
            <a:solidFill>
              <a:srgbClr val="9933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4143372" y="1285860"/>
            <a:ext cx="1008000" cy="1008000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857620" y="2500306"/>
            <a:ext cx="684000" cy="684000"/>
          </a:xfrm>
          <a:prstGeom prst="ellipse">
            <a:avLst/>
          </a:prstGeom>
          <a:solidFill>
            <a:srgbClr val="95B3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4929190" y="2214554"/>
            <a:ext cx="684000" cy="684000"/>
          </a:xfrm>
          <a:prstGeom prst="ellipse">
            <a:avLst/>
          </a:prstGeom>
          <a:solidFill>
            <a:srgbClr val="95B3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 flipV="1">
            <a:off x="4143372" y="4643446"/>
            <a:ext cx="1008000" cy="1008000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 flipV="1">
            <a:off x="4071934" y="3357562"/>
            <a:ext cx="684000" cy="684000"/>
          </a:xfrm>
          <a:prstGeom prst="ellipse">
            <a:avLst/>
          </a:prstGeom>
          <a:solidFill>
            <a:srgbClr val="95B3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 flipV="1">
            <a:off x="4857752" y="3714752"/>
            <a:ext cx="684000" cy="684000"/>
          </a:xfrm>
          <a:prstGeom prst="ellipse">
            <a:avLst/>
          </a:prstGeom>
          <a:solidFill>
            <a:srgbClr val="95B3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7286644" y="3071810"/>
            <a:ext cx="684000" cy="684000"/>
          </a:xfrm>
          <a:prstGeom prst="ellipse">
            <a:avLst/>
          </a:prstGeom>
          <a:solidFill>
            <a:srgbClr val="95B3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7858148" y="3071810"/>
            <a:ext cx="684000" cy="684000"/>
          </a:xfrm>
          <a:prstGeom prst="ellipse">
            <a:avLst/>
          </a:prstGeom>
          <a:solidFill>
            <a:srgbClr val="95B3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7715272" y="1571612"/>
            <a:ext cx="1008000" cy="1008000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 flipV="1">
            <a:off x="6858016" y="1571612"/>
            <a:ext cx="1008000" cy="1008000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7215206" y="4429132"/>
            <a:ext cx="684000" cy="684000"/>
          </a:xfrm>
          <a:prstGeom prst="ellipse">
            <a:avLst/>
          </a:prstGeom>
          <a:solidFill>
            <a:srgbClr val="95B3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7786710" y="4429132"/>
            <a:ext cx="684000" cy="684000"/>
          </a:xfrm>
          <a:prstGeom prst="ellipse">
            <a:avLst/>
          </a:prstGeom>
          <a:solidFill>
            <a:srgbClr val="95B3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9" grpId="0" animBg="1"/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332000" y="0"/>
            <a:ext cx="6480000" cy="82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Ранжирование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gray">
          <a:xfrm>
            <a:off x="1839496" y="1500174"/>
            <a:ext cx="5040000" cy="828000"/>
          </a:xfrm>
          <a:prstGeom prst="roundRect">
            <a:avLst>
              <a:gd name="adj" fmla="val 11921"/>
            </a:avLst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0"/>
          </a:gradFill>
          <a:ln w="28575">
            <a:solidFill>
              <a:srgbClr val="C00000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pPr indent="360000"/>
            <a:r>
              <a:rPr lang="ru-RU" sz="2800" dirty="0" smtClean="0">
                <a:latin typeface="Arial" pitchFamily="34" charset="0"/>
                <a:cs typeface="Arial" pitchFamily="34" charset="0"/>
              </a:rPr>
              <a:t>Задания на составление </a:t>
            </a:r>
          </a:p>
          <a:p>
            <a:pPr indent="360000"/>
            <a:r>
              <a:rPr lang="ru-RU" sz="2800" dirty="0" smtClean="0">
                <a:latin typeface="Arial" pitchFamily="34" charset="0"/>
                <a:cs typeface="Arial" pitchFamily="34" charset="0"/>
              </a:rPr>
              <a:t>последовательности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gray">
          <a:xfrm>
            <a:off x="1839496" y="2643182"/>
            <a:ext cx="5040000" cy="828000"/>
          </a:xfrm>
          <a:prstGeom prst="roundRect">
            <a:avLst>
              <a:gd name="adj" fmla="val 11921"/>
            </a:avLst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0"/>
          </a:gradFill>
          <a:ln w="28575">
            <a:solidFill>
              <a:srgbClr val="C00000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pPr indent="360000"/>
            <a:r>
              <a:rPr lang="ru-RU" sz="2800" dirty="0" smtClean="0">
                <a:latin typeface="Arial" pitchFamily="34" charset="0"/>
                <a:cs typeface="Arial" pitchFamily="34" charset="0"/>
              </a:rPr>
              <a:t>Упорядочить объекты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gray">
          <a:xfrm>
            <a:off x="1839496" y="3786190"/>
            <a:ext cx="5040000" cy="828000"/>
          </a:xfrm>
          <a:prstGeom prst="roundRect">
            <a:avLst>
              <a:gd name="adj" fmla="val 11921"/>
            </a:avLst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0"/>
          </a:gradFill>
          <a:ln w="28575">
            <a:solidFill>
              <a:srgbClr val="C00000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pPr indent="360000"/>
            <a:r>
              <a:rPr lang="ru-RU" sz="2800" dirty="0" smtClean="0">
                <a:latin typeface="Arial" pitchFamily="34" charset="0"/>
                <a:cs typeface="Arial" pitchFamily="34" charset="0"/>
              </a:rPr>
              <a:t>Классификация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Капля 16"/>
          <p:cNvSpPr/>
          <p:nvPr/>
        </p:nvSpPr>
        <p:spPr>
          <a:xfrm rot="16200000">
            <a:off x="2245488" y="530984"/>
            <a:ext cx="6228000" cy="6718512"/>
          </a:xfrm>
          <a:prstGeom prst="teardrop">
            <a:avLst>
              <a:gd name="adj" fmla="val 49055"/>
            </a:avLst>
          </a:prstGeom>
          <a:solidFill>
            <a:srgbClr val="FF3300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0"/>
            <a:ext cx="8229600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 smtClean="0">
                <a:latin typeface="Arial" pitchFamily="34" charset="0"/>
                <a:ea typeface="+mj-ea"/>
                <a:cs typeface="Arial" pitchFamily="34" charset="0"/>
              </a:rPr>
              <a:t>Восприятие 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2" name="Группа 11"/>
          <p:cNvGrpSpPr>
            <a:grpSpLocks noChangeAspect="1"/>
          </p:cNvGrpSpPr>
          <p:nvPr/>
        </p:nvGrpSpPr>
        <p:grpSpPr>
          <a:xfrm>
            <a:off x="285720" y="214290"/>
            <a:ext cx="1333998" cy="1296000"/>
            <a:chOff x="1436001" y="1571612"/>
            <a:chExt cx="1840402" cy="1728000"/>
          </a:xfrm>
        </p:grpSpPr>
        <p:sp>
          <p:nvSpPr>
            <p:cNvPr id="8" name="AutoShape 10"/>
            <p:cNvSpPr>
              <a:spLocks noChangeArrowheads="1"/>
            </p:cNvSpPr>
            <p:nvPr/>
          </p:nvSpPr>
          <p:spPr bwMode="gray">
            <a:xfrm rot="5432887">
              <a:off x="1393138" y="1770049"/>
              <a:ext cx="1527175" cy="1441450"/>
            </a:xfrm>
            <a:prstGeom prst="hexagon">
              <a:avLst>
                <a:gd name="adj" fmla="val 26487"/>
                <a:gd name="vf" fmla="val 115470"/>
              </a:avLst>
            </a:prstGeom>
            <a:solidFill>
              <a:schemeClr val="tx2">
                <a:lumMod val="60000"/>
                <a:lumOff val="40000"/>
              </a:schemeClr>
            </a:solidFill>
            <a:ln w="9525" algn="ctr">
              <a:miter lim="800000"/>
              <a:headEnd/>
              <a:tailEnd/>
            </a:ln>
            <a:effectLst/>
            <a:scene3d>
              <a:camera prst="legacyObliqueTopLeft">
                <a:rot lat="21299999" lon="20999999" rev="0"/>
              </a:camera>
              <a:lightRig rig="contrasting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0000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pPr algn="ctr" eaLnBrk="0" hangingPunct="0"/>
              <a:endParaRPr lang="en-US" sz="2400" dirty="0">
                <a:solidFill>
                  <a:srgbClr val="FFFFFF"/>
                </a:solidFill>
              </a:endParaRPr>
            </a:p>
          </p:txBody>
        </p:sp>
        <p:pic>
          <p:nvPicPr>
            <p:cNvPr id="32770" name="Picture 2" descr="Man Reading With Glasses Clip Art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71604" y="1571612"/>
              <a:ext cx="1704799" cy="1728000"/>
            </a:xfrm>
            <a:prstGeom prst="rect">
              <a:avLst/>
            </a:prstGeom>
            <a:noFill/>
          </p:spPr>
        </p:pic>
      </p:grpSp>
      <p:sp>
        <p:nvSpPr>
          <p:cNvPr id="7" name="AutoShape 3"/>
          <p:cNvSpPr>
            <a:spLocks noChangeArrowheads="1"/>
          </p:cNvSpPr>
          <p:nvPr/>
        </p:nvSpPr>
        <p:spPr bwMode="ltGray">
          <a:xfrm>
            <a:off x="936000" y="1285860"/>
            <a:ext cx="7272000" cy="756000"/>
          </a:xfrm>
          <a:prstGeom prst="rightArrow">
            <a:avLst>
              <a:gd name="adj1" fmla="val 79306"/>
              <a:gd name="adj2" fmla="val 32395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dist="114300" dir="2400000" algn="ctr" rotWithShape="0">
              <a:srgbClr val="C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10%  из того, что мы ЧИТАЕМ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ltGray">
          <a:xfrm>
            <a:off x="936000" y="2012146"/>
            <a:ext cx="7272000" cy="756000"/>
          </a:xfrm>
          <a:prstGeom prst="rightArrow">
            <a:avLst>
              <a:gd name="adj1" fmla="val 79306"/>
              <a:gd name="adj2" fmla="val 32395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dist="114300" dir="2400000" algn="ctr" rotWithShape="0">
              <a:srgbClr val="C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 sz="2400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20%  из того, что мы СЛЫШИМ</a:t>
            </a:r>
          </a:p>
          <a:p>
            <a:endParaRPr lang="ru-RU" sz="24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ltGray">
          <a:xfrm>
            <a:off x="936000" y="2738432"/>
            <a:ext cx="7272000" cy="756000"/>
          </a:xfrm>
          <a:prstGeom prst="rightArrow">
            <a:avLst>
              <a:gd name="adj1" fmla="val 79306"/>
              <a:gd name="adj2" fmla="val 32395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dist="114300" dir="2400000" algn="ctr" rotWithShape="0">
              <a:srgbClr val="C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 sz="2400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30%  из того, что мы ВИДИМ</a:t>
            </a:r>
          </a:p>
          <a:p>
            <a:endParaRPr lang="ru-RU" sz="24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AutoShape 3"/>
          <p:cNvSpPr>
            <a:spLocks noChangeArrowheads="1"/>
          </p:cNvSpPr>
          <p:nvPr/>
        </p:nvSpPr>
        <p:spPr bwMode="ltGray">
          <a:xfrm>
            <a:off x="936000" y="3464718"/>
            <a:ext cx="7272000" cy="756000"/>
          </a:xfrm>
          <a:prstGeom prst="rightArrow">
            <a:avLst>
              <a:gd name="adj1" fmla="val 79306"/>
              <a:gd name="adj2" fmla="val 32395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dist="114300" dir="2400000" algn="ctr" rotWithShape="0">
              <a:srgbClr val="C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50%  из того, что мы ВИДИМ и СЛЫШИМ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AutoShape 3"/>
          <p:cNvSpPr>
            <a:spLocks noChangeArrowheads="1"/>
          </p:cNvSpPr>
          <p:nvPr/>
        </p:nvSpPr>
        <p:spPr bwMode="ltGray">
          <a:xfrm>
            <a:off x="936000" y="4191004"/>
            <a:ext cx="7272000" cy="756000"/>
          </a:xfrm>
          <a:prstGeom prst="rightArrow">
            <a:avLst>
              <a:gd name="adj1" fmla="val 79306"/>
              <a:gd name="adj2" fmla="val 32395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dist="114300" dir="2400000" algn="ctr" rotWithShape="0">
              <a:srgbClr val="C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 sz="2400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70%  из того, что ОБСУЖДАЕМ с другими</a:t>
            </a:r>
          </a:p>
          <a:p>
            <a:endParaRPr lang="ru-RU" sz="24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AutoShape 3"/>
          <p:cNvSpPr>
            <a:spLocks noChangeArrowheads="1"/>
          </p:cNvSpPr>
          <p:nvPr/>
        </p:nvSpPr>
        <p:spPr bwMode="ltGray">
          <a:xfrm>
            <a:off x="936000" y="4917290"/>
            <a:ext cx="7272000" cy="756000"/>
          </a:xfrm>
          <a:prstGeom prst="rightArrow">
            <a:avLst>
              <a:gd name="adj1" fmla="val 79306"/>
              <a:gd name="adj2" fmla="val 32395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dist="114300" dir="2400000" algn="ctr" rotWithShape="0">
              <a:srgbClr val="C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 sz="2400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80%  из того, что мы ИСПЫТЫВАЕМ лично</a:t>
            </a:r>
          </a:p>
          <a:p>
            <a:endParaRPr lang="ru-RU" sz="24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AutoShape 3"/>
          <p:cNvSpPr>
            <a:spLocks noChangeArrowheads="1"/>
          </p:cNvSpPr>
          <p:nvPr/>
        </p:nvSpPr>
        <p:spPr bwMode="ltGray">
          <a:xfrm>
            <a:off x="936000" y="5643578"/>
            <a:ext cx="7272000" cy="756000"/>
          </a:xfrm>
          <a:prstGeom prst="rightArrow">
            <a:avLst>
              <a:gd name="adj1" fmla="val 79306"/>
              <a:gd name="adj2" fmla="val 32395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dist="114300" dir="2400000" algn="ctr" rotWithShape="0">
              <a:srgbClr val="C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 sz="2400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95%  из того, что мы ПРЕПОДАЕМ кому-то еще </a:t>
            </a:r>
          </a:p>
          <a:p>
            <a:endParaRPr lang="ru-RU" sz="24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332000" y="0"/>
            <a:ext cx="6480000" cy="82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Ранжирование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0" y="928670"/>
          <a:ext cx="9144000" cy="1210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428892"/>
                <a:gridCol w="2143108"/>
              </a:tblGrid>
              <a:tr h="605005"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Оксиды</a:t>
                      </a:r>
                      <a:endParaRPr lang="ru-RU" sz="32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50000">
                          <a:schemeClr val="accent3">
                            <a:lumMod val="40000"/>
                            <a:lumOff val="60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Кислоты</a:t>
                      </a:r>
                      <a:endParaRPr lang="ru-RU" sz="32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50000">
                          <a:schemeClr val="accent3">
                            <a:lumMod val="40000"/>
                            <a:lumOff val="60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Основания</a:t>
                      </a:r>
                      <a:endParaRPr lang="ru-RU" sz="32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50000">
                          <a:schemeClr val="accent3">
                            <a:lumMod val="40000"/>
                            <a:lumOff val="60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Соли </a:t>
                      </a:r>
                      <a:endParaRPr lang="ru-RU" sz="32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50000">
                          <a:schemeClr val="accent3">
                            <a:lumMod val="40000"/>
                            <a:lumOff val="60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605005">
                <a:tc>
                  <a:txBody>
                    <a:bodyPr/>
                    <a:lstStyle/>
                    <a:p>
                      <a:pPr algn="ctr"/>
                      <a:endParaRPr lang="ru-RU" sz="32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50000">
                          <a:schemeClr val="accent3">
                            <a:lumMod val="40000"/>
                            <a:lumOff val="60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50000">
                          <a:schemeClr val="accent3">
                            <a:lumMod val="40000"/>
                            <a:lumOff val="60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50000">
                          <a:schemeClr val="accent3">
                            <a:lumMod val="40000"/>
                            <a:lumOff val="60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50000">
                          <a:schemeClr val="accent3">
                            <a:lumMod val="40000"/>
                            <a:lumOff val="60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2723995" y="3281659"/>
            <a:ext cx="1692000" cy="6120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2700000" scaled="1"/>
            <a:tileRect/>
          </a:gradFill>
          <a:ln w="28575">
            <a:solidFill>
              <a:srgbClr val="92D050"/>
            </a:solidFill>
            <a:round/>
            <a:headEnd/>
            <a:tailEnd/>
          </a:ln>
          <a:effectLst>
            <a:outerShdw dist="114300" dir="2400000" algn="ctr" rotWithShape="0">
              <a:srgbClr val="C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CaO</a:t>
            </a:r>
            <a:endParaRPr lang="en-US" sz="3200" baseline="-25000" dirty="0">
              <a:solidFill>
                <a:schemeClr val="bg2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2723995" y="4188028"/>
            <a:ext cx="1692000" cy="6120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2700000" scaled="1"/>
            <a:tileRect/>
          </a:gradFill>
          <a:ln w="28575">
            <a:solidFill>
              <a:srgbClr val="92D050"/>
            </a:solidFill>
            <a:round/>
            <a:headEnd/>
            <a:tailEnd/>
          </a:ln>
          <a:effectLst>
            <a:outerShdw dist="114300" dir="2400000" algn="ctr" rotWithShape="0">
              <a:srgbClr val="C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H</a:t>
            </a:r>
            <a:r>
              <a:rPr lang="en-US" sz="3200" baseline="-25000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2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SO</a:t>
            </a:r>
            <a:r>
              <a:rPr lang="en-US" sz="3200" baseline="-25000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3</a:t>
            </a:r>
            <a:endParaRPr lang="en-US" sz="3200" baseline="-25000" dirty="0">
              <a:solidFill>
                <a:schemeClr val="bg2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2723995" y="5058679"/>
            <a:ext cx="1692000" cy="6120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2700000" scaled="1"/>
            <a:tileRect/>
          </a:gradFill>
          <a:ln w="28575">
            <a:solidFill>
              <a:srgbClr val="92D050"/>
            </a:solidFill>
            <a:round/>
            <a:headEnd/>
            <a:tailEnd/>
          </a:ln>
          <a:effectLst>
            <a:outerShdw dist="114300" dir="2400000" algn="ctr" rotWithShape="0">
              <a:srgbClr val="C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Al</a:t>
            </a:r>
            <a:r>
              <a:rPr lang="en-US" sz="3200" baseline="-25000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2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(SO</a:t>
            </a:r>
            <a:r>
              <a:rPr lang="en-US" sz="3200" baseline="-25000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4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)</a:t>
            </a:r>
            <a:r>
              <a:rPr lang="en-US" sz="3200" baseline="-25000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3</a:t>
            </a:r>
            <a:endParaRPr lang="en-US" sz="3200" baseline="-25000" dirty="0">
              <a:solidFill>
                <a:schemeClr val="bg2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2723995" y="5929330"/>
            <a:ext cx="1692000" cy="6120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2700000" scaled="1"/>
            <a:tileRect/>
          </a:gradFill>
          <a:ln w="28575">
            <a:solidFill>
              <a:srgbClr val="92D050"/>
            </a:solidFill>
            <a:round/>
            <a:headEnd/>
            <a:tailEnd/>
          </a:ln>
          <a:effectLst>
            <a:outerShdw dist="114300" dir="2400000" algn="ctr" rotWithShape="0">
              <a:srgbClr val="C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HNO</a:t>
            </a:r>
            <a:r>
              <a:rPr lang="en-US" sz="3200" baseline="-25000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2</a:t>
            </a:r>
            <a:endParaRPr lang="en-US" sz="3200" baseline="-25000" dirty="0">
              <a:solidFill>
                <a:schemeClr val="bg2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4728006" y="3281659"/>
            <a:ext cx="1692000" cy="6120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2700000" scaled="1"/>
            <a:tileRect/>
          </a:gradFill>
          <a:ln w="28575">
            <a:solidFill>
              <a:srgbClr val="92D050"/>
            </a:solidFill>
            <a:round/>
            <a:headEnd/>
            <a:tailEnd/>
          </a:ln>
          <a:effectLst>
            <a:outerShdw dist="114300" dir="2400000" algn="ctr" rotWithShape="0">
              <a:srgbClr val="C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NaOH</a:t>
            </a:r>
            <a:endParaRPr lang="en-US" sz="3200" baseline="-25000" dirty="0">
              <a:solidFill>
                <a:schemeClr val="bg2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4728006" y="4188028"/>
            <a:ext cx="1692000" cy="6120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2700000" scaled="1"/>
            <a:tileRect/>
          </a:gradFill>
          <a:ln w="28575">
            <a:solidFill>
              <a:srgbClr val="92D050"/>
            </a:solidFill>
            <a:round/>
            <a:headEnd/>
            <a:tailEnd/>
          </a:ln>
          <a:effectLst>
            <a:outerShdw dist="114300" dir="2400000" algn="ctr" rotWithShape="0">
              <a:srgbClr val="C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FeCl</a:t>
            </a:r>
            <a:r>
              <a:rPr lang="en-US" sz="3200" baseline="-25000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3</a:t>
            </a:r>
            <a:endParaRPr lang="en-US" sz="3200" baseline="-25000" dirty="0">
              <a:solidFill>
                <a:schemeClr val="bg2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4728006" y="5058679"/>
            <a:ext cx="1692000" cy="6120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2700000" scaled="1"/>
            <a:tileRect/>
          </a:gradFill>
          <a:ln w="28575">
            <a:solidFill>
              <a:srgbClr val="92D050"/>
            </a:solidFill>
            <a:round/>
            <a:headEnd/>
            <a:tailEnd/>
          </a:ln>
          <a:effectLst>
            <a:outerShdw dist="114300" dir="2400000" algn="ctr" rotWithShape="0">
              <a:srgbClr val="C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H</a:t>
            </a:r>
            <a:r>
              <a:rPr lang="en-US" sz="3200" baseline="-25000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3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PO</a:t>
            </a:r>
            <a:r>
              <a:rPr lang="en-US" sz="3200" baseline="-25000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4</a:t>
            </a:r>
            <a:endParaRPr lang="en-US" sz="3200" baseline="-25000" dirty="0">
              <a:solidFill>
                <a:schemeClr val="bg2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4728006" y="5929330"/>
            <a:ext cx="1692000" cy="6120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2700000" scaled="1"/>
            <a:tileRect/>
          </a:gradFill>
          <a:ln w="28575">
            <a:solidFill>
              <a:srgbClr val="92D050"/>
            </a:solidFill>
            <a:round/>
            <a:headEnd/>
            <a:tailEnd/>
          </a:ln>
          <a:effectLst>
            <a:outerShdw dist="114300" dir="2400000" algn="ctr" rotWithShape="0">
              <a:srgbClr val="C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HNO</a:t>
            </a:r>
            <a:r>
              <a:rPr lang="en-US" sz="3200" baseline="-25000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3</a:t>
            </a:r>
            <a:endParaRPr lang="en-US" sz="3200" baseline="-25000" dirty="0">
              <a:solidFill>
                <a:schemeClr val="bg2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719984" y="3281659"/>
            <a:ext cx="1692000" cy="6120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2700000" scaled="1"/>
            <a:tileRect/>
          </a:gradFill>
          <a:ln w="28575">
            <a:solidFill>
              <a:srgbClr val="92D050"/>
            </a:solidFill>
            <a:round/>
            <a:headEnd/>
            <a:tailEnd/>
          </a:ln>
          <a:effectLst>
            <a:outerShdw dist="114300" dir="2400000" algn="ctr" rotWithShape="0">
              <a:srgbClr val="C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NaBr</a:t>
            </a:r>
            <a:endParaRPr lang="en-US" sz="3200" baseline="-25000" dirty="0">
              <a:solidFill>
                <a:schemeClr val="bg2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719984" y="4188028"/>
            <a:ext cx="1692000" cy="6120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2700000" scaled="1"/>
            <a:tileRect/>
          </a:gradFill>
          <a:ln w="28575">
            <a:solidFill>
              <a:srgbClr val="92D050"/>
            </a:solidFill>
            <a:round/>
            <a:headEnd/>
            <a:tailEnd/>
          </a:ln>
          <a:effectLst>
            <a:outerShdw dist="114300" dir="2400000" algn="ctr" rotWithShape="0">
              <a:srgbClr val="C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CuO</a:t>
            </a:r>
            <a:endParaRPr lang="en-US" sz="3200" baseline="-25000" dirty="0">
              <a:solidFill>
                <a:schemeClr val="bg2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719984" y="5058679"/>
            <a:ext cx="1692000" cy="6120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2700000" scaled="1"/>
            <a:tileRect/>
          </a:gradFill>
          <a:ln w="28575">
            <a:solidFill>
              <a:srgbClr val="92D050"/>
            </a:solidFill>
            <a:round/>
            <a:headEnd/>
            <a:tailEnd/>
          </a:ln>
          <a:effectLst>
            <a:outerShdw dist="114300" dir="2400000" algn="ctr" rotWithShape="0">
              <a:srgbClr val="C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Mg(OH)</a:t>
            </a:r>
            <a:r>
              <a:rPr lang="en-US" sz="3200" baseline="-25000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2</a:t>
            </a:r>
            <a:endParaRPr lang="en-US" sz="3200" baseline="-25000" dirty="0">
              <a:solidFill>
                <a:schemeClr val="bg2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719984" y="5929330"/>
            <a:ext cx="1692000" cy="6120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2700000" scaled="1"/>
            <a:tileRect/>
          </a:gradFill>
          <a:ln w="28575">
            <a:solidFill>
              <a:srgbClr val="92D050"/>
            </a:solidFill>
            <a:round/>
            <a:headEnd/>
            <a:tailEnd/>
          </a:ln>
          <a:effectLst>
            <a:outerShdw dist="114300" dir="2400000" algn="ctr" rotWithShape="0">
              <a:srgbClr val="C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KOH</a:t>
            </a:r>
            <a:endParaRPr lang="en-US" sz="3200" baseline="-25000" dirty="0">
              <a:solidFill>
                <a:schemeClr val="bg2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6732016" y="4188028"/>
            <a:ext cx="1692000" cy="6120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2700000" scaled="1"/>
            <a:tileRect/>
          </a:gradFill>
          <a:ln w="28575">
            <a:solidFill>
              <a:srgbClr val="92D050"/>
            </a:solidFill>
            <a:round/>
            <a:headEnd/>
            <a:tailEnd/>
          </a:ln>
          <a:effectLst>
            <a:outerShdw dist="114300" dir="2400000" algn="ctr" rotWithShape="0">
              <a:srgbClr val="C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H</a:t>
            </a:r>
            <a:r>
              <a:rPr lang="en-US" sz="3200" baseline="-25000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2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O</a:t>
            </a:r>
            <a:endParaRPr lang="en-US" sz="3200" baseline="-25000" dirty="0">
              <a:solidFill>
                <a:schemeClr val="bg2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6732016" y="5058679"/>
            <a:ext cx="1692000" cy="6120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2700000" scaled="1"/>
            <a:tileRect/>
          </a:gradFill>
          <a:ln w="28575">
            <a:solidFill>
              <a:srgbClr val="92D050"/>
            </a:solidFill>
            <a:round/>
            <a:headEnd/>
            <a:tailEnd/>
          </a:ln>
          <a:effectLst>
            <a:outerShdw dist="114300" dir="2400000" algn="ctr" rotWithShape="0">
              <a:srgbClr val="C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AgCl</a:t>
            </a:r>
            <a:endParaRPr lang="en-US" sz="3200" baseline="-25000" dirty="0">
              <a:solidFill>
                <a:schemeClr val="bg2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6732016" y="5929330"/>
            <a:ext cx="1692000" cy="6120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2700000" scaled="1"/>
            <a:tileRect/>
          </a:gradFill>
          <a:ln w="28575">
            <a:solidFill>
              <a:srgbClr val="92D050"/>
            </a:solidFill>
            <a:round/>
            <a:headEnd/>
            <a:tailEnd/>
          </a:ln>
          <a:effectLst>
            <a:outerShdw dist="114300" dir="2400000" algn="ctr" rotWithShape="0">
              <a:srgbClr val="C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Zn(OH)</a:t>
            </a:r>
            <a:r>
              <a:rPr lang="en-US" sz="3200" baseline="-25000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2</a:t>
            </a:r>
            <a:endParaRPr lang="en-US" sz="3200" baseline="-25000" dirty="0">
              <a:solidFill>
                <a:schemeClr val="bg2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6732016" y="3281659"/>
            <a:ext cx="1692000" cy="6120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2700000" scaled="1"/>
            <a:tileRect/>
          </a:gradFill>
          <a:ln w="28575">
            <a:solidFill>
              <a:srgbClr val="92D050"/>
            </a:solidFill>
            <a:round/>
            <a:headEnd/>
            <a:tailEnd/>
          </a:ln>
          <a:effectLst>
            <a:outerShdw dist="114300" dir="2400000" algn="ctr" rotWithShape="0">
              <a:srgbClr val="C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Fe</a:t>
            </a:r>
            <a:r>
              <a:rPr lang="en-US" sz="3200" baseline="-25000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2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O</a:t>
            </a:r>
            <a:r>
              <a:rPr lang="en-US" sz="3200" baseline="-25000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3</a:t>
            </a:r>
            <a:endParaRPr lang="en-US" sz="3200" baseline="-25000" dirty="0">
              <a:solidFill>
                <a:schemeClr val="bg2">
                  <a:lumMod val="10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332000" y="0"/>
            <a:ext cx="6480000" cy="82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latin typeface="Arial" pitchFamily="34" charset="0"/>
                <a:ea typeface="+mj-ea"/>
                <a:cs typeface="Arial" pitchFamily="34" charset="0"/>
              </a:rPr>
              <a:t>Составь формулы веществ, используя катионы и анионы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Цилиндр 2"/>
          <p:cNvSpPr>
            <a:spLocks noChangeAspect="1"/>
          </p:cNvSpPr>
          <p:nvPr/>
        </p:nvSpPr>
        <p:spPr>
          <a:xfrm>
            <a:off x="269984" y="857232"/>
            <a:ext cx="3575544" cy="3384000"/>
          </a:xfrm>
          <a:prstGeom prst="can">
            <a:avLst>
              <a:gd name="adj" fmla="val 15650"/>
            </a:avLst>
          </a:prstGeom>
          <a:gradFill>
            <a:gsLst>
              <a:gs pos="0">
                <a:srgbClr val="CAF7F1"/>
              </a:gs>
              <a:gs pos="50000">
                <a:srgbClr val="CAF7F1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6200000" scaled="1"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4000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Al</a:t>
            </a:r>
            <a:r>
              <a:rPr lang="en-US" sz="4000" baseline="30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3+</a:t>
            </a:r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  Ca</a:t>
            </a:r>
            <a:r>
              <a:rPr lang="en-US" sz="4000" baseline="30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2+</a:t>
            </a:r>
          </a:p>
          <a:p>
            <a:pPr algn="ctr"/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  Fe</a:t>
            </a:r>
            <a:r>
              <a:rPr lang="en-US" sz="4000" baseline="30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3+</a:t>
            </a:r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  Fe</a:t>
            </a:r>
            <a:r>
              <a:rPr lang="en-US" sz="4000" baseline="30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2+ </a:t>
            </a:r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   Na</a:t>
            </a:r>
            <a:r>
              <a:rPr lang="en-US" sz="4000" baseline="30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+</a:t>
            </a:r>
          </a:p>
          <a:p>
            <a:pPr algn="ctr"/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Cu</a:t>
            </a:r>
            <a:r>
              <a:rPr lang="en-US" sz="4000" baseline="30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2+</a:t>
            </a:r>
          </a:p>
          <a:p>
            <a:pPr algn="ctr"/>
            <a:endParaRPr lang="en-US" sz="4000" baseline="30000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4000" baseline="30000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4000" baseline="30000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Цилиндр 4"/>
          <p:cNvSpPr>
            <a:spLocks noChangeAspect="1"/>
          </p:cNvSpPr>
          <p:nvPr/>
        </p:nvSpPr>
        <p:spPr>
          <a:xfrm>
            <a:off x="4842016" y="857232"/>
            <a:ext cx="3575544" cy="3384000"/>
          </a:xfrm>
          <a:prstGeom prst="can">
            <a:avLst>
              <a:gd name="adj" fmla="val 15650"/>
            </a:avLst>
          </a:prstGeom>
          <a:gradFill flip="none" rotWithShape="1">
            <a:gsLst>
              <a:gs pos="0">
                <a:srgbClr val="CAF7F1"/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0800000" scaled="1"/>
            <a:tileRect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4000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4000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4000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OH</a:t>
            </a:r>
            <a:r>
              <a:rPr lang="en-US" sz="4000" baseline="30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40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Cl</a:t>
            </a:r>
            <a:r>
              <a:rPr lang="en-US" sz="4000" baseline="30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</a:p>
          <a:p>
            <a:pPr algn="ctr"/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NO</a:t>
            </a:r>
            <a:r>
              <a:rPr lang="en-US" sz="4000" baseline="-25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4000" baseline="30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 PO</a:t>
            </a:r>
            <a:r>
              <a:rPr lang="en-US" sz="4000" baseline="-25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4000" baseline="30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3-</a:t>
            </a:r>
          </a:p>
          <a:p>
            <a:pPr algn="ctr"/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Al</a:t>
            </a:r>
            <a:r>
              <a:rPr lang="en-US" sz="4000" baseline="30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3+</a:t>
            </a:r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  CO</a:t>
            </a:r>
            <a:r>
              <a:rPr lang="en-US" sz="4000" baseline="-25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4000" baseline="30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2-</a:t>
            </a:r>
          </a:p>
          <a:p>
            <a:pPr algn="ctr"/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SO</a:t>
            </a:r>
            <a:r>
              <a:rPr lang="en-US" sz="4000" baseline="-25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4000" baseline="30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2-</a:t>
            </a:r>
          </a:p>
          <a:p>
            <a:pPr algn="ctr"/>
            <a:endParaRPr lang="en-US" sz="4000" baseline="30000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4000" baseline="30000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4000" baseline="30000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4000" baseline="30000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4000" baseline="30000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4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772400" cy="1071570"/>
          </a:xfrm>
          <a:solidFill>
            <a:srgbClr val="CCFF99"/>
          </a:solidFill>
          <a:ln w="28575">
            <a:solidFill>
              <a:srgbClr val="0000FF"/>
            </a:solidFill>
            <a:prstDash val="lgDash"/>
          </a:ln>
          <a:effectLst>
            <a:outerShdw dist="114300" dir="2400000" algn="ctr">
              <a:srgbClr val="0000FF">
                <a:alpha val="49804"/>
              </a:srgb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Название химического элемента </a:t>
            </a:r>
            <a:r>
              <a:rPr lang="en-US" sz="6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6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</a:t>
            </a:r>
            <a:endParaRPr lang="ru-RU" sz="6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4" descr="Note Pad Clip Art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6544" y="4071942"/>
            <a:ext cx="1807823" cy="2340000"/>
          </a:xfrm>
          <a:prstGeom prst="rect">
            <a:avLst/>
          </a:prstGeom>
          <a:noFill/>
        </p:spPr>
      </p:pic>
      <p:pic>
        <p:nvPicPr>
          <p:cNvPr id="30" name="Picture 8" descr="Thumb Tack Clip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064" y="4071942"/>
            <a:ext cx="782607" cy="594782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471715" y="4677585"/>
            <a:ext cx="2088000" cy="11287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еребро</a:t>
            </a:r>
            <a:endParaRPr lang="ru-RU" sz="3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Picture 4" descr="Note Pad Clip Art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508026" y="2071678"/>
            <a:ext cx="1807823" cy="2340000"/>
          </a:xfrm>
          <a:prstGeom prst="rect">
            <a:avLst/>
          </a:prstGeom>
          <a:noFill/>
        </p:spPr>
      </p:pic>
      <p:pic>
        <p:nvPicPr>
          <p:cNvPr id="41" name="Picture 8" descr="Thumb Tack Clip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2071678"/>
            <a:ext cx="782607" cy="594782"/>
          </a:xfrm>
          <a:prstGeom prst="rect">
            <a:avLst/>
          </a:prstGeom>
          <a:noFill/>
        </p:spPr>
      </p:pic>
      <p:sp>
        <p:nvSpPr>
          <p:cNvPr id="36" name="Прямоугольник 35"/>
          <p:cNvSpPr/>
          <p:nvPr/>
        </p:nvSpPr>
        <p:spPr>
          <a:xfrm>
            <a:off x="2293197" y="2677321"/>
            <a:ext cx="2088000" cy="11287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бром</a:t>
            </a:r>
            <a:endParaRPr lang="ru-RU" sz="3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5" name="Picture 4" descr="Note Pad Clip Art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722604" y="3929066"/>
            <a:ext cx="1807823" cy="2340000"/>
          </a:xfrm>
          <a:prstGeom prst="rect">
            <a:avLst/>
          </a:prstGeom>
          <a:noFill/>
        </p:spPr>
      </p:pic>
      <p:pic>
        <p:nvPicPr>
          <p:cNvPr id="46" name="Picture 8" descr="Thumb Tack Clip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929066"/>
            <a:ext cx="782607" cy="594782"/>
          </a:xfrm>
          <a:prstGeom prst="rect">
            <a:avLst/>
          </a:prstGeom>
          <a:noFill/>
        </p:spPr>
      </p:pic>
      <p:sp>
        <p:nvSpPr>
          <p:cNvPr id="44" name="Прямоугольник 43"/>
          <p:cNvSpPr/>
          <p:nvPr/>
        </p:nvSpPr>
        <p:spPr>
          <a:xfrm>
            <a:off x="4507775" y="4534709"/>
            <a:ext cx="2088000" cy="11287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Золото</a:t>
            </a:r>
            <a:endParaRPr lang="ru-RU" sz="3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0" name="Picture 4" descr="Note Pad Clip Art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79992" y="2143116"/>
            <a:ext cx="1807823" cy="2340000"/>
          </a:xfrm>
          <a:prstGeom prst="rect">
            <a:avLst/>
          </a:prstGeom>
          <a:noFill/>
        </p:spPr>
      </p:pic>
      <p:pic>
        <p:nvPicPr>
          <p:cNvPr id="51" name="Picture 8" descr="Thumb Tack Clip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2143116"/>
            <a:ext cx="782607" cy="594782"/>
          </a:xfrm>
          <a:prstGeom prst="rect">
            <a:avLst/>
          </a:prstGeom>
          <a:noFill/>
        </p:spPr>
      </p:pic>
      <p:sp>
        <p:nvSpPr>
          <p:cNvPr id="49" name="Прямоугольник 48"/>
          <p:cNvSpPr/>
          <p:nvPr/>
        </p:nvSpPr>
        <p:spPr>
          <a:xfrm>
            <a:off x="6365163" y="2748759"/>
            <a:ext cx="2088000" cy="11287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Цинк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1332000" y="0"/>
            <a:ext cx="6480000" cy="82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latin typeface="Arial" pitchFamily="34" charset="0"/>
                <a:ea typeface="+mj-ea"/>
                <a:cs typeface="Arial" pitchFamily="34" charset="0"/>
              </a:rPr>
              <a:t>Выбор правильного ответа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332000" y="0"/>
            <a:ext cx="6480000" cy="82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Составь генетический ряд металла и неметалла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857232"/>
          <a:ext cx="9144000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044000"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</a:t>
                      </a:r>
                      <a:endParaRPr lang="ru-RU" sz="32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AF7F1"/>
                        </a:gs>
                        <a:gs pos="50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неМе</a:t>
                      </a:r>
                      <a:endParaRPr lang="ru-RU" sz="32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AF7F1"/>
                        </a:gs>
                        <a:gs pos="50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неМе</a:t>
                      </a:r>
                      <a:endParaRPr lang="ru-RU" sz="3200" b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32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AF7F1"/>
                        </a:gs>
                        <a:gs pos="50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</a:t>
                      </a:r>
                    </a:p>
                    <a:p>
                      <a:pPr algn="ctr"/>
                      <a:endParaRPr lang="ru-RU" sz="32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AF7F1"/>
                        </a:gs>
                        <a:gs pos="50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Ca</a:t>
                      </a:r>
                      <a:endParaRPr lang="ru-RU" sz="36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AF7F1"/>
                        </a:gs>
                        <a:gs pos="50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en-US" sz="3600" baseline="-25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3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PO</a:t>
                      </a:r>
                      <a:r>
                        <a:rPr lang="en-US" sz="3600" baseline="-25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3600" baseline="-250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AF7F1"/>
                        </a:gs>
                        <a:gs pos="50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en-US" sz="3600" baseline="-25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3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SO</a:t>
                      </a:r>
                      <a:r>
                        <a:rPr lang="en-US" sz="3600" baseline="-25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3600" baseline="-250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AF7F1"/>
                        </a:gs>
                        <a:gs pos="50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LiCl</a:t>
                      </a:r>
                      <a:endParaRPr lang="ru-RU" sz="36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AF7F1"/>
                        </a:gs>
                        <a:gs pos="50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Ca(OH)</a:t>
                      </a:r>
                      <a:r>
                        <a:rPr lang="en-US" sz="3600" baseline="-25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3600" baseline="-250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AF7F1"/>
                        </a:gs>
                        <a:gs pos="50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endParaRPr lang="ru-RU" sz="36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AF7F1"/>
                        </a:gs>
                        <a:gs pos="50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endParaRPr lang="ru-RU" sz="36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AF7F1"/>
                        </a:gs>
                        <a:gs pos="50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Li</a:t>
                      </a:r>
                      <a:r>
                        <a:rPr lang="en-US" sz="3600" baseline="-25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3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endParaRPr lang="ru-RU" sz="36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AF7F1"/>
                        </a:gs>
                        <a:gs pos="50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CaSO</a:t>
                      </a:r>
                      <a:r>
                        <a:rPr lang="en-US" sz="3600" baseline="-25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3600" baseline="-250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AF7F1"/>
                        </a:gs>
                        <a:gs pos="50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lang="en-US" sz="3600" baseline="-25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3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n-US" sz="36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3600" baseline="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AF7F1"/>
                        </a:gs>
                        <a:gs pos="50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AF7F1"/>
                        </a:gs>
                        <a:gs pos="50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AF7F1"/>
                        </a:gs>
                        <a:gs pos="50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Ca</a:t>
                      </a:r>
                      <a:endParaRPr lang="ru-RU" sz="36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AF7F1"/>
                        </a:gs>
                        <a:gs pos="50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Ca</a:t>
                      </a:r>
                      <a:r>
                        <a:rPr lang="en-US" sz="3600" baseline="-25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3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(PO</a:t>
                      </a:r>
                      <a:r>
                        <a:rPr lang="en-US" sz="3600" baseline="-25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en-US" sz="3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r>
                        <a:rPr lang="en-US" sz="3600" baseline="-25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3600" baseline="-250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AF7F1"/>
                        </a:gs>
                        <a:gs pos="50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Mg(SO</a:t>
                      </a:r>
                      <a:r>
                        <a:rPr lang="en-US" sz="3600" baseline="-25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en-US" sz="3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r>
                        <a:rPr lang="en-US" sz="3600" baseline="-25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3600" baseline="-250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AF7F1"/>
                        </a:gs>
                        <a:gs pos="50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AF7F1"/>
                        </a:gs>
                        <a:gs pos="50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4791092"/>
          <a:ext cx="9144000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928694">
                <a:tc>
                  <a:txBody>
                    <a:bodyPr/>
                    <a:lstStyle/>
                    <a:p>
                      <a:pPr algn="ctr"/>
                      <a:endParaRPr lang="ru-RU" sz="3200" b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32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AF7F1"/>
                        </a:gs>
                        <a:gs pos="5000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85800" y="285729"/>
            <a:ext cx="7772400" cy="5715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dist="101600" dir="2400000" algn="ctr" rotWithShape="0">
              <a:srgbClr val="CC3300">
                <a:alpha val="49804"/>
              </a:srgb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Классификация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ru-RU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Дёберейнера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1538" y="3946925"/>
            <a:ext cx="900000" cy="9000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25000"/>
                  <a:shade val="30000"/>
                  <a:satMod val="115000"/>
                </a:schemeClr>
              </a:gs>
              <a:gs pos="50000">
                <a:schemeClr val="bg2">
                  <a:lumMod val="25000"/>
                  <a:shade val="67500"/>
                  <a:satMod val="115000"/>
                </a:schemeClr>
              </a:gs>
              <a:gs pos="100000">
                <a:schemeClr val="bg2">
                  <a:lumMod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rial" pitchFamily="34" charset="0"/>
                <a:cs typeface="Arial" pitchFamily="34" charset="0"/>
              </a:rPr>
              <a:t>Li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55643" y="3946925"/>
            <a:ext cx="900000" cy="9000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25000"/>
                  <a:shade val="30000"/>
                  <a:satMod val="115000"/>
                </a:schemeClr>
              </a:gs>
              <a:gs pos="50000">
                <a:schemeClr val="bg2">
                  <a:lumMod val="25000"/>
                  <a:shade val="67500"/>
                  <a:satMod val="115000"/>
                </a:schemeClr>
              </a:gs>
              <a:gs pos="100000">
                <a:schemeClr val="bg2">
                  <a:lumMod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Sb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88822" y="3946925"/>
            <a:ext cx="900000" cy="9000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25000"/>
                  <a:shade val="30000"/>
                  <a:satMod val="115000"/>
                </a:schemeClr>
              </a:gs>
              <a:gs pos="50000">
                <a:schemeClr val="bg2">
                  <a:lumMod val="25000"/>
                  <a:shade val="67500"/>
                  <a:satMod val="115000"/>
                </a:schemeClr>
              </a:gs>
              <a:gs pos="100000">
                <a:schemeClr val="bg2">
                  <a:lumMod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rial" pitchFamily="34" charset="0"/>
                <a:cs typeface="Arial" pitchFamily="34" charset="0"/>
              </a:rPr>
              <a:t>As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88359" y="3946925"/>
            <a:ext cx="900000" cy="9000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25000"/>
                  <a:shade val="30000"/>
                  <a:satMod val="115000"/>
                </a:schemeClr>
              </a:gs>
              <a:gs pos="50000">
                <a:schemeClr val="bg2">
                  <a:lumMod val="25000"/>
                  <a:shade val="67500"/>
                  <a:satMod val="115000"/>
                </a:schemeClr>
              </a:gs>
              <a:gs pos="100000">
                <a:schemeClr val="bg2">
                  <a:lumMod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rial" pitchFamily="34" charset="0"/>
                <a:cs typeface="Arial" pitchFamily="34" charset="0"/>
              </a:rPr>
              <a:t>P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122001" y="3946925"/>
            <a:ext cx="900000" cy="9000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25000"/>
                  <a:shade val="30000"/>
                  <a:satMod val="115000"/>
                </a:schemeClr>
              </a:gs>
              <a:gs pos="50000">
                <a:schemeClr val="bg2">
                  <a:lumMod val="25000"/>
                  <a:shade val="67500"/>
                  <a:satMod val="115000"/>
                </a:schemeClr>
              </a:gs>
              <a:gs pos="100000">
                <a:schemeClr val="bg2">
                  <a:lumMod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rial" pitchFamily="34" charset="0"/>
                <a:cs typeface="Arial" pitchFamily="34" charset="0"/>
              </a:rPr>
              <a:t>Se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622462" y="3946925"/>
            <a:ext cx="900000" cy="9000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25000"/>
                  <a:shade val="30000"/>
                  <a:satMod val="115000"/>
                </a:schemeClr>
              </a:gs>
              <a:gs pos="50000">
                <a:schemeClr val="bg2">
                  <a:lumMod val="25000"/>
                  <a:shade val="67500"/>
                  <a:satMod val="115000"/>
                </a:schemeClr>
              </a:gs>
              <a:gs pos="100000">
                <a:schemeClr val="bg2">
                  <a:lumMod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Ba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955180" y="3946925"/>
            <a:ext cx="900000" cy="9000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25000"/>
                  <a:shade val="30000"/>
                  <a:satMod val="115000"/>
                </a:schemeClr>
              </a:gs>
              <a:gs pos="50000">
                <a:schemeClr val="bg2">
                  <a:lumMod val="25000"/>
                  <a:shade val="67500"/>
                  <a:satMod val="115000"/>
                </a:schemeClr>
              </a:gs>
              <a:gs pos="100000">
                <a:schemeClr val="bg2">
                  <a:lumMod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Sr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38966" y="4929198"/>
            <a:ext cx="900000" cy="9000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25000"/>
                  <a:shade val="30000"/>
                  <a:satMod val="115000"/>
                </a:schemeClr>
              </a:gs>
              <a:gs pos="50000">
                <a:schemeClr val="bg2">
                  <a:lumMod val="25000"/>
                  <a:shade val="67500"/>
                  <a:satMod val="115000"/>
                </a:schemeClr>
              </a:gs>
              <a:gs pos="100000">
                <a:schemeClr val="bg2">
                  <a:lumMod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itchFamily="34" charset="0"/>
                <a:cs typeface="Arial" pitchFamily="34" charset="0"/>
              </a:rPr>
              <a:t>K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53" y="4929198"/>
            <a:ext cx="900000" cy="9000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25000"/>
                  <a:shade val="30000"/>
                  <a:satMod val="115000"/>
                </a:schemeClr>
              </a:gs>
              <a:gs pos="50000">
                <a:schemeClr val="bg2">
                  <a:lumMod val="25000"/>
                  <a:shade val="67500"/>
                  <a:satMod val="115000"/>
                </a:schemeClr>
              </a:gs>
              <a:gs pos="100000">
                <a:schemeClr val="bg2">
                  <a:lumMod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rial" pitchFamily="34" charset="0"/>
                <a:cs typeface="Arial" pitchFamily="34" charset="0"/>
              </a:rPr>
              <a:t>Na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005031" y="4929198"/>
            <a:ext cx="900000" cy="9000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25000"/>
                  <a:shade val="30000"/>
                  <a:satMod val="115000"/>
                </a:schemeClr>
              </a:gs>
              <a:gs pos="50000">
                <a:schemeClr val="bg2">
                  <a:lumMod val="25000"/>
                  <a:shade val="67500"/>
                  <a:satMod val="115000"/>
                </a:schemeClr>
              </a:gs>
              <a:gs pos="100000">
                <a:schemeClr val="bg2">
                  <a:lumMod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rial" pitchFamily="34" charset="0"/>
                <a:cs typeface="Arial" pitchFamily="34" charset="0"/>
              </a:rPr>
              <a:t>I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98605" y="4929198"/>
            <a:ext cx="900000" cy="9000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25000"/>
                  <a:shade val="30000"/>
                  <a:satMod val="115000"/>
                </a:schemeClr>
              </a:gs>
              <a:gs pos="50000">
                <a:schemeClr val="bg2">
                  <a:lumMod val="25000"/>
                  <a:shade val="67500"/>
                  <a:satMod val="115000"/>
                </a:schemeClr>
              </a:gs>
              <a:gs pos="100000">
                <a:schemeClr val="bg2">
                  <a:lumMod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rial" pitchFamily="34" charset="0"/>
                <a:cs typeface="Arial" pitchFamily="34" charset="0"/>
              </a:rPr>
              <a:t>Br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45392" y="4929198"/>
            <a:ext cx="900000" cy="9000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25000"/>
                  <a:shade val="30000"/>
                  <a:satMod val="115000"/>
                </a:schemeClr>
              </a:gs>
              <a:gs pos="50000">
                <a:schemeClr val="bg2">
                  <a:lumMod val="25000"/>
                  <a:shade val="67500"/>
                  <a:satMod val="115000"/>
                </a:schemeClr>
              </a:gs>
              <a:gs pos="100000">
                <a:schemeClr val="bg2">
                  <a:lumMod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Cl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158247" y="4929198"/>
            <a:ext cx="900000" cy="9000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25000"/>
                  <a:shade val="30000"/>
                  <a:satMod val="115000"/>
                </a:schemeClr>
              </a:gs>
              <a:gs pos="50000">
                <a:schemeClr val="bg2">
                  <a:lumMod val="25000"/>
                  <a:shade val="67500"/>
                  <a:satMod val="115000"/>
                </a:schemeClr>
              </a:gs>
              <a:gs pos="100000">
                <a:schemeClr val="bg2">
                  <a:lumMod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rial" pitchFamily="34" charset="0"/>
                <a:cs typeface="Arial" pitchFamily="34" charset="0"/>
              </a:rPr>
              <a:t>Te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392179" y="4929198"/>
            <a:ext cx="900000" cy="9000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25000"/>
                  <a:shade val="30000"/>
                  <a:satMod val="115000"/>
                </a:schemeClr>
              </a:gs>
              <a:gs pos="50000">
                <a:schemeClr val="bg2">
                  <a:lumMod val="25000"/>
                  <a:shade val="67500"/>
                  <a:satMod val="115000"/>
                </a:schemeClr>
              </a:gs>
              <a:gs pos="100000">
                <a:schemeClr val="bg2">
                  <a:lumMod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rial" pitchFamily="34" charset="0"/>
                <a:cs typeface="Arial" pitchFamily="34" charset="0"/>
              </a:rPr>
              <a:t>S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851818" y="4929198"/>
            <a:ext cx="900000" cy="9000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25000"/>
                  <a:shade val="30000"/>
                  <a:satMod val="115000"/>
                </a:schemeClr>
              </a:gs>
              <a:gs pos="50000">
                <a:schemeClr val="bg2">
                  <a:lumMod val="25000"/>
                  <a:shade val="67500"/>
                  <a:satMod val="115000"/>
                </a:schemeClr>
              </a:gs>
              <a:gs pos="100000">
                <a:schemeClr val="bg2">
                  <a:lumMod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rial" pitchFamily="34" charset="0"/>
                <a:cs typeface="Arial" pitchFamily="34" charset="0"/>
              </a:rPr>
              <a:t>Ca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57158" y="1500174"/>
            <a:ext cx="2571768" cy="90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1817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215074" y="1428736"/>
            <a:ext cx="2571768" cy="90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Известно 40 элементов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250001" y="285740"/>
            <a:ext cx="8643998" cy="6286520"/>
          </a:xfrm>
          <a:prstGeom prst="rect">
            <a:avLst/>
          </a:prstGeom>
          <a:gradFill>
            <a:gsLst>
              <a:gs pos="0">
                <a:srgbClr val="FFFFCC"/>
              </a:gs>
              <a:gs pos="50000">
                <a:srgbClr val="CCFFCC"/>
              </a:gs>
              <a:gs pos="100000">
                <a:srgbClr val="FFFF99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2430000" y="357166"/>
            <a:ext cx="4284000" cy="720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/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Два + три</a:t>
            </a:r>
            <a:endParaRPr lang="en-US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>
            <a:spLocks noChangeAspect="1"/>
          </p:cNvSpPr>
          <p:nvPr/>
        </p:nvSpPr>
        <p:spPr>
          <a:xfrm>
            <a:off x="785786" y="1722250"/>
            <a:ext cx="756000" cy="756000"/>
          </a:xfrm>
          <a:prstGeom prst="rect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dist="50800" dir="2400000" algn="ctr" rotWithShape="0">
              <a:srgbClr val="0000FF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>
            <a:spLocks noChangeAspect="1"/>
          </p:cNvSpPr>
          <p:nvPr/>
        </p:nvSpPr>
        <p:spPr>
          <a:xfrm>
            <a:off x="785786" y="2633084"/>
            <a:ext cx="756000" cy="756000"/>
          </a:xfrm>
          <a:prstGeom prst="rect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dist="50800" dir="2400000" algn="ctr" rotWithShape="0">
              <a:srgbClr val="0000FF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>
            <a:spLocks noChangeAspect="1"/>
          </p:cNvSpPr>
          <p:nvPr/>
        </p:nvSpPr>
        <p:spPr>
          <a:xfrm>
            <a:off x="785786" y="3543918"/>
            <a:ext cx="756000" cy="756000"/>
          </a:xfrm>
          <a:prstGeom prst="rect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dist="50800" dir="2400000" algn="ctr" rotWithShape="0">
              <a:srgbClr val="0000FF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>
            <a:spLocks noChangeAspect="1"/>
          </p:cNvSpPr>
          <p:nvPr/>
        </p:nvSpPr>
        <p:spPr>
          <a:xfrm>
            <a:off x="785786" y="4454752"/>
            <a:ext cx="756000" cy="756000"/>
          </a:xfrm>
          <a:prstGeom prst="rect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dist="50800" dir="2400000" algn="ctr" rotWithShape="0">
              <a:srgbClr val="0000FF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>
            <a:spLocks noChangeAspect="1"/>
          </p:cNvSpPr>
          <p:nvPr/>
        </p:nvSpPr>
        <p:spPr>
          <a:xfrm>
            <a:off x="785786" y="5365588"/>
            <a:ext cx="756000" cy="756000"/>
          </a:xfrm>
          <a:prstGeom prst="rect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dist="50800" dir="2400000" algn="ctr" rotWithShape="0">
              <a:srgbClr val="0000FF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>
            <a:spLocks noChangeAspect="1"/>
          </p:cNvSpPr>
          <p:nvPr/>
        </p:nvSpPr>
        <p:spPr>
          <a:xfrm>
            <a:off x="1750199" y="1722250"/>
            <a:ext cx="756000" cy="756000"/>
          </a:xfrm>
          <a:prstGeom prst="rect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dist="50800" dir="2400000" algn="ctr" rotWithShape="0">
              <a:srgbClr val="0000FF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>
            <a:spLocks noChangeAspect="1"/>
          </p:cNvSpPr>
          <p:nvPr/>
        </p:nvSpPr>
        <p:spPr>
          <a:xfrm>
            <a:off x="1750199" y="2633084"/>
            <a:ext cx="756000" cy="756000"/>
          </a:xfrm>
          <a:prstGeom prst="rect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dist="50800" dir="2400000" algn="ctr" rotWithShape="0">
              <a:srgbClr val="0000FF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>
            <a:spLocks noChangeAspect="1"/>
          </p:cNvSpPr>
          <p:nvPr/>
        </p:nvSpPr>
        <p:spPr>
          <a:xfrm>
            <a:off x="1750199" y="3543918"/>
            <a:ext cx="756000" cy="756000"/>
          </a:xfrm>
          <a:prstGeom prst="rect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dist="50800" dir="2400000" algn="ctr" rotWithShape="0">
              <a:srgbClr val="0000FF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>
            <a:spLocks noChangeAspect="1"/>
          </p:cNvSpPr>
          <p:nvPr/>
        </p:nvSpPr>
        <p:spPr>
          <a:xfrm>
            <a:off x="1750199" y="4454752"/>
            <a:ext cx="756000" cy="756000"/>
          </a:xfrm>
          <a:prstGeom prst="rect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dist="50800" dir="2400000" algn="ctr" rotWithShape="0">
              <a:srgbClr val="0000FF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>
            <a:spLocks noChangeAspect="1"/>
          </p:cNvSpPr>
          <p:nvPr/>
        </p:nvSpPr>
        <p:spPr>
          <a:xfrm>
            <a:off x="1750199" y="5365588"/>
            <a:ext cx="756000" cy="756000"/>
          </a:xfrm>
          <a:prstGeom prst="rect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dist="50800" dir="2400000" algn="ctr" rotWithShape="0">
              <a:srgbClr val="0000FF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V="1">
            <a:off x="2525234" y="4429132"/>
            <a:ext cx="2189642" cy="1314458"/>
          </a:xfrm>
          <a:prstGeom prst="line">
            <a:avLst/>
          </a:prstGeom>
          <a:ln w="571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endCxn id="38" idx="1"/>
          </p:cNvCxnSpPr>
          <p:nvPr/>
        </p:nvCxnSpPr>
        <p:spPr>
          <a:xfrm flipV="1">
            <a:off x="2525234" y="3921919"/>
            <a:ext cx="2189642" cy="1"/>
          </a:xfrm>
          <a:prstGeom prst="line">
            <a:avLst/>
          </a:prstGeom>
          <a:ln w="571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endCxn id="38" idx="1"/>
          </p:cNvCxnSpPr>
          <p:nvPr/>
        </p:nvCxnSpPr>
        <p:spPr>
          <a:xfrm flipV="1">
            <a:off x="2525234" y="3921919"/>
            <a:ext cx="2189642" cy="910837"/>
          </a:xfrm>
          <a:prstGeom prst="line">
            <a:avLst/>
          </a:prstGeom>
          <a:ln w="571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endCxn id="38" idx="1"/>
          </p:cNvCxnSpPr>
          <p:nvPr/>
        </p:nvCxnSpPr>
        <p:spPr>
          <a:xfrm>
            <a:off x="2525234" y="3011085"/>
            <a:ext cx="2189642" cy="910834"/>
          </a:xfrm>
          <a:prstGeom prst="line">
            <a:avLst/>
          </a:prstGeom>
          <a:ln w="571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2525234" y="2100250"/>
            <a:ext cx="2189642" cy="1328750"/>
          </a:xfrm>
          <a:prstGeom prst="line">
            <a:avLst/>
          </a:prstGeom>
          <a:ln w="571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>
            <a:spLocks noChangeAspect="1"/>
          </p:cNvSpPr>
          <p:nvPr/>
        </p:nvSpPr>
        <p:spPr>
          <a:xfrm>
            <a:off x="4714876" y="3381919"/>
            <a:ext cx="1080000" cy="1080000"/>
          </a:xfrm>
          <a:prstGeom prst="rect">
            <a:avLst/>
          </a:prstGeom>
          <a:gradFill flip="none" rotWithShape="1">
            <a:gsLst>
              <a:gs pos="0">
                <a:srgbClr val="FF6600">
                  <a:tint val="66000"/>
                  <a:satMod val="160000"/>
                </a:srgbClr>
              </a:gs>
              <a:gs pos="50000">
                <a:srgbClr val="FF6600">
                  <a:tint val="44500"/>
                  <a:satMod val="160000"/>
                </a:srgbClr>
              </a:gs>
              <a:gs pos="100000">
                <a:srgbClr val="FF6600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rgbClr val="FF6600"/>
            </a:solidFill>
          </a:ln>
          <a:effectLst>
            <a:outerShdw dist="50800" dir="2400000" algn="ctr" rotWithShape="0">
              <a:srgbClr val="0000FF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</a:t>
            </a:r>
            <a:endParaRPr lang="ru-RU" sz="5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рямоугольник 38"/>
          <p:cNvSpPr>
            <a:spLocks noChangeAspect="1"/>
          </p:cNvSpPr>
          <p:nvPr/>
        </p:nvSpPr>
        <p:spPr>
          <a:xfrm>
            <a:off x="5893603" y="3381919"/>
            <a:ext cx="1080000" cy="1080000"/>
          </a:xfrm>
          <a:prstGeom prst="rect">
            <a:avLst/>
          </a:prstGeom>
          <a:gradFill flip="none" rotWithShape="1">
            <a:gsLst>
              <a:gs pos="0">
                <a:srgbClr val="FF6600">
                  <a:tint val="66000"/>
                  <a:satMod val="160000"/>
                </a:srgbClr>
              </a:gs>
              <a:gs pos="50000">
                <a:srgbClr val="FF6600">
                  <a:tint val="44500"/>
                  <a:satMod val="160000"/>
                </a:srgbClr>
              </a:gs>
              <a:gs pos="100000">
                <a:srgbClr val="FF6600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rgbClr val="FF6600"/>
            </a:solidFill>
          </a:ln>
          <a:effectLst>
            <a:outerShdw dist="50800" dir="2400000" algn="ctr" rotWithShape="0">
              <a:srgbClr val="0000FF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ru-RU" sz="5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Прямоугольник 39"/>
          <p:cNvSpPr>
            <a:spLocks noChangeAspect="1"/>
          </p:cNvSpPr>
          <p:nvPr/>
        </p:nvSpPr>
        <p:spPr>
          <a:xfrm>
            <a:off x="7072330" y="3381919"/>
            <a:ext cx="1080000" cy="1080000"/>
          </a:xfrm>
          <a:prstGeom prst="rect">
            <a:avLst/>
          </a:prstGeom>
          <a:gradFill flip="none" rotWithShape="1">
            <a:gsLst>
              <a:gs pos="0">
                <a:srgbClr val="FF6600">
                  <a:tint val="66000"/>
                  <a:satMod val="160000"/>
                </a:srgbClr>
              </a:gs>
              <a:gs pos="50000">
                <a:srgbClr val="FF6600">
                  <a:tint val="44500"/>
                  <a:satMod val="160000"/>
                </a:srgbClr>
              </a:gs>
              <a:gs pos="100000">
                <a:srgbClr val="FF6600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rgbClr val="FF6600"/>
            </a:solidFill>
          </a:ln>
          <a:effectLst>
            <a:outerShdw dist="50800" dir="2400000" algn="ctr" rotWithShape="0">
              <a:srgbClr val="0000FF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Й</a:t>
            </a:r>
            <a:endParaRPr lang="ru-RU" sz="5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0" y="1000108"/>
            <a:ext cx="91440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Заполни клетки русскими названиями элементов</a:t>
            </a:r>
            <a:endParaRPr lang="ru-RU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250001" y="285740"/>
            <a:ext cx="8643998" cy="6286520"/>
          </a:xfrm>
          <a:prstGeom prst="rect">
            <a:avLst/>
          </a:prstGeom>
          <a:gradFill>
            <a:gsLst>
              <a:gs pos="0">
                <a:srgbClr val="FFFFCC"/>
              </a:gs>
              <a:gs pos="50000">
                <a:srgbClr val="CCFFCC"/>
              </a:gs>
              <a:gs pos="100000">
                <a:srgbClr val="FFFF99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2430000" y="357166"/>
            <a:ext cx="4284000" cy="720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/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Ребусы</a:t>
            </a:r>
            <a:endParaRPr lang="en-US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>
            <a:spLocks noChangeAspect="1"/>
          </p:cNvSpPr>
          <p:nvPr/>
        </p:nvSpPr>
        <p:spPr>
          <a:xfrm>
            <a:off x="1979645" y="1357298"/>
            <a:ext cx="756000" cy="756000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dist="50800" dir="2400000" algn="ctr" rotWithShape="0">
              <a:srgbClr val="0000FF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>
            <a:spLocks noChangeAspect="1"/>
          </p:cNvSpPr>
          <p:nvPr/>
        </p:nvSpPr>
        <p:spPr>
          <a:xfrm>
            <a:off x="2865387" y="1357298"/>
            <a:ext cx="756000" cy="756000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dist="50800" dir="2400000" algn="ctr" rotWithShape="0">
              <a:srgbClr val="0000FF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>
            <a:spLocks noChangeAspect="1"/>
          </p:cNvSpPr>
          <p:nvPr/>
        </p:nvSpPr>
        <p:spPr>
          <a:xfrm>
            <a:off x="4636871" y="1357298"/>
            <a:ext cx="756000" cy="756000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dist="50800" dir="2400000" algn="ctr" rotWithShape="0">
              <a:srgbClr val="0000FF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>
            <a:spLocks noChangeAspect="1"/>
          </p:cNvSpPr>
          <p:nvPr/>
        </p:nvSpPr>
        <p:spPr>
          <a:xfrm>
            <a:off x="5522613" y="1357298"/>
            <a:ext cx="756000" cy="756000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dist="50800" dir="2400000" algn="ctr" rotWithShape="0">
              <a:srgbClr val="0000FF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>
            <a:spLocks noChangeAspect="1"/>
          </p:cNvSpPr>
          <p:nvPr/>
        </p:nvSpPr>
        <p:spPr>
          <a:xfrm>
            <a:off x="6408355" y="1357298"/>
            <a:ext cx="756000" cy="756000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dist="50800" dir="2400000" algn="ctr" rotWithShape="0">
              <a:srgbClr val="0000FF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>
            <a:spLocks noChangeAspect="1"/>
          </p:cNvSpPr>
          <p:nvPr/>
        </p:nvSpPr>
        <p:spPr>
          <a:xfrm>
            <a:off x="3751129" y="1357298"/>
            <a:ext cx="756000" cy="756000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dist="50800" dir="2400000" algn="ctr" rotWithShape="0">
              <a:srgbClr val="0000FF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Documents and Settings\Admin\Рабочий стол\16 апреля\3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3703" y="2428868"/>
            <a:ext cx="5876595" cy="3096000"/>
          </a:xfrm>
          <a:prstGeom prst="rect">
            <a:avLst/>
          </a:prstGeom>
          <a:noFill/>
          <a:ln w="28575">
            <a:solidFill>
              <a:srgbClr val="FF6600"/>
            </a:solidFill>
            <a:prstDash val="lgDash"/>
          </a:ln>
          <a:effectLst>
            <a:outerShdw dist="101600" dir="2400000" algn="ctr" rotWithShape="0">
              <a:srgbClr val="FF6600">
                <a:alpha val="50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250001" y="285740"/>
            <a:ext cx="8643998" cy="6286520"/>
          </a:xfrm>
          <a:prstGeom prst="rect">
            <a:avLst/>
          </a:prstGeom>
          <a:gradFill>
            <a:gsLst>
              <a:gs pos="0">
                <a:srgbClr val="FFFFCC"/>
              </a:gs>
              <a:gs pos="50000">
                <a:srgbClr val="CCFFCC"/>
              </a:gs>
              <a:gs pos="100000">
                <a:srgbClr val="FFFF99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506" name="Picture 2" descr="C:\Documents and Settings\Admin\Рабочий стол\16 апреля\Мусор\3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3491" y="2643182"/>
            <a:ext cx="5877018" cy="3024000"/>
          </a:xfrm>
          <a:prstGeom prst="rect">
            <a:avLst/>
          </a:prstGeom>
          <a:noFill/>
          <a:ln w="28575">
            <a:solidFill>
              <a:srgbClr val="00B050"/>
            </a:solidFill>
            <a:prstDash val="lgDash"/>
          </a:ln>
          <a:effectLst>
            <a:outerShdw dist="101600" dir="2400000" algn="ctr" rotWithShape="0">
              <a:srgbClr val="00B050">
                <a:alpha val="50000"/>
              </a:srgbClr>
            </a:outerShdw>
          </a:effectLst>
        </p:spPr>
      </p:pic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2430000" y="357166"/>
            <a:ext cx="4284000" cy="720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/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Ребусы</a:t>
            </a:r>
            <a:endParaRPr lang="en-US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>
            <a:spLocks noChangeAspect="1"/>
          </p:cNvSpPr>
          <p:nvPr/>
        </p:nvSpPr>
        <p:spPr>
          <a:xfrm>
            <a:off x="1536774" y="1714488"/>
            <a:ext cx="756000" cy="756000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dist="50800" dir="2400000" algn="ctr" rotWithShape="0">
              <a:srgbClr val="0000FF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>
            <a:spLocks noChangeAspect="1"/>
          </p:cNvSpPr>
          <p:nvPr/>
        </p:nvSpPr>
        <p:spPr>
          <a:xfrm>
            <a:off x="2422516" y="1714488"/>
            <a:ext cx="756000" cy="756000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dist="50800" dir="2400000" algn="ctr" rotWithShape="0">
              <a:srgbClr val="0000FF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>
            <a:spLocks noChangeAspect="1"/>
          </p:cNvSpPr>
          <p:nvPr/>
        </p:nvSpPr>
        <p:spPr>
          <a:xfrm>
            <a:off x="4194000" y="1714488"/>
            <a:ext cx="756000" cy="756000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dist="50800" dir="2400000" algn="ctr" rotWithShape="0">
              <a:srgbClr val="0000FF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>
            <a:spLocks noChangeAspect="1"/>
          </p:cNvSpPr>
          <p:nvPr/>
        </p:nvSpPr>
        <p:spPr>
          <a:xfrm>
            <a:off x="5079742" y="1714488"/>
            <a:ext cx="756000" cy="756000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dist="50800" dir="2400000" algn="ctr" rotWithShape="0">
              <a:srgbClr val="0000FF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>
            <a:spLocks noChangeAspect="1"/>
          </p:cNvSpPr>
          <p:nvPr/>
        </p:nvSpPr>
        <p:spPr>
          <a:xfrm>
            <a:off x="5965484" y="1714488"/>
            <a:ext cx="756000" cy="756000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dist="50800" dir="2400000" algn="ctr" rotWithShape="0">
              <a:srgbClr val="0000FF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>
            <a:spLocks noChangeAspect="1"/>
          </p:cNvSpPr>
          <p:nvPr/>
        </p:nvSpPr>
        <p:spPr>
          <a:xfrm>
            <a:off x="6851226" y="1714488"/>
            <a:ext cx="756000" cy="756000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dist="50800" dir="2400000" algn="ctr" rotWithShape="0">
              <a:srgbClr val="0000FF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>
            <a:spLocks noChangeAspect="1"/>
          </p:cNvSpPr>
          <p:nvPr/>
        </p:nvSpPr>
        <p:spPr>
          <a:xfrm>
            <a:off x="3308258" y="1714488"/>
            <a:ext cx="756000" cy="756000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dist="50800" dir="2400000" algn="ctr" rotWithShape="0">
              <a:srgbClr val="0000FF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642910" y="285728"/>
            <a:ext cx="3714776" cy="684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>
            <a:outerShdw dist="114300" dir="2400000" algn="ctr" rotWithShape="0">
              <a:schemeClr val="accent2">
                <a:lumMod val="75000"/>
                <a:alpha val="50000"/>
              </a:schemeClr>
            </a:outerShdw>
          </a:effectLst>
        </p:spPr>
        <p:txBody>
          <a:bodyPr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Тайные убийцы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857224" y="1285860"/>
            <a:ext cx="7446396" cy="1260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>
            <a:outerShdw dist="177800" dir="13500000" sy="23000" kx="1200000" algn="br" rotWithShape="0">
              <a:schemeClr val="accent2">
                <a:lumMod val="50000"/>
                <a:alpha val="20000"/>
              </a:schemeClr>
            </a:outerShdw>
          </a:effectLst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Италии есть знаменитая пещера, где человек может безопасно ходить под сводами, но животное задыхается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80871">
            <a:off x="142844" y="3250405"/>
            <a:ext cx="1713072" cy="17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14300" dir="2400000" algn="ctr" rotWithShape="0">
              <a:schemeClr val="accent2">
                <a:lumMod val="50000"/>
                <a:alpha val="50000"/>
              </a:scheme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65610">
            <a:off x="2201015" y="3250405"/>
            <a:ext cx="2323728" cy="17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14300" dir="2400000" algn="ctr" rotWithShape="0">
              <a:schemeClr val="accent2">
                <a:lumMod val="50000"/>
                <a:alpha val="50000"/>
              </a:schemeClr>
            </a:outerShdw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98006">
            <a:off x="6561632" y="3399976"/>
            <a:ext cx="2291808" cy="17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14300" dir="2400000" algn="ctr" rotWithShape="0">
              <a:schemeClr val="accent2">
                <a:lumMod val="50000"/>
                <a:alpha val="50000"/>
              </a:schemeClr>
            </a:outerShdw>
          </a:effectLst>
        </p:spPr>
      </p:pic>
      <p:grpSp>
        <p:nvGrpSpPr>
          <p:cNvPr id="2" name="Группа 14"/>
          <p:cNvGrpSpPr/>
          <p:nvPr/>
        </p:nvGrpSpPr>
        <p:grpSpPr>
          <a:xfrm rot="20539040">
            <a:off x="4869842" y="3250405"/>
            <a:ext cx="1500198" cy="1728000"/>
            <a:chOff x="2143108" y="4804041"/>
            <a:chExt cx="1500198" cy="1728000"/>
          </a:xfrm>
          <a:effectLst>
            <a:outerShdw dist="114300" dir="1800000" algn="ctr" rotWithShape="0">
              <a:schemeClr val="accent2">
                <a:lumMod val="50000"/>
                <a:alpha val="50000"/>
              </a:schemeClr>
            </a:outerShdw>
          </a:effectLst>
        </p:grpSpPr>
        <p:sp>
          <p:nvSpPr>
            <p:cNvPr id="13" name="Прямоугольник 12"/>
            <p:cNvSpPr/>
            <p:nvPr/>
          </p:nvSpPr>
          <p:spPr>
            <a:xfrm>
              <a:off x="2143108" y="4804041"/>
              <a:ext cx="1500198" cy="172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Picture 7" descr="C:\Documents and Settings\Admin\Рабочий стол\JK0Y3o9BO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60007" y="4822041"/>
              <a:ext cx="1466400" cy="1692000"/>
            </a:xfrm>
            <a:prstGeom prst="rect">
              <a:avLst/>
            </a:prstGeom>
            <a:noFill/>
            <a:effectLst/>
          </p:spPr>
        </p:pic>
      </p:grpSp>
      <p:sp>
        <p:nvSpPr>
          <p:cNvPr id="23" name="Выноска-облако 22"/>
          <p:cNvSpPr/>
          <p:nvPr/>
        </p:nvSpPr>
        <p:spPr>
          <a:xfrm>
            <a:off x="1214414" y="5429264"/>
            <a:ext cx="914400" cy="612648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Выноска-облако 23"/>
          <p:cNvSpPr/>
          <p:nvPr/>
        </p:nvSpPr>
        <p:spPr>
          <a:xfrm flipH="1">
            <a:off x="3929058" y="5393545"/>
            <a:ext cx="914400" cy="612648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  <a:ln w="9525"/>
          <a:effectLst>
            <a:outerShdw dist="12700" dir="2400000" sy="-23000" kx="-800400" algn="bl" rotWithShape="0">
              <a:schemeClr val="accent2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узел 24"/>
          <p:cNvSpPr>
            <a:spLocks noChangeAspect="1"/>
          </p:cNvSpPr>
          <p:nvPr/>
        </p:nvSpPr>
        <p:spPr>
          <a:xfrm>
            <a:off x="3857620" y="5357826"/>
            <a:ext cx="144000" cy="144000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узел 25"/>
          <p:cNvSpPr>
            <a:spLocks noChangeAspect="1"/>
          </p:cNvSpPr>
          <p:nvPr/>
        </p:nvSpPr>
        <p:spPr>
          <a:xfrm>
            <a:off x="3643306" y="5500702"/>
            <a:ext cx="133352" cy="133352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узел 26"/>
          <p:cNvSpPr>
            <a:spLocks noChangeAspect="1"/>
          </p:cNvSpPr>
          <p:nvPr/>
        </p:nvSpPr>
        <p:spPr>
          <a:xfrm>
            <a:off x="1928794" y="5214950"/>
            <a:ext cx="144000" cy="144000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Блок-схема: узел 27"/>
          <p:cNvSpPr>
            <a:spLocks noChangeAspect="1"/>
          </p:cNvSpPr>
          <p:nvPr/>
        </p:nvSpPr>
        <p:spPr>
          <a:xfrm>
            <a:off x="2143108" y="5286388"/>
            <a:ext cx="144000" cy="144000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узел 28"/>
          <p:cNvSpPr>
            <a:spLocks noChangeAspect="1"/>
          </p:cNvSpPr>
          <p:nvPr/>
        </p:nvSpPr>
        <p:spPr>
          <a:xfrm>
            <a:off x="1714480" y="5143512"/>
            <a:ext cx="144000" cy="144000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Блок-схема: узел 29"/>
          <p:cNvSpPr>
            <a:spLocks noChangeAspect="1"/>
          </p:cNvSpPr>
          <p:nvPr/>
        </p:nvSpPr>
        <p:spPr>
          <a:xfrm>
            <a:off x="2000232" y="4929198"/>
            <a:ext cx="144000" cy="144000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лок-схема: узел 30"/>
          <p:cNvSpPr>
            <a:spLocks noChangeAspect="1"/>
          </p:cNvSpPr>
          <p:nvPr/>
        </p:nvSpPr>
        <p:spPr>
          <a:xfrm>
            <a:off x="3643306" y="5286388"/>
            <a:ext cx="144000" cy="144000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Блок-схема: узел 31"/>
          <p:cNvSpPr>
            <a:spLocks noChangeAspect="1"/>
          </p:cNvSpPr>
          <p:nvPr/>
        </p:nvSpPr>
        <p:spPr>
          <a:xfrm>
            <a:off x="4071934" y="5214950"/>
            <a:ext cx="144000" cy="144000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Блок-схема: узел 32"/>
          <p:cNvSpPr>
            <a:spLocks noChangeAspect="1"/>
          </p:cNvSpPr>
          <p:nvPr/>
        </p:nvSpPr>
        <p:spPr>
          <a:xfrm>
            <a:off x="3714744" y="5072074"/>
            <a:ext cx="144000" cy="144000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071538" y="5943600"/>
            <a:ext cx="10440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en-US" sz="3200" baseline="-25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baseline="-250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000496" y="5943600"/>
            <a:ext cx="10440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</a:t>
            </a:r>
            <a:endParaRPr lang="ru-RU" sz="3200" baseline="-250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0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6" dur="250" autoRev="1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7" dur="250" autoRev="1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250" autoRev="1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autoRev="1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20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64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4" presetID="64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8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6" presetID="64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8" presetID="64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89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64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9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8" presetID="64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9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64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01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64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0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64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0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/>
      <p:bldP spid="3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http://the-site.narod.ru/ak/machine/1-1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2357430"/>
            <a:ext cx="1983488" cy="2700000"/>
          </a:xfrm>
          <a:prstGeom prst="rect">
            <a:avLst/>
          </a:prstGeom>
          <a:noFill/>
        </p:spPr>
      </p:pic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457200" y="253536"/>
            <a:ext cx="5257808" cy="936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6600"/>
                </a:solidFill>
                <a:effectLst/>
                <a:latin typeface="Arthur Gothic" pitchFamily="2" charset="0"/>
              </a:rPr>
              <a:t/>
            </a:r>
            <a:br>
              <a:rPr lang="en-US" dirty="0" smtClean="0">
                <a:solidFill>
                  <a:srgbClr val="FF6600"/>
                </a:solidFill>
                <a:effectLst/>
                <a:latin typeface="Arthur Gothic" pitchFamily="2" charset="0"/>
              </a:rPr>
            </a:br>
            <a:r>
              <a:rPr lang="en-US" dirty="0" smtClean="0">
                <a:solidFill>
                  <a:srgbClr val="FF6600"/>
                </a:solidFill>
                <a:effectLst/>
                <a:latin typeface="Arthur Gothic" pitchFamily="2" charset="0"/>
              </a:rPr>
              <a:t/>
            </a:r>
            <a:br>
              <a:rPr lang="en-US" dirty="0" smtClean="0">
                <a:solidFill>
                  <a:srgbClr val="FF6600"/>
                </a:solidFill>
                <a:effectLst/>
                <a:latin typeface="Arthur Gothic" pitchFamily="2" charset="0"/>
              </a:rPr>
            </a:br>
            <a:r>
              <a:rPr lang="en-US" dirty="0" smtClean="0">
                <a:solidFill>
                  <a:srgbClr val="FF6600"/>
                </a:solidFill>
                <a:effectLst/>
                <a:latin typeface="Arthur Gothic" pitchFamily="2" charset="0"/>
              </a:rPr>
              <a:t/>
            </a:r>
            <a:br>
              <a:rPr lang="en-US" dirty="0" smtClean="0">
                <a:solidFill>
                  <a:srgbClr val="FF6600"/>
                </a:solidFill>
                <a:effectLst/>
                <a:latin typeface="Arthur Gothic" pitchFamily="2" charset="0"/>
              </a:rPr>
            </a:br>
            <a:r>
              <a:rPr lang="en-US" dirty="0" smtClean="0">
                <a:solidFill>
                  <a:srgbClr val="FF6600"/>
                </a:solidFill>
                <a:effectLst/>
                <a:latin typeface="Arthur Gothic" pitchFamily="2" charset="0"/>
              </a:rPr>
              <a:t/>
            </a:r>
            <a:br>
              <a:rPr lang="en-US" dirty="0" smtClean="0">
                <a:solidFill>
                  <a:srgbClr val="FF6600"/>
                </a:solidFill>
                <a:effectLst/>
                <a:latin typeface="Arthur Gothic" pitchFamily="2" charset="0"/>
              </a:rPr>
            </a:br>
            <a:r>
              <a:rPr lang="ru-RU" dirty="0" smtClean="0">
                <a:solidFill>
                  <a:srgbClr val="FF6600"/>
                </a:solidFill>
                <a:latin typeface="Arthur Gothic" pitchFamily="2" charset="0"/>
              </a:rPr>
              <a:t>Загрузка машинки– </a:t>
            </a:r>
            <a:br>
              <a:rPr lang="ru-RU" dirty="0" smtClean="0">
                <a:solidFill>
                  <a:srgbClr val="FF6600"/>
                </a:solidFill>
                <a:latin typeface="Arthur Gothic" pitchFamily="2" charset="0"/>
              </a:rPr>
            </a:br>
            <a:r>
              <a:rPr lang="en-US" dirty="0" smtClean="0">
                <a:solidFill>
                  <a:srgbClr val="FF6600"/>
                </a:solidFill>
                <a:effectLst/>
                <a:latin typeface="Arthur Gothic" pitchFamily="2" charset="0"/>
              </a:rPr>
              <a:t/>
            </a:r>
            <a:br>
              <a:rPr lang="en-US" dirty="0" smtClean="0">
                <a:solidFill>
                  <a:srgbClr val="FF6600"/>
                </a:solidFill>
                <a:effectLst/>
                <a:latin typeface="Arthur Gothic" pitchFamily="2" charset="0"/>
              </a:rPr>
            </a:br>
            <a:r>
              <a:rPr lang="en-US" dirty="0" smtClean="0">
                <a:solidFill>
                  <a:srgbClr val="FF6600"/>
                </a:solidFill>
                <a:effectLst/>
                <a:latin typeface="Arthur Gothic" pitchFamily="2" charset="0"/>
              </a:rPr>
              <a:t/>
            </a:r>
            <a:br>
              <a:rPr lang="en-US" dirty="0" smtClean="0">
                <a:solidFill>
                  <a:srgbClr val="FF6600"/>
                </a:solidFill>
                <a:effectLst/>
                <a:latin typeface="Arthur Gothic" pitchFamily="2" charset="0"/>
              </a:rPr>
            </a:br>
            <a:r>
              <a:rPr lang="en-US" dirty="0" smtClean="0">
                <a:solidFill>
                  <a:srgbClr val="FF6600"/>
                </a:solidFill>
                <a:effectLst/>
                <a:latin typeface="Arthur Gothic" pitchFamily="2" charset="0"/>
              </a:rPr>
              <a:t/>
            </a:r>
            <a:br>
              <a:rPr lang="en-US" dirty="0" smtClean="0">
                <a:solidFill>
                  <a:srgbClr val="FF6600"/>
                </a:solidFill>
                <a:effectLst/>
                <a:latin typeface="Arthur Gothic" pitchFamily="2" charset="0"/>
              </a:rPr>
            </a:br>
            <a:endParaRPr lang="ru-RU" dirty="0">
              <a:solidFill>
                <a:srgbClr val="FF6600"/>
              </a:solidFill>
              <a:effectLst/>
              <a:latin typeface="Arthur Gothic" pitchFamily="2" charset="0"/>
            </a:endParaRPr>
          </a:p>
        </p:txBody>
      </p:sp>
      <p:grpSp>
        <p:nvGrpSpPr>
          <p:cNvPr id="2" name="Группа 16"/>
          <p:cNvGrpSpPr/>
          <p:nvPr/>
        </p:nvGrpSpPr>
        <p:grpSpPr>
          <a:xfrm>
            <a:off x="3000364" y="1500174"/>
            <a:ext cx="3204000" cy="5000660"/>
            <a:chOff x="3000364" y="1285860"/>
            <a:chExt cx="3204000" cy="500066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000364" y="1285860"/>
              <a:ext cx="3204000" cy="500066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Простыня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000364" y="1785926"/>
              <a:ext cx="3204000" cy="500066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Наволочка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000364" y="2285992"/>
              <a:ext cx="3204000" cy="500066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Полотенце махровое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000364" y="2786058"/>
              <a:ext cx="3204000" cy="500066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Полотенце обычное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000364" y="3286124"/>
              <a:ext cx="3204000" cy="500066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Пододеяльник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000364" y="3786190"/>
              <a:ext cx="3204000" cy="500066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Скатерть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000364" y="4286256"/>
              <a:ext cx="3204000" cy="500066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Рубашка мужская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000364" y="4786322"/>
              <a:ext cx="3204000" cy="500066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Рубашка детская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000364" y="5286388"/>
              <a:ext cx="3204000" cy="500066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Женская сорочка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000364" y="5786454"/>
              <a:ext cx="3204000" cy="500066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Носовой платок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500034" y="1714488"/>
            <a:ext cx="2000264" cy="50006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 кг</a:t>
            </a:r>
            <a:endParaRPr lang="ru-RU" sz="4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Двойная стрелка влево/вправо 20"/>
          <p:cNvSpPr/>
          <p:nvPr/>
        </p:nvSpPr>
        <p:spPr>
          <a:xfrm rot="18183862">
            <a:off x="1745274" y="1630009"/>
            <a:ext cx="913597" cy="484632"/>
          </a:xfrm>
          <a:prstGeom prst="left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215074" y="2000240"/>
            <a:ext cx="1857388" cy="500066"/>
          </a:xfrm>
          <a:prstGeom prst="rect">
            <a:avLst/>
          </a:prstGeom>
          <a:noFill/>
          <a:ln w="952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200 г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215074" y="5500702"/>
            <a:ext cx="1857388" cy="500066"/>
          </a:xfrm>
          <a:prstGeom prst="rect">
            <a:avLst/>
          </a:prstGeom>
          <a:noFill/>
          <a:ln w="952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150 г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215074" y="2500306"/>
            <a:ext cx="1857388" cy="500066"/>
          </a:xfrm>
          <a:prstGeom prst="rect">
            <a:avLst/>
          </a:prstGeom>
          <a:noFill/>
          <a:ln w="952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350 г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215074" y="3000372"/>
            <a:ext cx="1857388" cy="500066"/>
          </a:xfrm>
          <a:prstGeom prst="rect">
            <a:avLst/>
          </a:prstGeom>
          <a:noFill/>
          <a:ln w="952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120-200 г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215074" y="3500438"/>
            <a:ext cx="1857388" cy="500066"/>
          </a:xfrm>
          <a:prstGeom prst="rect">
            <a:avLst/>
          </a:prstGeom>
          <a:noFill/>
          <a:ln w="952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650 г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215074" y="4000504"/>
            <a:ext cx="1857388" cy="500066"/>
          </a:xfrm>
          <a:prstGeom prst="rect">
            <a:avLst/>
          </a:prstGeom>
          <a:noFill/>
          <a:ln w="952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600 г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215074" y="4500570"/>
            <a:ext cx="1857388" cy="500066"/>
          </a:xfrm>
          <a:prstGeom prst="rect">
            <a:avLst/>
          </a:prstGeom>
          <a:noFill/>
          <a:ln w="952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300 г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215074" y="5000636"/>
            <a:ext cx="1857388" cy="500066"/>
          </a:xfrm>
          <a:prstGeom prst="rect">
            <a:avLst/>
          </a:prstGeom>
          <a:noFill/>
          <a:ln w="952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200 г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215074" y="1500174"/>
            <a:ext cx="1857388" cy="500066"/>
          </a:xfrm>
          <a:prstGeom prst="rect">
            <a:avLst/>
          </a:prstGeom>
          <a:noFill/>
          <a:ln w="952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400-500 г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215074" y="6000768"/>
            <a:ext cx="1857388" cy="500066"/>
          </a:xfrm>
          <a:prstGeom prst="rect">
            <a:avLst/>
          </a:prstGeom>
          <a:noFill/>
          <a:ln w="952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25 г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>
            <a:grpSpLocks noChangeAspect="1"/>
          </p:cNvGrpSpPr>
          <p:nvPr/>
        </p:nvGrpSpPr>
        <p:grpSpPr>
          <a:xfrm>
            <a:off x="1696618" y="500042"/>
            <a:ext cx="6161530" cy="3312000"/>
            <a:chOff x="1571604" y="1142984"/>
            <a:chExt cx="7500987" cy="4032000"/>
          </a:xfrm>
        </p:grpSpPr>
        <p:graphicFrame>
          <p:nvGraphicFramePr>
            <p:cNvPr id="4" name="Схема 3"/>
            <p:cNvGraphicFramePr/>
            <p:nvPr/>
          </p:nvGraphicFramePr>
          <p:xfrm>
            <a:off x="1571604" y="1142984"/>
            <a:ext cx="6552000" cy="4032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6" name="Text Box 17"/>
            <p:cNvSpPr txBox="1">
              <a:spLocks noChangeArrowheads="1"/>
            </p:cNvSpPr>
            <p:nvPr/>
          </p:nvSpPr>
          <p:spPr bwMode="gray">
            <a:xfrm>
              <a:off x="4571999" y="1357296"/>
              <a:ext cx="4500592" cy="1311396"/>
            </a:xfrm>
            <a:prstGeom prst="rect">
              <a:avLst/>
            </a:prstGeom>
            <a:solidFill>
              <a:srgbClr val="95B3D7">
                <a:alpha val="65882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3200" dirty="0" smtClean="0">
                  <a:latin typeface="Arial" pitchFamily="34" charset="0"/>
                  <a:cs typeface="Arial" pitchFamily="34" charset="0"/>
                </a:rPr>
                <a:t>Интерактивная доска</a:t>
              </a:r>
              <a:endParaRPr lang="ru-RU" sz="32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AutoShape 3"/>
          <p:cNvSpPr>
            <a:spLocks noChangeArrowheads="1"/>
          </p:cNvSpPr>
          <p:nvPr/>
        </p:nvSpPr>
        <p:spPr bwMode="auto">
          <a:xfrm>
            <a:off x="6215073" y="3429000"/>
            <a:ext cx="1980000" cy="2738437"/>
          </a:xfrm>
          <a:prstGeom prst="roundRect">
            <a:avLst>
              <a:gd name="adj" fmla="val 13745"/>
            </a:avLst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876" name="AutoShape 4"/>
          <p:cNvSpPr>
            <a:spLocks noChangeArrowheads="1"/>
          </p:cNvSpPr>
          <p:nvPr/>
        </p:nvSpPr>
        <p:spPr bwMode="auto">
          <a:xfrm>
            <a:off x="4456113" y="3433763"/>
            <a:ext cx="1611312" cy="2738437"/>
          </a:xfrm>
          <a:prstGeom prst="roundRect">
            <a:avLst>
              <a:gd name="adj" fmla="val 13745"/>
            </a:avLst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877" name="AutoShape 5"/>
          <p:cNvSpPr>
            <a:spLocks noChangeArrowheads="1"/>
          </p:cNvSpPr>
          <p:nvPr/>
        </p:nvSpPr>
        <p:spPr bwMode="auto">
          <a:xfrm>
            <a:off x="2773363" y="3433763"/>
            <a:ext cx="1563687" cy="2738437"/>
          </a:xfrm>
          <a:prstGeom prst="roundRect">
            <a:avLst>
              <a:gd name="adj" fmla="val 13745"/>
            </a:avLst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3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878" name="AutoShape 6"/>
          <p:cNvSpPr>
            <a:spLocks noChangeArrowheads="1"/>
          </p:cNvSpPr>
          <p:nvPr/>
        </p:nvSpPr>
        <p:spPr bwMode="auto">
          <a:xfrm>
            <a:off x="642910" y="3429000"/>
            <a:ext cx="1980000" cy="2738437"/>
          </a:xfrm>
          <a:prstGeom prst="roundRect">
            <a:avLst>
              <a:gd name="adj" fmla="val 13745"/>
            </a:avLst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</a:t>
            </a:r>
            <a:endParaRPr lang="ru-RU" sz="3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287463" y="2057400"/>
            <a:ext cx="5895975" cy="936625"/>
            <a:chOff x="624" y="1152"/>
            <a:chExt cx="4080" cy="720"/>
          </a:xfrm>
        </p:grpSpPr>
        <p:sp>
          <p:nvSpPr>
            <p:cNvPr id="79880" name="Rectangle 8"/>
            <p:cNvSpPr>
              <a:spLocks noChangeArrowheads="1"/>
            </p:cNvSpPr>
            <p:nvPr/>
          </p:nvSpPr>
          <p:spPr bwMode="gray">
            <a:xfrm rot="3419336">
              <a:off x="624" y="1200"/>
              <a:ext cx="672" cy="672"/>
            </a:xfrm>
            <a:prstGeom prst="rect">
              <a:avLst/>
            </a:prstGeom>
            <a:solidFill>
              <a:srgbClr val="FF660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296" y="1296"/>
              <a:ext cx="624" cy="96"/>
              <a:chOff x="2003" y="3439"/>
              <a:chExt cx="468" cy="244"/>
            </a:xfrm>
          </p:grpSpPr>
          <p:sp>
            <p:nvSpPr>
              <p:cNvPr id="79882" name="Oval 10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9883" name="Rectangle 11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9884" name="Oval 12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9885" name="Oval 13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79886" name="Rectangle 14"/>
            <p:cNvSpPr>
              <a:spLocks noChangeArrowheads="1"/>
            </p:cNvSpPr>
            <p:nvPr/>
          </p:nvSpPr>
          <p:spPr bwMode="gray">
            <a:xfrm rot="3419336">
              <a:off x="1776" y="1152"/>
              <a:ext cx="672" cy="672"/>
            </a:xfrm>
            <a:prstGeom prst="rect">
              <a:avLst/>
            </a:prstGeom>
            <a:solidFill>
              <a:srgbClr val="FF660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2448" y="1296"/>
              <a:ext cx="624" cy="96"/>
              <a:chOff x="2003" y="3439"/>
              <a:chExt cx="468" cy="244"/>
            </a:xfrm>
          </p:grpSpPr>
          <p:sp>
            <p:nvSpPr>
              <p:cNvPr id="79888" name="Oval 16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9889" name="Rectangle 17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9890" name="Oval 18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9891" name="Oval 19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79892" name="Rectangle 20"/>
            <p:cNvSpPr>
              <a:spLocks noChangeArrowheads="1"/>
            </p:cNvSpPr>
            <p:nvPr/>
          </p:nvSpPr>
          <p:spPr bwMode="gray">
            <a:xfrm rot="3419336">
              <a:off x="2880" y="1152"/>
              <a:ext cx="672" cy="672"/>
            </a:xfrm>
            <a:prstGeom prst="rect">
              <a:avLst/>
            </a:prstGeom>
            <a:solidFill>
              <a:srgbClr val="FF660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grpSp>
          <p:nvGrpSpPr>
            <p:cNvPr id="5" name="Group 21"/>
            <p:cNvGrpSpPr>
              <a:grpSpLocks/>
            </p:cNvGrpSpPr>
            <p:nvPr/>
          </p:nvGrpSpPr>
          <p:grpSpPr bwMode="auto">
            <a:xfrm>
              <a:off x="3600" y="1296"/>
              <a:ext cx="816" cy="96"/>
              <a:chOff x="2003" y="3439"/>
              <a:chExt cx="468" cy="244"/>
            </a:xfrm>
          </p:grpSpPr>
          <p:sp>
            <p:nvSpPr>
              <p:cNvPr id="79894" name="Oval 22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9895" name="Rectangle 23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9896" name="Oval 24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9897" name="Oval 25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79898" name="Rectangle 26"/>
            <p:cNvSpPr>
              <a:spLocks noChangeArrowheads="1"/>
            </p:cNvSpPr>
            <p:nvPr/>
          </p:nvSpPr>
          <p:spPr bwMode="gray">
            <a:xfrm rot="3419336">
              <a:off x="4032" y="1152"/>
              <a:ext cx="672" cy="672"/>
            </a:xfrm>
            <a:prstGeom prst="rect">
              <a:avLst/>
            </a:prstGeom>
            <a:solidFill>
              <a:srgbClr val="FF660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  <p:sp>
        <p:nvSpPr>
          <p:cNvPr id="79899" name="Rectangle 27"/>
          <p:cNvSpPr>
            <a:spLocks noChangeArrowheads="1"/>
          </p:cNvSpPr>
          <p:nvPr/>
        </p:nvSpPr>
        <p:spPr bwMode="gray">
          <a:xfrm>
            <a:off x="1441450" y="2359025"/>
            <a:ext cx="81144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80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8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900" name="Rectangle 28"/>
          <p:cNvSpPr>
            <a:spLocks noChangeArrowheads="1"/>
          </p:cNvSpPr>
          <p:nvPr/>
        </p:nvSpPr>
        <p:spPr bwMode="gray">
          <a:xfrm>
            <a:off x="3136900" y="2359025"/>
            <a:ext cx="81144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80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8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901" name="Rectangle 29"/>
          <p:cNvSpPr>
            <a:spLocks noChangeArrowheads="1"/>
          </p:cNvSpPr>
          <p:nvPr/>
        </p:nvSpPr>
        <p:spPr bwMode="gray">
          <a:xfrm>
            <a:off x="4683125" y="2359025"/>
            <a:ext cx="81144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80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8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902" name="Rectangle 30"/>
          <p:cNvSpPr>
            <a:spLocks noChangeArrowheads="1"/>
          </p:cNvSpPr>
          <p:nvPr/>
        </p:nvSpPr>
        <p:spPr bwMode="gray">
          <a:xfrm>
            <a:off x="6378575" y="2359025"/>
            <a:ext cx="81144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80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8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642910" y="357166"/>
            <a:ext cx="3786214" cy="1357322"/>
          </a:xfrm>
          <a:prstGeom prst="flowChartAlternateProcess">
            <a:avLst/>
          </a:prstGeom>
          <a:solidFill>
            <a:srgbClr val="0033CC"/>
          </a:solidFill>
          <a:ln>
            <a:solidFill>
              <a:srgbClr val="FF6600"/>
            </a:solidFill>
          </a:ln>
        </p:spPr>
        <p:txBody>
          <a:bodyPr rIns="9144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thur Gothic" pitchFamily="2" charset="0"/>
              <a:ea typeface="+mj-ea"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557913" y="3643314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3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 preferRelativeResize="0">
            <a:picLocks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5786" y="4286256"/>
            <a:ext cx="1656000" cy="16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28926" y="4286256"/>
            <a:ext cx="1245312" cy="16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Прямоугольник 34"/>
          <p:cNvSpPr/>
          <p:nvPr/>
        </p:nvSpPr>
        <p:spPr>
          <a:xfrm>
            <a:off x="1136356" y="3643314"/>
            <a:ext cx="10278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wool</a:t>
            </a:r>
            <a:endParaRPr lang="ru-RU" sz="3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019496" y="3643314"/>
            <a:ext cx="11192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wolle</a:t>
            </a:r>
            <a:endParaRPr lang="ru-RU" sz="3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3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697034" y="3643314"/>
            <a:ext cx="10502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laine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3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614640" y="3643314"/>
            <a:ext cx="10727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vuna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3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 preferRelativeResize="0">
            <a:picLocks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29388" y="4286256"/>
            <a:ext cx="1548000" cy="16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43438" y="4286256"/>
            <a:ext cx="1145400" cy="16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3116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критерий 1.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Интерактивная доска обеспечивает активную познавательную позицию учащихся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Интерактивная доска дают возможность учащимся строить свою учебную деятельность в соответствии с их интересами и увлечениями. Учащиеся активно участвуют в работе с интерактивной доской, т.к. она позволяет им получать новые знания на основе осуществления самостоятельного анализа наблюдаемых явлений, процессов; изучения объектов, сравнения их свойств; анализа результатов виртуально проводимых экспериментов и выявления экспериментальных зависимостей; осуществления поиска и обработки информации, построения обобщенных аргументированных выводов на основе информации, полученной из всей совокупности источников. В процессе работы с интерактивной доской учащиеся имеют возможность самостоятельно определять адекватные формы и структуру предоставления информации, в зависимости от цели ее предъявления и интерактивной потребителей.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332000" y="0"/>
            <a:ext cx="6480000" cy="82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Критерии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оценки разработки уроков с использованием ИД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критерий 2.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400" dirty="0" smtClean="0">
                <a:latin typeface="Arial" pitchFamily="34" charset="0"/>
                <a:cs typeface="Arial" pitchFamily="34" charset="0"/>
              </a:rPr>
            </a:br>
            <a:r>
              <a:rPr lang="ru-RU" sz="3400" dirty="0" smtClean="0">
                <a:latin typeface="Arial" pitchFamily="34" charset="0"/>
                <a:cs typeface="Arial" pitchFamily="34" charset="0"/>
              </a:rPr>
              <a:t>Использование средств интерактивной доски соответствует образовательным стандартам и программе обучения</a:t>
            </a:r>
            <a:br>
              <a:rPr lang="ru-RU" sz="3400" dirty="0" smtClean="0">
                <a:latin typeface="Arial" pitchFamily="34" charset="0"/>
                <a:cs typeface="Arial" pitchFamily="34" charset="0"/>
              </a:rPr>
            </a:br>
            <a:r>
              <a:rPr lang="ru-RU" sz="3400" dirty="0" smtClean="0">
                <a:latin typeface="Arial" pitchFamily="34" charset="0"/>
                <a:cs typeface="Arial" pitchFamily="34" charset="0"/>
              </a:rPr>
              <a:t>При использовании средств интерактивной доски за основу принимают центральные понятия учебной программы, соответствующей местным или национальным образовательным стандартам. Применение интерактивной доски имеет четкие цели, определяющие планируемые результаты обучения.</a:t>
            </a:r>
            <a:br>
              <a:rPr lang="ru-RU" sz="3400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332000" y="0"/>
            <a:ext cx="6480000" cy="82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Критерии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оценки разработки уроков с использованием ИД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311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критерий 4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Средства интерактивной доски обеспечивают и повышают эффективность обучения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Средства интерактивной доски используются для развития мыслительных умений и знаний по предмету. Деятельность учащихся не ограничивается индивидуальной работой в классе.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332000" y="0"/>
            <a:ext cx="6480000" cy="82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Критерии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оценки разработки уроков с использованием ИД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Ссылки: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  <a:hlinkClick r:id="rId2"/>
              </a:rPr>
              <a:t>http://peressa2009.narod2.ru/IKT_na_urokah/interaktivnaya_doska/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«Интерактивная доска», материал с сайта Перовой Инессы Николаевны;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  <a:hlinkClick r:id="rId3"/>
              </a:rPr>
              <a:t>http://festival.1september.ru/articles/504736/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- мастер-класс «Интерактивная доска на уроке», материал Струтинской-Федоровой Людмилы Анатольевны;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  <a:hlinkClick r:id="rId4"/>
              </a:rPr>
              <a:t>http://www.prometheanplanet.ru/server.php?show=ConResource.33578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– «Основные классы неорганических веществ», материал Анастасии Самошкиной;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  <a:hlinkClick r:id="rId5"/>
              </a:rPr>
              <a:t>http://i-doska.blogspot.ru/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- помощь в использовании интерактивной доски;</a:t>
            </a:r>
          </a:p>
          <a:p>
            <a:pPr marL="457200" indent="-457200">
              <a:buFont typeface="+mj-lt"/>
              <a:buAutoNum type="arabicPeriod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143372" y="1428736"/>
            <a:ext cx="4786346" cy="5143536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 w="28575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5072074"/>
            <a:ext cx="4257676" cy="1054089"/>
          </a:xfr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12, 3, 7, 16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214554"/>
            <a:ext cx="3643338" cy="3500462"/>
          </a:xfrm>
          <a:prstGeom prst="rect">
            <a:avLst/>
          </a:prstGeom>
          <a:gradFill flip="none" rotWithShape="1">
            <a:gsLst>
              <a:gs pos="0">
                <a:srgbClr val="95B3D7"/>
              </a:gs>
              <a:gs pos="50000">
                <a:srgbClr val="92D050"/>
              </a:gs>
              <a:gs pos="100000">
                <a:srgbClr val="C00000"/>
              </a:gs>
            </a:gsLst>
            <a:lin ang="2700000" scaled="1"/>
            <a:tileRect/>
          </a:gradFill>
          <a:ln w="28575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 useBgFill="1">
        <p:nvSpPr>
          <p:cNvPr id="7" name="Прямоугольник 6"/>
          <p:cNvSpPr/>
          <p:nvPr/>
        </p:nvSpPr>
        <p:spPr>
          <a:xfrm>
            <a:off x="250001" y="3929066"/>
            <a:ext cx="3571900" cy="1643074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  <a:prstDash val="lgDash"/>
          </a:ln>
          <a:effectLst>
            <a:outerShdw dist="101600" dir="3000000" algn="ctr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Определите </a:t>
            </a:r>
            <a:r>
              <a:rPr lang="en-US" sz="4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</a:t>
            </a:r>
            <a:r>
              <a:rPr lang="en-US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химических элементов с порядковыми номерами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gray">
          <a:xfrm rot="3419336">
            <a:off x="4683125" y="1531925"/>
            <a:ext cx="923925" cy="10033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dist="139700" dir="2400000" algn="ctr" rotWithShape="0">
              <a:schemeClr val="accent6">
                <a:lumMod val="75000"/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gray">
          <a:xfrm>
            <a:off x="4042688" y="988168"/>
            <a:ext cx="529312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50800" dir="5400000" algn="ctr" rotWithShape="0">
              <a:schemeClr val="accent6">
                <a:lumMod val="75000"/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algn="ctr" eaLnBrk="0" hangingPunct="0"/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gray">
          <a:xfrm rot="3419336">
            <a:off x="6540513" y="1317611"/>
            <a:ext cx="923925" cy="10033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dist="139700" dir="2400000" algn="ctr" rotWithShape="0">
              <a:schemeClr val="accent6">
                <a:lumMod val="75000"/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gray">
          <a:xfrm>
            <a:off x="7567500" y="1158575"/>
            <a:ext cx="529312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50800" dir="5400000" algn="ctr" rotWithShape="0">
              <a:schemeClr val="accent6">
                <a:lumMod val="75000"/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algn="ctr" eaLnBrk="0" hangingPunct="0"/>
            <a:r>
              <a:rPr lang="ru-RU" sz="4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gray">
          <a:xfrm rot="3419336">
            <a:off x="6897703" y="3103561"/>
            <a:ext cx="923925" cy="10033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dist="139700" dir="2400000" algn="ctr" rotWithShape="0">
              <a:schemeClr val="accent6">
                <a:lumMod val="75000"/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gray">
          <a:xfrm>
            <a:off x="7906265" y="2716889"/>
            <a:ext cx="529312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50800" dir="5400000" algn="ctr" rotWithShape="0">
              <a:schemeClr val="accent6">
                <a:lumMod val="75000"/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algn="ctr" eaLnBrk="0" hangingPunct="0"/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gray">
          <a:xfrm rot="3419336">
            <a:off x="5111753" y="3174999"/>
            <a:ext cx="923925" cy="10033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dist="139700" dir="2400000" algn="ctr" rotWithShape="0">
              <a:schemeClr val="accent6">
                <a:lumMod val="75000"/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gray">
          <a:xfrm>
            <a:off x="5969857" y="2820615"/>
            <a:ext cx="529312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50800" dir="5400000" algn="ctr" rotWithShape="0">
              <a:schemeClr val="accent6">
                <a:lumMod val="75000"/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algn="ctr" eaLnBrk="0" hangingPunct="0"/>
            <a:r>
              <a:rPr lang="ru-RU" sz="4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457200" y="214290"/>
            <a:ext cx="8229600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 smtClean="0">
                <a:latin typeface="Arial" pitchFamily="34" charset="0"/>
                <a:ea typeface="+mj-ea"/>
                <a:cs typeface="Arial" pitchFamily="34" charset="0"/>
              </a:rPr>
              <a:t>Инструмент «Карандаш» 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66"/>
          <p:cNvGraphicFramePr>
            <a:graphicFrameLocks noGrp="1"/>
          </p:cNvGraphicFramePr>
          <p:nvPr>
            <p:ph idx="1"/>
          </p:nvPr>
        </p:nvGraphicFramePr>
        <p:xfrm>
          <a:off x="335653" y="1357301"/>
          <a:ext cx="8472695" cy="5072098"/>
        </p:xfrm>
        <a:graphic>
          <a:graphicData uri="http://schemas.openxmlformats.org/drawingml/2006/table">
            <a:tbl>
              <a:tblPr/>
              <a:tblGrid>
                <a:gridCol w="1885225"/>
                <a:gridCol w="1944000"/>
                <a:gridCol w="1314311"/>
                <a:gridCol w="928694"/>
                <a:gridCol w="2400465"/>
              </a:tblGrid>
              <a:tr h="10616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9900">
                            <a:tint val="66000"/>
                            <a:satMod val="160000"/>
                          </a:srgbClr>
                        </a:gs>
                        <a:gs pos="50000">
                          <a:srgbClr val="FF9900">
                            <a:tint val="44500"/>
                            <a:satMod val="160000"/>
                          </a:srgbClr>
                        </a:gs>
                        <a:gs pos="100000">
                          <a:srgbClr val="FF99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Порядковый номер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9900">
                            <a:tint val="66000"/>
                            <a:satMod val="160000"/>
                          </a:srgbClr>
                        </a:gs>
                        <a:gs pos="50000">
                          <a:srgbClr val="FF9900">
                            <a:tint val="44500"/>
                            <a:satMod val="160000"/>
                          </a:srgbClr>
                        </a:gs>
                        <a:gs pos="100000">
                          <a:srgbClr val="FF99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Символ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9900">
                            <a:tint val="66000"/>
                            <a:satMod val="160000"/>
                          </a:srgbClr>
                        </a:gs>
                        <a:gs pos="50000">
                          <a:srgbClr val="FF9900">
                            <a:tint val="44500"/>
                            <a:satMod val="160000"/>
                          </a:srgbClr>
                        </a:gs>
                        <a:gs pos="100000">
                          <a:srgbClr val="FF99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Ar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9900">
                            <a:tint val="66000"/>
                            <a:satMod val="160000"/>
                          </a:srgbClr>
                        </a:gs>
                        <a:gs pos="50000">
                          <a:srgbClr val="FF9900">
                            <a:tint val="44500"/>
                            <a:satMod val="160000"/>
                          </a:srgbClr>
                        </a:gs>
                        <a:gs pos="100000">
                          <a:srgbClr val="FF99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Произношение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9900">
                            <a:tint val="66000"/>
                            <a:satMod val="160000"/>
                          </a:srgbClr>
                        </a:gs>
                        <a:gs pos="50000">
                          <a:srgbClr val="FF9900">
                            <a:tint val="44500"/>
                            <a:satMod val="160000"/>
                          </a:srgbClr>
                        </a:gs>
                        <a:gs pos="100000">
                          <a:srgbClr val="FF99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6684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Натрий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9900">
                            <a:tint val="66000"/>
                            <a:satMod val="160000"/>
                          </a:srgbClr>
                        </a:gs>
                        <a:gs pos="50000">
                          <a:srgbClr val="FF9900">
                            <a:tint val="44500"/>
                            <a:satMod val="160000"/>
                          </a:srgbClr>
                        </a:gs>
                        <a:gs pos="100000">
                          <a:srgbClr val="FF99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9900">
                            <a:tint val="66000"/>
                            <a:satMod val="160000"/>
                          </a:srgbClr>
                        </a:gs>
                        <a:gs pos="50000">
                          <a:srgbClr val="FF9900">
                            <a:tint val="44500"/>
                            <a:satMod val="160000"/>
                          </a:srgbClr>
                        </a:gs>
                        <a:gs pos="100000">
                          <a:srgbClr val="FF99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9900">
                            <a:tint val="66000"/>
                            <a:satMod val="160000"/>
                          </a:srgbClr>
                        </a:gs>
                        <a:gs pos="50000">
                          <a:srgbClr val="FF9900">
                            <a:tint val="44500"/>
                            <a:satMod val="160000"/>
                          </a:srgbClr>
                        </a:gs>
                        <a:gs pos="100000">
                          <a:srgbClr val="FF99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9900">
                            <a:tint val="66000"/>
                            <a:satMod val="160000"/>
                          </a:srgbClr>
                        </a:gs>
                        <a:gs pos="50000">
                          <a:srgbClr val="FF9900">
                            <a:tint val="44500"/>
                            <a:satMod val="160000"/>
                          </a:srgbClr>
                        </a:gs>
                        <a:gs pos="100000">
                          <a:srgbClr val="FF99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Эн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9900">
                            <a:tint val="66000"/>
                            <a:satMod val="160000"/>
                          </a:srgbClr>
                        </a:gs>
                        <a:gs pos="50000">
                          <a:srgbClr val="FF9900">
                            <a:tint val="44500"/>
                            <a:satMod val="160000"/>
                          </a:srgbClr>
                        </a:gs>
                        <a:gs pos="100000">
                          <a:srgbClr val="FF99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6684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Азот 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9900">
                            <a:tint val="66000"/>
                            <a:satMod val="160000"/>
                          </a:srgbClr>
                        </a:gs>
                        <a:gs pos="50000">
                          <a:srgbClr val="FF9900">
                            <a:tint val="44500"/>
                            <a:satMod val="160000"/>
                          </a:srgbClr>
                        </a:gs>
                        <a:gs pos="100000">
                          <a:srgbClr val="FF99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9900">
                            <a:tint val="66000"/>
                            <a:satMod val="160000"/>
                          </a:srgbClr>
                        </a:gs>
                        <a:gs pos="50000">
                          <a:srgbClr val="FF9900">
                            <a:tint val="44500"/>
                            <a:satMod val="160000"/>
                          </a:srgbClr>
                        </a:gs>
                        <a:gs pos="100000">
                          <a:srgbClr val="FF99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9900">
                            <a:tint val="66000"/>
                            <a:satMod val="160000"/>
                          </a:srgbClr>
                        </a:gs>
                        <a:gs pos="50000">
                          <a:srgbClr val="FF9900">
                            <a:tint val="44500"/>
                            <a:satMod val="160000"/>
                          </a:srgbClr>
                        </a:gs>
                        <a:gs pos="100000">
                          <a:srgbClr val="FF99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9900">
                            <a:tint val="66000"/>
                            <a:satMod val="160000"/>
                          </a:srgbClr>
                        </a:gs>
                        <a:gs pos="50000">
                          <a:srgbClr val="FF9900">
                            <a:tint val="44500"/>
                            <a:satMod val="160000"/>
                          </a:srgbClr>
                        </a:gs>
                        <a:gs pos="100000">
                          <a:srgbClr val="FF99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Аш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9900">
                            <a:tint val="66000"/>
                            <a:satMod val="160000"/>
                          </a:srgbClr>
                        </a:gs>
                        <a:gs pos="50000">
                          <a:srgbClr val="FF9900">
                            <a:tint val="44500"/>
                            <a:satMod val="160000"/>
                          </a:srgbClr>
                        </a:gs>
                        <a:gs pos="100000">
                          <a:srgbClr val="FF99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6684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Калий 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9900">
                            <a:tint val="66000"/>
                            <a:satMod val="160000"/>
                          </a:srgbClr>
                        </a:gs>
                        <a:gs pos="50000">
                          <a:srgbClr val="FF9900">
                            <a:tint val="44500"/>
                            <a:satMod val="160000"/>
                          </a:srgbClr>
                        </a:gs>
                        <a:gs pos="100000">
                          <a:srgbClr val="FF99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9900">
                            <a:tint val="66000"/>
                            <a:satMod val="160000"/>
                          </a:srgbClr>
                        </a:gs>
                        <a:gs pos="50000">
                          <a:srgbClr val="FF9900">
                            <a:tint val="44500"/>
                            <a:satMod val="160000"/>
                          </a:srgbClr>
                        </a:gs>
                        <a:gs pos="100000">
                          <a:srgbClr val="FF99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9900">
                            <a:tint val="66000"/>
                            <a:satMod val="160000"/>
                          </a:srgbClr>
                        </a:gs>
                        <a:gs pos="50000">
                          <a:srgbClr val="FF9900">
                            <a:tint val="44500"/>
                            <a:satMod val="160000"/>
                          </a:srgbClr>
                        </a:gs>
                        <a:gs pos="100000">
                          <a:srgbClr val="FF99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9900">
                            <a:tint val="66000"/>
                            <a:satMod val="160000"/>
                          </a:srgbClr>
                        </a:gs>
                        <a:gs pos="50000">
                          <a:srgbClr val="FF9900">
                            <a:tint val="44500"/>
                            <a:satMod val="160000"/>
                          </a:srgbClr>
                        </a:gs>
                        <a:gs pos="100000">
                          <a:srgbClr val="FF99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Калий 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9900">
                            <a:tint val="66000"/>
                            <a:satMod val="160000"/>
                          </a:srgbClr>
                        </a:gs>
                        <a:gs pos="50000">
                          <a:srgbClr val="FF9900">
                            <a:tint val="44500"/>
                            <a:satMod val="160000"/>
                          </a:srgbClr>
                        </a:gs>
                        <a:gs pos="100000">
                          <a:srgbClr val="FF99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6684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Хлор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9900">
                            <a:tint val="66000"/>
                            <a:satMod val="160000"/>
                          </a:srgbClr>
                        </a:gs>
                        <a:gs pos="50000">
                          <a:srgbClr val="FF9900">
                            <a:tint val="44500"/>
                            <a:satMod val="160000"/>
                          </a:srgbClr>
                        </a:gs>
                        <a:gs pos="100000">
                          <a:srgbClr val="FF99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9900">
                            <a:tint val="66000"/>
                            <a:satMod val="160000"/>
                          </a:srgbClr>
                        </a:gs>
                        <a:gs pos="50000">
                          <a:srgbClr val="FF9900">
                            <a:tint val="44500"/>
                            <a:satMod val="160000"/>
                          </a:srgbClr>
                        </a:gs>
                        <a:gs pos="100000">
                          <a:srgbClr val="FF99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Cl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9900">
                            <a:tint val="66000"/>
                            <a:satMod val="160000"/>
                          </a:srgbClr>
                        </a:gs>
                        <a:gs pos="50000">
                          <a:srgbClr val="FF9900">
                            <a:tint val="44500"/>
                            <a:satMod val="160000"/>
                          </a:srgbClr>
                        </a:gs>
                        <a:gs pos="100000">
                          <a:srgbClr val="FF99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35,5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9900">
                            <a:tint val="66000"/>
                            <a:satMod val="160000"/>
                          </a:srgbClr>
                        </a:gs>
                        <a:gs pos="50000">
                          <a:srgbClr val="FF9900">
                            <a:tint val="44500"/>
                            <a:satMod val="160000"/>
                          </a:srgbClr>
                        </a:gs>
                        <a:gs pos="100000">
                          <a:srgbClr val="FF99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Хлор 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9900">
                            <a:tint val="66000"/>
                            <a:satMod val="160000"/>
                          </a:srgbClr>
                        </a:gs>
                        <a:gs pos="50000">
                          <a:srgbClr val="FF9900">
                            <a:tint val="44500"/>
                            <a:satMod val="160000"/>
                          </a:srgbClr>
                        </a:gs>
                        <a:gs pos="100000">
                          <a:srgbClr val="FF99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6684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Фосфор 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9900">
                            <a:tint val="66000"/>
                            <a:satMod val="160000"/>
                          </a:srgbClr>
                        </a:gs>
                        <a:gs pos="50000">
                          <a:srgbClr val="FF9900">
                            <a:tint val="44500"/>
                            <a:satMod val="160000"/>
                          </a:srgbClr>
                        </a:gs>
                        <a:gs pos="100000">
                          <a:srgbClr val="FF99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9900">
                            <a:tint val="66000"/>
                            <a:satMod val="160000"/>
                          </a:srgbClr>
                        </a:gs>
                        <a:gs pos="50000">
                          <a:srgbClr val="FF9900">
                            <a:tint val="44500"/>
                            <a:satMod val="160000"/>
                          </a:srgbClr>
                        </a:gs>
                        <a:gs pos="100000">
                          <a:srgbClr val="FF99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9900">
                            <a:tint val="66000"/>
                            <a:satMod val="160000"/>
                          </a:srgbClr>
                        </a:gs>
                        <a:gs pos="50000">
                          <a:srgbClr val="FF9900">
                            <a:tint val="44500"/>
                            <a:satMod val="160000"/>
                          </a:srgbClr>
                        </a:gs>
                        <a:gs pos="100000">
                          <a:srgbClr val="FF99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9900">
                            <a:tint val="66000"/>
                            <a:satMod val="160000"/>
                          </a:srgbClr>
                        </a:gs>
                        <a:gs pos="50000">
                          <a:srgbClr val="FF9900">
                            <a:tint val="44500"/>
                            <a:satMod val="160000"/>
                          </a:srgbClr>
                        </a:gs>
                        <a:gs pos="100000">
                          <a:srgbClr val="FF99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Пэ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9900">
                            <a:tint val="66000"/>
                            <a:satMod val="160000"/>
                          </a:srgbClr>
                        </a:gs>
                        <a:gs pos="50000">
                          <a:srgbClr val="FF9900">
                            <a:tint val="44500"/>
                            <a:satMod val="160000"/>
                          </a:srgbClr>
                        </a:gs>
                        <a:gs pos="100000">
                          <a:srgbClr val="FF99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6684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Кремний 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9900">
                            <a:tint val="66000"/>
                            <a:satMod val="160000"/>
                          </a:srgbClr>
                        </a:gs>
                        <a:gs pos="50000">
                          <a:srgbClr val="FF9900">
                            <a:tint val="44500"/>
                            <a:satMod val="160000"/>
                          </a:srgbClr>
                        </a:gs>
                        <a:gs pos="100000">
                          <a:srgbClr val="FF99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9900">
                            <a:tint val="66000"/>
                            <a:satMod val="160000"/>
                          </a:srgbClr>
                        </a:gs>
                        <a:gs pos="50000">
                          <a:srgbClr val="FF9900">
                            <a:tint val="44500"/>
                            <a:satMod val="160000"/>
                          </a:srgbClr>
                        </a:gs>
                        <a:gs pos="100000">
                          <a:srgbClr val="FF99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9900">
                            <a:tint val="66000"/>
                            <a:satMod val="160000"/>
                          </a:srgbClr>
                        </a:gs>
                        <a:gs pos="50000">
                          <a:srgbClr val="FF9900">
                            <a:tint val="44500"/>
                            <a:satMod val="160000"/>
                          </a:srgbClr>
                        </a:gs>
                        <a:gs pos="100000">
                          <a:srgbClr val="FF99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9900">
                            <a:tint val="66000"/>
                            <a:satMod val="160000"/>
                          </a:srgbClr>
                        </a:gs>
                        <a:gs pos="50000">
                          <a:srgbClr val="FF9900">
                            <a:tint val="44500"/>
                            <a:satMod val="160000"/>
                          </a:srgbClr>
                        </a:gs>
                        <a:gs pos="100000">
                          <a:srgbClr val="FF99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Эс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9900">
                            <a:tint val="66000"/>
                            <a:satMod val="160000"/>
                          </a:srgbClr>
                        </a:gs>
                        <a:gs pos="50000">
                          <a:srgbClr val="FF9900">
                            <a:tint val="44500"/>
                            <a:satMod val="160000"/>
                          </a:srgbClr>
                        </a:gs>
                        <a:gs pos="100000">
                          <a:srgbClr val="FF99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24000" y="214290"/>
            <a:ext cx="8496000" cy="1143008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Найди ошибку</a:t>
            </a:r>
            <a:endParaRPr lang="ru-RU" sz="40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7"/>
          <p:cNvSpPr>
            <a:spLocks noChangeArrowheads="1"/>
          </p:cNvSpPr>
          <p:nvPr/>
        </p:nvSpPr>
        <p:spPr bwMode="gray">
          <a:xfrm>
            <a:off x="715341" y="857232"/>
            <a:ext cx="7713318" cy="1214446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rgbClr val="FF9900"/>
              </a:gs>
            </a:gsLst>
            <a:lin ang="13500000" scaled="1"/>
            <a:tileRect/>
          </a:gradFill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dist="139700" dir="2400000" algn="ctr" rotWithShape="0">
              <a:srgbClr val="C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От начала или конца названия химического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элемента убрать число букв, соответствующее числу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точек 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endParaRPr lang="ru-RU" sz="2400" dirty="0"/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457200" y="0"/>
            <a:ext cx="8229600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 smtClean="0">
                <a:latin typeface="Arial" pitchFamily="34" charset="0"/>
                <a:ea typeface="+mj-ea"/>
                <a:cs typeface="Arial" pitchFamily="34" charset="0"/>
              </a:rPr>
              <a:t>Угадай слово 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gray">
          <a:xfrm>
            <a:off x="2652182" y="2500306"/>
            <a:ext cx="1404000" cy="10033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dist="139700" dir="2400000" algn="ctr" rotWithShape="0">
              <a:srgbClr val="C0000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ru-RU" sz="48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Cr </a:t>
            </a:r>
            <a:endParaRPr lang="ru-RU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gray">
          <a:xfrm>
            <a:off x="4223818" y="2500306"/>
            <a:ext cx="2268000" cy="1003300"/>
          </a:xfrm>
          <a:prstGeom prst="rect">
            <a:avLst/>
          </a:prstGeom>
          <a:gradFill flip="none" rotWithShape="1">
            <a:gsLst>
              <a:gs pos="0">
                <a:srgbClr val="FF9900">
                  <a:tint val="66000"/>
                  <a:satMod val="160000"/>
                </a:srgbClr>
              </a:gs>
              <a:gs pos="50000">
                <a:srgbClr val="FF9900">
                  <a:tint val="44500"/>
                  <a:satMod val="160000"/>
                </a:srgbClr>
              </a:gs>
              <a:gs pos="100000">
                <a:srgbClr val="FF9900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dist="139700" dir="2400000" algn="ctr" rotWithShape="0">
              <a:schemeClr val="accent6">
                <a:lumMod val="75000"/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4800" dirty="0" smtClean="0">
                <a:latin typeface="Arial" pitchFamily="34" charset="0"/>
                <a:cs typeface="Arial" pitchFamily="34" charset="0"/>
              </a:rPr>
              <a:t>Хром</a:t>
            </a:r>
            <a:endParaRPr lang="ru-RU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gray">
          <a:xfrm>
            <a:off x="254513" y="3750471"/>
            <a:ext cx="1404000" cy="10033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dist="139700" dir="2400000" algn="ctr" rotWithShape="0">
              <a:srgbClr val="C0000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ru-RU" sz="4800" dirty="0" smtClean="0">
                <a:latin typeface="Arial" pitchFamily="34" charset="0"/>
                <a:cs typeface="Arial" pitchFamily="34" charset="0"/>
              </a:rPr>
              <a:t>..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Na</a:t>
            </a:r>
            <a:r>
              <a:rPr lang="ru-RU" sz="48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gray">
          <a:xfrm>
            <a:off x="4826545" y="3750471"/>
            <a:ext cx="1404000" cy="10033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dist="139700" dir="2400000" algn="ctr" rotWithShape="0">
              <a:srgbClr val="C0000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4800" dirty="0" smtClean="0">
                <a:latin typeface="Arial" pitchFamily="34" charset="0"/>
                <a:cs typeface="Arial" pitchFamily="34" charset="0"/>
              </a:rPr>
              <a:t>Mg</a:t>
            </a:r>
            <a:r>
              <a:rPr lang="ru-RU" sz="4800" dirty="0" smtClean="0">
                <a:latin typeface="Arial" pitchFamily="34" charset="0"/>
                <a:cs typeface="Arial" pitchFamily="34" charset="0"/>
              </a:rPr>
              <a:t>…</a:t>
            </a:r>
            <a:endParaRPr lang="ru-RU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gray">
          <a:xfrm>
            <a:off x="2006617" y="3750471"/>
            <a:ext cx="2268000" cy="1003300"/>
          </a:xfrm>
          <a:prstGeom prst="rect">
            <a:avLst/>
          </a:prstGeom>
          <a:gradFill flip="none" rotWithShape="1">
            <a:gsLst>
              <a:gs pos="0">
                <a:srgbClr val="FF9900">
                  <a:tint val="66000"/>
                  <a:satMod val="160000"/>
                </a:srgbClr>
              </a:gs>
              <a:gs pos="50000">
                <a:srgbClr val="FF9900">
                  <a:tint val="44500"/>
                  <a:satMod val="160000"/>
                </a:srgbClr>
              </a:gs>
              <a:gs pos="100000">
                <a:srgbClr val="FF9900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dist="139700" dir="2400000" algn="ctr" rotWithShape="0">
              <a:schemeClr val="accent6">
                <a:lumMod val="75000"/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endParaRPr lang="ru-RU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gray">
          <a:xfrm>
            <a:off x="6621487" y="3750471"/>
            <a:ext cx="2268000" cy="1003300"/>
          </a:xfrm>
          <a:prstGeom prst="rect">
            <a:avLst/>
          </a:prstGeom>
          <a:gradFill flip="none" rotWithShape="1">
            <a:gsLst>
              <a:gs pos="0">
                <a:srgbClr val="FF9900">
                  <a:tint val="66000"/>
                  <a:satMod val="160000"/>
                </a:srgbClr>
              </a:gs>
              <a:gs pos="50000">
                <a:srgbClr val="FF9900">
                  <a:tint val="44500"/>
                  <a:satMod val="160000"/>
                </a:srgbClr>
              </a:gs>
              <a:gs pos="100000">
                <a:srgbClr val="FF9900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dist="139700" dir="2400000" algn="ctr" rotWithShape="0">
              <a:schemeClr val="accent6">
                <a:lumMod val="75000"/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endParaRPr lang="ru-RU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gray">
          <a:xfrm>
            <a:off x="254513" y="5000636"/>
            <a:ext cx="1404000" cy="10033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dist="139700" dir="2400000" algn="ctr" rotWithShape="0">
              <a:srgbClr val="C0000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ru-RU" sz="48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F</a:t>
            </a:r>
            <a:endParaRPr lang="ru-RU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gray">
          <a:xfrm>
            <a:off x="4840783" y="5000636"/>
            <a:ext cx="1404000" cy="10033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dist="139700" dir="2400000" algn="ctr" rotWithShape="0">
              <a:srgbClr val="C0000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Ba</a:t>
            </a:r>
            <a:r>
              <a:rPr lang="ru-RU" sz="4800" dirty="0" smtClean="0">
                <a:latin typeface="Arial" pitchFamily="34" charset="0"/>
                <a:cs typeface="Arial" pitchFamily="34" charset="0"/>
              </a:rPr>
              <a:t>..</a:t>
            </a:r>
            <a:endParaRPr lang="ru-RU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gray">
          <a:xfrm>
            <a:off x="2006617" y="5000636"/>
            <a:ext cx="2268000" cy="1003300"/>
          </a:xfrm>
          <a:prstGeom prst="rect">
            <a:avLst/>
          </a:prstGeom>
          <a:gradFill flip="none" rotWithShape="1">
            <a:gsLst>
              <a:gs pos="0">
                <a:srgbClr val="FF9900">
                  <a:tint val="66000"/>
                  <a:satMod val="160000"/>
                </a:srgbClr>
              </a:gs>
              <a:gs pos="50000">
                <a:srgbClr val="FF9900">
                  <a:tint val="44500"/>
                  <a:satMod val="160000"/>
                </a:srgbClr>
              </a:gs>
              <a:gs pos="100000">
                <a:srgbClr val="FF9900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dist="139700" dir="2400000" algn="ctr" rotWithShape="0">
              <a:schemeClr val="accent6">
                <a:lumMod val="75000"/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endParaRPr lang="ru-RU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gray">
          <a:xfrm>
            <a:off x="6621487" y="5000636"/>
            <a:ext cx="2268000" cy="1003300"/>
          </a:xfrm>
          <a:prstGeom prst="rect">
            <a:avLst/>
          </a:prstGeom>
          <a:gradFill flip="none" rotWithShape="1">
            <a:gsLst>
              <a:gs pos="0">
                <a:srgbClr val="FF9900">
                  <a:tint val="66000"/>
                  <a:satMod val="160000"/>
                </a:srgbClr>
              </a:gs>
              <a:gs pos="50000">
                <a:srgbClr val="FF9900">
                  <a:tint val="44500"/>
                  <a:satMod val="160000"/>
                </a:srgbClr>
              </a:gs>
              <a:gs pos="100000">
                <a:srgbClr val="FF9900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dist="139700" dir="2400000" algn="ctr" rotWithShape="0">
              <a:schemeClr val="accent6">
                <a:lumMod val="75000"/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endParaRPr lang="ru-RU" sz="4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Капля 54"/>
          <p:cNvSpPr>
            <a:spLocks noChangeAspect="1"/>
          </p:cNvSpPr>
          <p:nvPr/>
        </p:nvSpPr>
        <p:spPr>
          <a:xfrm rot="5400000" flipH="1">
            <a:off x="520012" y="1765947"/>
            <a:ext cx="4032000" cy="4357709"/>
          </a:xfrm>
          <a:prstGeom prst="teardrop">
            <a:avLst>
              <a:gd name="adj" fmla="val 49055"/>
            </a:avLst>
          </a:prstGeom>
          <a:solidFill>
            <a:srgbClr val="FF3300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Заголовок 1"/>
          <p:cNvSpPr txBox="1">
            <a:spLocks/>
          </p:cNvSpPr>
          <p:nvPr/>
        </p:nvSpPr>
        <p:spPr>
          <a:xfrm>
            <a:off x="457200" y="214290"/>
            <a:ext cx="8229600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 smtClean="0">
                <a:latin typeface="Arial" pitchFamily="34" charset="0"/>
                <a:ea typeface="+mj-ea"/>
                <a:cs typeface="Arial" pitchFamily="34" charset="0"/>
              </a:rPr>
              <a:t>Инструмент «Шторка» 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6" name="AutoShape 5"/>
          <p:cNvSpPr>
            <a:spLocks noChangeArrowheads="1"/>
          </p:cNvSpPr>
          <p:nvPr/>
        </p:nvSpPr>
        <p:spPr bwMode="gray">
          <a:xfrm>
            <a:off x="700331" y="2204007"/>
            <a:ext cx="3043669" cy="642942"/>
          </a:xfrm>
          <a:prstGeom prst="roundRect">
            <a:avLst>
              <a:gd name="adj" fmla="val 16667"/>
            </a:avLst>
          </a:prstGeom>
          <a:solidFill>
            <a:srgbClr val="C6D9F1"/>
          </a:solidFill>
          <a:ln w="28575">
            <a:solidFill>
              <a:schemeClr val="tx2">
                <a:lumMod val="60000"/>
                <a:lumOff val="40000"/>
              </a:schemeClr>
            </a:solidFill>
            <a:prstDash val="lgDash"/>
            <a:round/>
            <a:headEnd/>
            <a:tailEnd/>
          </a:ln>
          <a:effectLst>
            <a:outerShdw dist="101600" dir="2400000" algn="ctr" rotWithShape="0">
              <a:srgbClr val="C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2. Оксид азота (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III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AutoShape 4"/>
          <p:cNvSpPr>
            <a:spLocks noChangeArrowheads="1"/>
          </p:cNvSpPr>
          <p:nvPr/>
        </p:nvSpPr>
        <p:spPr bwMode="gray">
          <a:xfrm rot="19080000">
            <a:off x="0" y="2327531"/>
            <a:ext cx="592309" cy="531813"/>
          </a:xfrm>
          <a:prstGeom prst="downArrow">
            <a:avLst/>
          </a:prstGeom>
          <a:solidFill>
            <a:srgbClr val="C00000"/>
          </a:solidFill>
          <a:ln w="0" algn="ctr">
            <a:noFill/>
            <a:miter lim="800000"/>
            <a:headEnd/>
            <a:tailEnd/>
          </a:ln>
          <a:effectLst>
            <a:outerShdw dist="114300" dir="2400000" algn="ctr" rotWithShape="0">
              <a:schemeClr val="tx2">
                <a:lumMod val="60000"/>
                <a:lumOff val="40000"/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" name="AutoShape 5"/>
          <p:cNvSpPr>
            <a:spLocks noChangeArrowheads="1"/>
          </p:cNvSpPr>
          <p:nvPr/>
        </p:nvSpPr>
        <p:spPr bwMode="gray">
          <a:xfrm>
            <a:off x="700331" y="1142984"/>
            <a:ext cx="3043669" cy="642942"/>
          </a:xfrm>
          <a:prstGeom prst="roundRect">
            <a:avLst>
              <a:gd name="adj" fmla="val 16667"/>
            </a:avLst>
          </a:prstGeom>
          <a:solidFill>
            <a:srgbClr val="C6D9F1"/>
          </a:solidFill>
          <a:ln w="28575">
            <a:solidFill>
              <a:schemeClr val="tx2">
                <a:lumMod val="60000"/>
                <a:lumOff val="40000"/>
              </a:schemeClr>
            </a:solidFill>
            <a:prstDash val="lgDash"/>
            <a:round/>
            <a:headEnd/>
            <a:tailEnd/>
          </a:ln>
          <a:effectLst>
            <a:outerShdw dist="101600" dir="2400000" algn="ctr" rotWithShape="0">
              <a:srgbClr val="C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1. Оксид лития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AutoShape 4"/>
          <p:cNvSpPr>
            <a:spLocks noChangeArrowheads="1"/>
          </p:cNvSpPr>
          <p:nvPr/>
        </p:nvSpPr>
        <p:spPr bwMode="gray">
          <a:xfrm rot="19080000">
            <a:off x="0" y="1361759"/>
            <a:ext cx="592309" cy="531813"/>
          </a:xfrm>
          <a:prstGeom prst="downArrow">
            <a:avLst/>
          </a:prstGeom>
          <a:solidFill>
            <a:srgbClr val="C00000"/>
          </a:solidFill>
          <a:ln w="0" algn="ctr">
            <a:noFill/>
            <a:miter lim="800000"/>
            <a:headEnd/>
            <a:tailEnd/>
          </a:ln>
          <a:effectLst>
            <a:outerShdw dist="114300" dir="2400000" algn="ctr" rotWithShape="0">
              <a:schemeClr val="tx2">
                <a:lumMod val="60000"/>
                <a:lumOff val="40000"/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9" name="AutoShape 5"/>
          <p:cNvSpPr>
            <a:spLocks noChangeArrowheads="1"/>
          </p:cNvSpPr>
          <p:nvPr/>
        </p:nvSpPr>
        <p:spPr bwMode="gray">
          <a:xfrm>
            <a:off x="700331" y="3169779"/>
            <a:ext cx="3043669" cy="642942"/>
          </a:xfrm>
          <a:prstGeom prst="roundRect">
            <a:avLst>
              <a:gd name="adj" fmla="val 16667"/>
            </a:avLst>
          </a:prstGeom>
          <a:solidFill>
            <a:srgbClr val="C6D9F1"/>
          </a:solidFill>
          <a:ln w="28575">
            <a:solidFill>
              <a:schemeClr val="tx2">
                <a:lumMod val="60000"/>
                <a:lumOff val="40000"/>
              </a:schemeClr>
            </a:solidFill>
            <a:prstDash val="lgDash"/>
            <a:round/>
            <a:headEnd/>
            <a:tailEnd/>
          </a:ln>
          <a:effectLst>
            <a:outerShdw dist="101600" dir="2400000" algn="ctr" rotWithShape="0">
              <a:srgbClr val="C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3. Оксид железа (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II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AutoShape 4"/>
          <p:cNvSpPr>
            <a:spLocks noChangeArrowheads="1"/>
          </p:cNvSpPr>
          <p:nvPr/>
        </p:nvSpPr>
        <p:spPr bwMode="gray">
          <a:xfrm rot="19080000">
            <a:off x="0" y="3198052"/>
            <a:ext cx="592309" cy="531813"/>
          </a:xfrm>
          <a:prstGeom prst="downArrow">
            <a:avLst/>
          </a:prstGeom>
          <a:solidFill>
            <a:srgbClr val="C00000"/>
          </a:solidFill>
          <a:ln w="0" algn="ctr">
            <a:noFill/>
            <a:miter lim="800000"/>
            <a:headEnd/>
            <a:tailEnd/>
          </a:ln>
          <a:effectLst>
            <a:outerShdw dist="114300" dir="2400000" algn="ctr" rotWithShape="0">
              <a:schemeClr val="tx2">
                <a:lumMod val="60000"/>
                <a:lumOff val="40000"/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10" name="AutoShape 5"/>
          <p:cNvSpPr>
            <a:spLocks noChangeArrowheads="1"/>
          </p:cNvSpPr>
          <p:nvPr/>
        </p:nvSpPr>
        <p:spPr bwMode="gray">
          <a:xfrm>
            <a:off x="700331" y="4190134"/>
            <a:ext cx="3043669" cy="642942"/>
          </a:xfrm>
          <a:prstGeom prst="roundRect">
            <a:avLst>
              <a:gd name="adj" fmla="val 16667"/>
            </a:avLst>
          </a:prstGeom>
          <a:solidFill>
            <a:srgbClr val="C6D9F1"/>
          </a:solidFill>
          <a:ln w="28575">
            <a:solidFill>
              <a:schemeClr val="tx2">
                <a:lumMod val="60000"/>
                <a:lumOff val="40000"/>
              </a:schemeClr>
            </a:solidFill>
            <a:prstDash val="lgDash"/>
            <a:round/>
            <a:headEnd/>
            <a:tailEnd/>
          </a:ln>
          <a:effectLst>
            <a:outerShdw dist="101600" dir="2400000" algn="ctr" rotWithShape="0">
              <a:srgbClr val="C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4. Оксид серы (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VI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12" name="AutoShape 4"/>
          <p:cNvSpPr>
            <a:spLocks noChangeArrowheads="1"/>
          </p:cNvSpPr>
          <p:nvPr/>
        </p:nvSpPr>
        <p:spPr bwMode="gray">
          <a:xfrm rot="19080000">
            <a:off x="0" y="4123156"/>
            <a:ext cx="592309" cy="531813"/>
          </a:xfrm>
          <a:prstGeom prst="downArrow">
            <a:avLst/>
          </a:prstGeom>
          <a:solidFill>
            <a:srgbClr val="C00000"/>
          </a:solidFill>
          <a:ln w="0" algn="ctr">
            <a:noFill/>
            <a:miter lim="800000"/>
            <a:headEnd/>
            <a:tailEnd/>
          </a:ln>
          <a:effectLst>
            <a:outerShdw dist="114300" dir="2400000" algn="ctr" rotWithShape="0">
              <a:schemeClr val="tx2">
                <a:lumMod val="60000"/>
                <a:lumOff val="40000"/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" name="AutoShape 5"/>
          <p:cNvSpPr>
            <a:spLocks noChangeArrowheads="1"/>
          </p:cNvSpPr>
          <p:nvPr/>
        </p:nvSpPr>
        <p:spPr bwMode="gray">
          <a:xfrm>
            <a:off x="700331" y="5210490"/>
            <a:ext cx="3043669" cy="642942"/>
          </a:xfrm>
          <a:prstGeom prst="roundRect">
            <a:avLst>
              <a:gd name="adj" fmla="val 16667"/>
            </a:avLst>
          </a:prstGeom>
          <a:solidFill>
            <a:srgbClr val="C6D9F1"/>
          </a:solidFill>
          <a:ln w="28575">
            <a:solidFill>
              <a:schemeClr val="tx2">
                <a:lumMod val="60000"/>
                <a:lumOff val="40000"/>
              </a:schemeClr>
            </a:solidFill>
            <a:prstDash val="lgDash"/>
            <a:round/>
            <a:headEnd/>
            <a:tailEnd/>
          </a:ln>
          <a:effectLst>
            <a:outerShdw dist="101600" dir="2400000" algn="ctr" rotWithShape="0">
              <a:srgbClr val="C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Оксид алюминия</a:t>
            </a:r>
          </a:p>
        </p:txBody>
      </p:sp>
      <p:sp>
        <p:nvSpPr>
          <p:cNvPr id="120" name="AutoShape 4"/>
          <p:cNvSpPr>
            <a:spLocks noChangeArrowheads="1"/>
          </p:cNvSpPr>
          <p:nvPr/>
        </p:nvSpPr>
        <p:spPr bwMode="gray">
          <a:xfrm rot="19080000">
            <a:off x="0" y="5143512"/>
            <a:ext cx="592309" cy="531813"/>
          </a:xfrm>
          <a:prstGeom prst="downArrow">
            <a:avLst/>
          </a:prstGeom>
          <a:solidFill>
            <a:srgbClr val="C00000"/>
          </a:solidFill>
          <a:ln w="0" algn="ctr">
            <a:noFill/>
            <a:miter lim="800000"/>
            <a:headEnd/>
            <a:tailEnd/>
          </a:ln>
          <a:effectLst>
            <a:outerShdw dist="114300" dir="2400000" algn="ctr" rotWithShape="0">
              <a:schemeClr val="tx2">
                <a:lumMod val="60000"/>
                <a:lumOff val="40000"/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34" name="AutoShape 6"/>
          <p:cNvSpPr>
            <a:spLocks noChangeArrowheads="1"/>
          </p:cNvSpPr>
          <p:nvPr/>
        </p:nvSpPr>
        <p:spPr bwMode="gray">
          <a:xfrm>
            <a:off x="6715140" y="1142984"/>
            <a:ext cx="1440000" cy="756000"/>
          </a:xfrm>
          <a:prstGeom prst="roundRect">
            <a:avLst>
              <a:gd name="adj" fmla="val 11921"/>
            </a:avLst>
          </a:prstGeom>
          <a:gradFill>
            <a:gsLst>
              <a:gs pos="0">
                <a:srgbClr val="00B050">
                  <a:tint val="66000"/>
                  <a:satMod val="160000"/>
                  <a:alpha val="63000"/>
                </a:srgbClr>
              </a:gs>
              <a:gs pos="50000">
                <a:schemeClr val="accent3">
                  <a:lumMod val="40000"/>
                  <a:lumOff val="60000"/>
                </a:scheme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2000000" scaled="0"/>
          </a:gradFill>
          <a:ln w="28575">
            <a:solidFill>
              <a:srgbClr val="C00000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Li</a:t>
            </a:r>
            <a:r>
              <a:rPr lang="en-US" sz="4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O</a:t>
            </a:r>
            <a:endParaRPr lang="ru-RU" sz="40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7" name="AutoShape 6"/>
          <p:cNvSpPr>
            <a:spLocks noChangeArrowheads="1"/>
          </p:cNvSpPr>
          <p:nvPr/>
        </p:nvSpPr>
        <p:spPr bwMode="gray">
          <a:xfrm>
            <a:off x="6715140" y="2089538"/>
            <a:ext cx="1440000" cy="756000"/>
          </a:xfrm>
          <a:prstGeom prst="roundRect">
            <a:avLst>
              <a:gd name="adj" fmla="val 11921"/>
            </a:avLst>
          </a:prstGeom>
          <a:gradFill>
            <a:gsLst>
              <a:gs pos="0">
                <a:srgbClr val="00B050">
                  <a:tint val="66000"/>
                  <a:satMod val="160000"/>
                  <a:alpha val="63000"/>
                </a:srgbClr>
              </a:gs>
              <a:gs pos="50000">
                <a:schemeClr val="accent3">
                  <a:lumMod val="40000"/>
                  <a:lumOff val="60000"/>
                </a:scheme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2000000" scaled="0"/>
          </a:gradFill>
          <a:ln w="28575">
            <a:solidFill>
              <a:srgbClr val="C00000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4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4000" baseline="-25000" dirty="0" smtClean="0">
                <a:latin typeface="Arial" pitchFamily="34" charset="0"/>
                <a:cs typeface="Arial" pitchFamily="34" charset="0"/>
              </a:rPr>
              <a:t>3</a:t>
            </a:r>
            <a:endParaRPr lang="ru-RU" sz="40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0" name="AutoShape 6"/>
          <p:cNvSpPr>
            <a:spLocks noChangeArrowheads="1"/>
          </p:cNvSpPr>
          <p:nvPr/>
        </p:nvSpPr>
        <p:spPr bwMode="gray">
          <a:xfrm>
            <a:off x="6715140" y="3036092"/>
            <a:ext cx="1440000" cy="756000"/>
          </a:xfrm>
          <a:prstGeom prst="roundRect">
            <a:avLst>
              <a:gd name="adj" fmla="val 11921"/>
            </a:avLst>
          </a:prstGeom>
          <a:gradFill>
            <a:gsLst>
              <a:gs pos="0">
                <a:srgbClr val="00B050">
                  <a:tint val="66000"/>
                  <a:satMod val="160000"/>
                  <a:alpha val="63000"/>
                </a:srgbClr>
              </a:gs>
              <a:gs pos="50000">
                <a:schemeClr val="accent3">
                  <a:lumMod val="40000"/>
                  <a:lumOff val="60000"/>
                </a:scheme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2000000" scaled="0"/>
          </a:gradFill>
          <a:ln w="28575">
            <a:solidFill>
              <a:srgbClr val="C00000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FeO</a:t>
            </a:r>
            <a:endParaRPr lang="ru-RU" sz="40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" name="AutoShape 6"/>
          <p:cNvSpPr>
            <a:spLocks noChangeArrowheads="1"/>
          </p:cNvSpPr>
          <p:nvPr/>
        </p:nvSpPr>
        <p:spPr bwMode="gray">
          <a:xfrm>
            <a:off x="6715140" y="3982646"/>
            <a:ext cx="1440000" cy="756000"/>
          </a:xfrm>
          <a:prstGeom prst="roundRect">
            <a:avLst>
              <a:gd name="adj" fmla="val 11921"/>
            </a:avLst>
          </a:prstGeom>
          <a:gradFill>
            <a:gsLst>
              <a:gs pos="0">
                <a:srgbClr val="00B050">
                  <a:tint val="66000"/>
                  <a:satMod val="160000"/>
                  <a:alpha val="63000"/>
                </a:srgbClr>
              </a:gs>
              <a:gs pos="50000">
                <a:schemeClr val="accent3">
                  <a:lumMod val="40000"/>
                  <a:lumOff val="60000"/>
                </a:scheme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2000000" scaled="0"/>
          </a:gradFill>
          <a:ln w="28575">
            <a:solidFill>
              <a:srgbClr val="C00000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SO</a:t>
            </a:r>
            <a:r>
              <a:rPr lang="en-US" sz="4000" baseline="-25000" dirty="0" smtClean="0">
                <a:latin typeface="Arial" pitchFamily="34" charset="0"/>
                <a:cs typeface="Arial" pitchFamily="34" charset="0"/>
              </a:rPr>
              <a:t>3</a:t>
            </a:r>
            <a:endParaRPr lang="ru-RU" sz="40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6" name="AutoShape 6"/>
          <p:cNvSpPr>
            <a:spLocks noChangeArrowheads="1"/>
          </p:cNvSpPr>
          <p:nvPr/>
        </p:nvSpPr>
        <p:spPr bwMode="gray">
          <a:xfrm>
            <a:off x="6715140" y="4929198"/>
            <a:ext cx="1440000" cy="756000"/>
          </a:xfrm>
          <a:prstGeom prst="roundRect">
            <a:avLst>
              <a:gd name="adj" fmla="val 11921"/>
            </a:avLst>
          </a:prstGeom>
          <a:gradFill>
            <a:gsLst>
              <a:gs pos="0">
                <a:srgbClr val="00B050">
                  <a:tint val="66000"/>
                  <a:satMod val="160000"/>
                  <a:alpha val="63000"/>
                </a:srgbClr>
              </a:gs>
              <a:gs pos="50000">
                <a:schemeClr val="accent3">
                  <a:lumMod val="40000"/>
                  <a:lumOff val="60000"/>
                </a:scheme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2000000" scaled="0"/>
          </a:gradFill>
          <a:ln w="28575">
            <a:solidFill>
              <a:srgbClr val="C00000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Al</a:t>
            </a:r>
            <a:r>
              <a:rPr lang="en-US" sz="4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4000" baseline="-25000" dirty="0" smtClean="0">
                <a:latin typeface="Arial" pitchFamily="34" charset="0"/>
                <a:cs typeface="Arial" pitchFamily="34" charset="0"/>
              </a:rPr>
              <a:t>3</a:t>
            </a:r>
            <a:endParaRPr lang="ru-RU" sz="40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8" name="Заголовок 1"/>
          <p:cNvSpPr txBox="1">
            <a:spLocks/>
          </p:cNvSpPr>
          <p:nvPr/>
        </p:nvSpPr>
        <p:spPr>
          <a:xfrm>
            <a:off x="357158" y="5786454"/>
            <a:ext cx="7872442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latin typeface="Arial" pitchFamily="34" charset="0"/>
                <a:ea typeface="+mj-ea"/>
                <a:cs typeface="Arial" pitchFamily="34" charset="0"/>
              </a:rPr>
              <a:t>Запишите формулы по их названиям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 useBgFill="1">
        <p:nvSpPr>
          <p:cNvPr id="21" name="AutoShape 6"/>
          <p:cNvSpPr>
            <a:spLocks noChangeArrowheads="1"/>
          </p:cNvSpPr>
          <p:nvPr/>
        </p:nvSpPr>
        <p:spPr bwMode="gray">
          <a:xfrm>
            <a:off x="4857752" y="1142984"/>
            <a:ext cx="1620000" cy="756000"/>
          </a:xfrm>
          <a:prstGeom prst="roundRect">
            <a:avLst>
              <a:gd name="adj" fmla="val 11921"/>
            </a:avLst>
          </a:prstGeom>
          <a:ln w="28575">
            <a:solidFill>
              <a:srgbClr val="C00000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4000" baseline="-25000" dirty="0">
              <a:latin typeface="Arial" pitchFamily="34" charset="0"/>
              <a:cs typeface="Arial" pitchFamily="34" charset="0"/>
            </a:endParaRPr>
          </a:p>
        </p:txBody>
      </p:sp>
      <p:sp useBgFill="1">
        <p:nvSpPr>
          <p:cNvPr id="22" name="AutoShape 6"/>
          <p:cNvSpPr>
            <a:spLocks noChangeArrowheads="1"/>
          </p:cNvSpPr>
          <p:nvPr/>
        </p:nvSpPr>
        <p:spPr bwMode="gray">
          <a:xfrm>
            <a:off x="4857752" y="2089537"/>
            <a:ext cx="1620000" cy="756000"/>
          </a:xfrm>
          <a:prstGeom prst="roundRect">
            <a:avLst>
              <a:gd name="adj" fmla="val 11921"/>
            </a:avLst>
          </a:prstGeom>
          <a:ln w="28575">
            <a:solidFill>
              <a:srgbClr val="C00000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4000" baseline="-25000" dirty="0">
              <a:latin typeface="Arial" pitchFamily="34" charset="0"/>
              <a:cs typeface="Arial" pitchFamily="34" charset="0"/>
            </a:endParaRPr>
          </a:p>
        </p:txBody>
      </p:sp>
      <p:sp useBgFill="1">
        <p:nvSpPr>
          <p:cNvPr id="23" name="AutoShape 6"/>
          <p:cNvSpPr>
            <a:spLocks noChangeArrowheads="1"/>
          </p:cNvSpPr>
          <p:nvPr/>
        </p:nvSpPr>
        <p:spPr bwMode="gray">
          <a:xfrm>
            <a:off x="4857752" y="3036090"/>
            <a:ext cx="1620000" cy="756000"/>
          </a:xfrm>
          <a:prstGeom prst="roundRect">
            <a:avLst>
              <a:gd name="adj" fmla="val 11921"/>
            </a:avLst>
          </a:prstGeom>
          <a:ln w="28575">
            <a:solidFill>
              <a:srgbClr val="C00000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4000" baseline="-25000" dirty="0">
              <a:latin typeface="Arial" pitchFamily="34" charset="0"/>
              <a:cs typeface="Arial" pitchFamily="34" charset="0"/>
            </a:endParaRPr>
          </a:p>
        </p:txBody>
      </p:sp>
      <p:sp useBgFill="1">
        <p:nvSpPr>
          <p:cNvPr id="24" name="AutoShape 6"/>
          <p:cNvSpPr>
            <a:spLocks noChangeArrowheads="1"/>
          </p:cNvSpPr>
          <p:nvPr/>
        </p:nvSpPr>
        <p:spPr bwMode="gray">
          <a:xfrm>
            <a:off x="4857752" y="3982643"/>
            <a:ext cx="1620000" cy="756000"/>
          </a:xfrm>
          <a:prstGeom prst="roundRect">
            <a:avLst>
              <a:gd name="adj" fmla="val 11921"/>
            </a:avLst>
          </a:prstGeom>
          <a:ln w="28575">
            <a:solidFill>
              <a:srgbClr val="C00000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4000" baseline="-25000" dirty="0">
              <a:latin typeface="Arial" pitchFamily="34" charset="0"/>
              <a:cs typeface="Arial" pitchFamily="34" charset="0"/>
            </a:endParaRPr>
          </a:p>
        </p:txBody>
      </p:sp>
      <p:sp useBgFill="1">
        <p:nvSpPr>
          <p:cNvPr id="25" name="AutoShape 6"/>
          <p:cNvSpPr>
            <a:spLocks noChangeArrowheads="1"/>
          </p:cNvSpPr>
          <p:nvPr/>
        </p:nvSpPr>
        <p:spPr bwMode="gray">
          <a:xfrm>
            <a:off x="4857752" y="4929198"/>
            <a:ext cx="1620000" cy="756000"/>
          </a:xfrm>
          <a:prstGeom prst="roundRect">
            <a:avLst>
              <a:gd name="adj" fmla="val 11921"/>
            </a:avLst>
          </a:prstGeom>
          <a:ln w="28575">
            <a:solidFill>
              <a:srgbClr val="C00000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4000" baseline="-25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14290"/>
            <a:ext cx="8229600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smtClean="0">
                <a:latin typeface="Arial" pitchFamily="34" charset="0"/>
                <a:ea typeface="+mj-ea"/>
                <a:cs typeface="Arial" pitchFamily="34" charset="0"/>
              </a:rPr>
              <a:t>Инструмент «Прожектор</a:t>
            </a:r>
            <a:r>
              <a:rPr lang="ru-RU" sz="4000" dirty="0" smtClean="0">
                <a:latin typeface="Arial" pitchFamily="34" charset="0"/>
                <a:ea typeface="+mj-ea"/>
                <a:cs typeface="Arial" pitchFamily="34" charset="0"/>
              </a:rPr>
              <a:t>» 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 noChangeAspect="1"/>
          </p:cNvGrpSpPr>
          <p:nvPr/>
        </p:nvGrpSpPr>
        <p:grpSpPr>
          <a:xfrm>
            <a:off x="1696618" y="500042"/>
            <a:ext cx="6161530" cy="3312000"/>
            <a:chOff x="1571604" y="1142984"/>
            <a:chExt cx="7500987" cy="4032000"/>
          </a:xfrm>
        </p:grpSpPr>
        <p:graphicFrame>
          <p:nvGraphicFramePr>
            <p:cNvPr id="4" name="Схема 3"/>
            <p:cNvGraphicFramePr/>
            <p:nvPr/>
          </p:nvGraphicFramePr>
          <p:xfrm>
            <a:off x="1571604" y="1142984"/>
            <a:ext cx="6552000" cy="4032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6" name="Text Box 17"/>
            <p:cNvSpPr txBox="1">
              <a:spLocks noChangeArrowheads="1"/>
            </p:cNvSpPr>
            <p:nvPr/>
          </p:nvSpPr>
          <p:spPr bwMode="gray">
            <a:xfrm>
              <a:off x="4571999" y="1357296"/>
              <a:ext cx="4500592" cy="711900"/>
            </a:xfrm>
            <a:prstGeom prst="rect">
              <a:avLst/>
            </a:prstGeom>
            <a:solidFill>
              <a:srgbClr val="95B3D7">
                <a:alpha val="65882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3200" dirty="0" smtClean="0">
                  <a:latin typeface="Arial" pitchFamily="34" charset="0"/>
                  <a:cs typeface="Arial" pitchFamily="34" charset="0"/>
                </a:rPr>
                <a:t>Инструментарий</a:t>
              </a:r>
              <a:endParaRPr lang="ru-RU" sz="32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1167</TotalTime>
  <Words>720</Words>
  <Application>Microsoft Office PowerPoint</Application>
  <PresentationFormat>Экран (4:3)</PresentationFormat>
  <Paragraphs>312</Paragraphs>
  <Slides>34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Разложение воды</vt:lpstr>
      <vt:lpstr>Слайд 19</vt:lpstr>
      <vt:lpstr>Слайд 20</vt:lpstr>
      <vt:lpstr>Слайд 21</vt:lpstr>
      <vt:lpstr>Название химического элемента Ag</vt:lpstr>
      <vt:lpstr>Слайд 23</vt:lpstr>
      <vt:lpstr>Слайд 24</vt:lpstr>
      <vt:lpstr>Слайд 25</vt:lpstr>
      <vt:lpstr>Слайд 26</vt:lpstr>
      <vt:lpstr>Слайд 27</vt:lpstr>
      <vt:lpstr>Слайд 28</vt:lpstr>
      <vt:lpstr>    Загрузка машинки–     </vt:lpstr>
      <vt:lpstr>Слайд 30</vt:lpstr>
      <vt:lpstr>Слайд 31</vt:lpstr>
      <vt:lpstr>Слайд 32</vt:lpstr>
      <vt:lpstr>Слайд 33</vt:lpstr>
      <vt:lpstr>Ссылки: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доска на уроках химии</dc:title>
  <dc:creator>Политова С.В</dc:creator>
  <cp:lastModifiedBy>Admin</cp:lastModifiedBy>
  <cp:revision>127</cp:revision>
  <dcterms:created xsi:type="dcterms:W3CDTF">2012-03-27T04:29:48Z</dcterms:created>
  <dcterms:modified xsi:type="dcterms:W3CDTF">2012-11-06T21:33:16Z</dcterms:modified>
</cp:coreProperties>
</file>