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0" r:id="rId4"/>
    <p:sldId id="271" r:id="rId5"/>
    <p:sldId id="259" r:id="rId6"/>
    <p:sldId id="272" r:id="rId7"/>
    <p:sldId id="273" r:id="rId8"/>
    <p:sldId id="274" r:id="rId9"/>
    <p:sldId id="275" r:id="rId10"/>
    <p:sldId id="276" r:id="rId11"/>
    <p:sldId id="277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CE1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51189-EF56-482C-8CB4-3198493D6EAA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talogmineralov.ru/minera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Галогены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gray">
          <a:xfrm>
            <a:off x="1679575" y="214313"/>
            <a:ext cx="5786438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ГБОУ СОШ № 1352 с углубленным изучением английского языка</a:t>
            </a: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gray">
          <a:xfrm>
            <a:off x="233363" y="5715000"/>
            <a:ext cx="8677275" cy="903288"/>
          </a:xfrm>
          <a:prstGeom prst="snip1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Политова Светлана Викторовна,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учитель химии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высшей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квалификационной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категории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594358" y="5010160"/>
            <a:ext cx="3955285" cy="769441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Cl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44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7191" y="4857760"/>
            <a:ext cx="7929618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Реакция протекает при нагревании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6" y="1402080"/>
          <a:ext cx="8626266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6"/>
                <a:gridCol w="2786082"/>
                <a:gridCol w="2420025"/>
                <a:gridCol w="2848653"/>
              </a:tblGrid>
              <a:tr h="37084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С простыми веществами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Уравнение</a:t>
                      </a:r>
                      <a:endParaRPr lang="ru-RU" sz="2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Условия реакции</a:t>
                      </a:r>
                      <a:endParaRPr lang="ru-RU" sz="2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4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4400" baseline="-25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ru-RU" sz="4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lang="ru-RU" sz="4400" baseline="-25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t°</a:t>
                      </a:r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проверка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715140" y="2857496"/>
            <a:ext cx="1714512" cy="714380"/>
          </a:xfrm>
          <a:prstGeom prst="rect">
            <a:avLst/>
          </a:prstGeom>
          <a:solidFill>
            <a:srgbClr val="EEECE1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Химические свойства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71934" y="2857496"/>
            <a:ext cx="1643074" cy="714380"/>
          </a:xfrm>
          <a:prstGeom prst="rect">
            <a:avLst/>
          </a:prstGeom>
          <a:solidFill>
            <a:srgbClr val="EEECE1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85984" y="3643314"/>
            <a:ext cx="2214578" cy="714380"/>
          </a:xfrm>
          <a:prstGeom prst="rect">
            <a:avLst/>
          </a:prstGeom>
          <a:solidFill>
            <a:srgbClr val="EEECE1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76000" y="5162560"/>
            <a:ext cx="7992000" cy="144655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3Cl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4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2P</a:t>
            </a:r>
            <a:r>
              <a:rPr lang="ru-RU" sz="44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2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Cl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4400" dirty="0" err="1" smtClean="0">
                <a:latin typeface="Arial" pitchFamily="34" charset="0"/>
                <a:cs typeface="Arial" pitchFamily="34" charset="0"/>
              </a:rPr>
              <a:t>лорид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фосфора (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III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6" grpId="0" animBg="1"/>
      <p:bldP spid="6" grpId="1" animBg="1"/>
      <p:bldP spid="11" grpId="0" animBg="1"/>
      <p:bldP spid="1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76000" y="5162560"/>
            <a:ext cx="7992000" cy="144655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Cl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4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ru-RU" sz="44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SCl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4400" dirty="0" err="1" smtClean="0">
                <a:latin typeface="Arial" pitchFamily="34" charset="0"/>
                <a:cs typeface="Arial" pitchFamily="34" charset="0"/>
              </a:rPr>
              <a:t>лорид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серы (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II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7191" y="4857760"/>
            <a:ext cx="7929618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Реакция протекает при нагревании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6" y="1402080"/>
          <a:ext cx="8626266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6"/>
                <a:gridCol w="2786082"/>
                <a:gridCol w="2420025"/>
                <a:gridCol w="2848653"/>
              </a:tblGrid>
              <a:tr h="37084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С простыми веществами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Уравнение</a:t>
                      </a:r>
                      <a:endParaRPr lang="ru-RU" sz="2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Условия реакции</a:t>
                      </a:r>
                      <a:endParaRPr lang="ru-RU" sz="2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4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4400" baseline="-25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ru-RU" sz="4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ru-RU" sz="4400" baseline="-25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t°</a:t>
                      </a:r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проверка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715140" y="2857496"/>
            <a:ext cx="1714512" cy="714380"/>
          </a:xfrm>
          <a:prstGeom prst="rect">
            <a:avLst/>
          </a:prstGeom>
          <a:solidFill>
            <a:srgbClr val="EEECE1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Химические свойства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71934" y="2857496"/>
            <a:ext cx="1643074" cy="714380"/>
          </a:xfrm>
          <a:prstGeom prst="rect">
            <a:avLst/>
          </a:prstGeom>
          <a:solidFill>
            <a:srgbClr val="EEECE1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85984" y="3643314"/>
            <a:ext cx="2214578" cy="714380"/>
          </a:xfrm>
          <a:prstGeom prst="rect">
            <a:avLst/>
          </a:prstGeom>
          <a:solidFill>
            <a:srgbClr val="EEECE1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94358" y="5010160"/>
            <a:ext cx="3955285" cy="769441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SCl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4400" baseline="-25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6" grpId="0" animBg="1"/>
      <p:bldP spid="6" grpId="1" animBg="1"/>
      <p:bldP spid="9" grpId="0" animBg="1"/>
      <p:bldP spid="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Информационные источники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5" y="1397000"/>
          <a:ext cx="8786874" cy="4175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2928958"/>
                <a:gridCol w="2928958"/>
              </a:tblGrid>
              <a:tr h="1258535"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Arial" pitchFamily="34" charset="0"/>
                          <a:cs typeface="Arial" pitchFamily="34" charset="0"/>
                          <a:hlinkClick r:id="rId2"/>
                        </a:rPr>
                        <a:t>Минералы и горные породы</a:t>
                      </a:r>
                      <a:endParaRPr lang="ru-RU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91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91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91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91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Нахождение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 природе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62626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2107422"/>
                <a:gridCol w="2304000"/>
                <a:gridCol w="2107422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Химический элемент</a:t>
                      </a:r>
                    </a:p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Содержание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в земной коре 9массовая доля, %)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Химическая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формула минералов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Название </a:t>
                      </a:r>
                    </a:p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ru-RU" sz="4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CaF</a:t>
                      </a:r>
                      <a:r>
                        <a:rPr lang="en-US" sz="32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Плавиковый шпат (флюорит)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72" name="Picture 8" descr="фотография минерала Флюори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785926"/>
            <a:ext cx="4320000" cy="432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bg2">
                <a:lumMod val="50000"/>
              </a:schemeClr>
            </a:solidFill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6858016" y="5214950"/>
            <a:ext cx="1714512" cy="428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фото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Нахождение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 природе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626266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2107422"/>
                <a:gridCol w="2304000"/>
                <a:gridCol w="2107422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Химический элемент</a:t>
                      </a:r>
                    </a:p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Содержание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в земной коре 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(массовая 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доля, %)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Химическая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формула минералов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Название </a:t>
                      </a:r>
                    </a:p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ru-RU" sz="4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Ca</a:t>
                      </a:r>
                      <a:r>
                        <a:rPr lang="ru-RU" sz="32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PO</a:t>
                      </a:r>
                      <a:r>
                        <a:rPr lang="en-US" sz="3200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32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·CaF</a:t>
                      </a:r>
                      <a:r>
                        <a:rPr lang="en-US" sz="32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Arial" pitchFamily="34" charset="0"/>
                          <a:cs typeface="Arial" pitchFamily="34" charset="0"/>
                        </a:rPr>
                        <a:t>Фторапатит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858016" y="5214950"/>
            <a:ext cx="1714512" cy="428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фото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Нахождение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 природе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62626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2107422"/>
                <a:gridCol w="2304000"/>
                <a:gridCol w="2107422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Химический элемент</a:t>
                      </a:r>
                    </a:p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Содержание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в земной коре 9массовая доля, %)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Химическая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формула минералов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Название </a:t>
                      </a:r>
                    </a:p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en-US" sz="4800" b="1" dirty="0" smtClean="0"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endParaRPr lang="ru-RU" sz="4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1, 7·10</a:t>
                      </a:r>
                      <a:r>
                        <a:rPr lang="en-US" sz="3200" baseline="30000" dirty="0" smtClean="0"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ru-RU" sz="3200" baseline="30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NaCl</a:t>
                      </a:r>
                      <a:endParaRPr lang="ru-RU" sz="32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Arial" pitchFamily="34" charset="0"/>
                          <a:cs typeface="Arial" pitchFamily="34" charset="0"/>
                        </a:rPr>
                        <a:t>Галит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 (каменная</a:t>
                      </a:r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 соль)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858016" y="5214950"/>
            <a:ext cx="1714512" cy="4286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фото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6" name="Picture 2" descr="фотография минерала Гали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500174"/>
            <a:ext cx="4320000" cy="432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bg2">
                <a:lumMod val="5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26628" name="Picture 4" descr="фотография Гали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500174"/>
            <a:ext cx="4320000" cy="432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bg2">
                <a:lumMod val="5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85736" y="285728"/>
            <a:ext cx="8572528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Распределение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электронов по орбиталям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142984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</a:t>
            </a:r>
            <a:endParaRPr lang="ru-RU" sz="9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2428860" y="2428868"/>
            <a:ext cx="4986366" cy="914400"/>
            <a:chOff x="2428860" y="2428868"/>
            <a:chExt cx="4986366" cy="9144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428860" y="2428868"/>
              <a:ext cx="914400" cy="914400"/>
            </a:xfrm>
            <a:prstGeom prst="rect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Symbol"/>
                </a:rPr>
                <a:t></a:t>
              </a:r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↑</a:t>
              </a:r>
              <a:endParaRPr lang="ru-RU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446852" y="2428868"/>
              <a:ext cx="914400" cy="914400"/>
            </a:xfrm>
            <a:prstGeom prst="rect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Symbol"/>
                </a:rPr>
                <a:t></a:t>
              </a:r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↑</a:t>
              </a:r>
              <a:endParaRPr lang="ru-RU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464843" y="2428868"/>
              <a:ext cx="914400" cy="914400"/>
            </a:xfrm>
            <a:prstGeom prst="rect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Symbol"/>
                </a:rPr>
                <a:t></a:t>
              </a:r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↑</a:t>
              </a:r>
              <a:endParaRPr lang="ru-RU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482834" y="2428868"/>
              <a:ext cx="914400" cy="914400"/>
            </a:xfrm>
            <a:prstGeom prst="rect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Symbol"/>
                </a:rPr>
                <a:t></a:t>
              </a:r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↑</a:t>
              </a:r>
              <a:endParaRPr lang="ru-RU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500826" y="2428868"/>
              <a:ext cx="914400" cy="914400"/>
            </a:xfrm>
            <a:prstGeom prst="rect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Symbol"/>
                </a:rPr>
                <a:t></a:t>
              </a:r>
              <a:endParaRPr lang="ru-RU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Левая фигурная скобка 11"/>
          <p:cNvSpPr/>
          <p:nvPr/>
        </p:nvSpPr>
        <p:spPr>
          <a:xfrm rot="5400000" flipH="1">
            <a:off x="5572116" y="1607347"/>
            <a:ext cx="285752" cy="4429124"/>
          </a:xfrm>
          <a:prstGeom prst="leftBrace">
            <a:avLst>
              <a:gd name="adj1" fmla="val 99761"/>
              <a:gd name="adj2" fmla="val 5061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Левая фигурная скобка 12"/>
          <p:cNvSpPr/>
          <p:nvPr/>
        </p:nvSpPr>
        <p:spPr>
          <a:xfrm rot="5400000" flipH="1">
            <a:off x="2321703" y="2928934"/>
            <a:ext cx="285752" cy="1785950"/>
          </a:xfrm>
          <a:prstGeom prst="leftBrace">
            <a:avLst>
              <a:gd name="adj1" fmla="val 99761"/>
              <a:gd name="adj2" fmla="val 5061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839497" y="4000504"/>
            <a:ext cx="914400" cy="9144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1s</a:t>
            </a:r>
            <a:r>
              <a:rPr lang="en-US" sz="40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endParaRPr lang="ru-RU" sz="4000" baseline="30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339827" y="4000504"/>
            <a:ext cx="2964677" cy="9144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2s</a:t>
            </a:r>
            <a:r>
              <a:rPr lang="en-US" sz="40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2p</a:t>
            </a:r>
            <a:r>
              <a:rPr lang="en-US" sz="40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5</a:t>
            </a:r>
            <a:endParaRPr lang="ru-RU" sz="4000" baseline="30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Характерные свойства элементов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6" y="1402080"/>
          <a:ext cx="8626266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2107422"/>
                <a:gridCol w="2304000"/>
                <a:gridCol w="2107422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Химический 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элемент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lang="en-US" sz="44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ru-RU" sz="44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lang="ru-RU" sz="44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пл</a:t>
                      </a:r>
                      <a:endParaRPr lang="ru-RU" sz="44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 </a:t>
                      </a:r>
                      <a:r>
                        <a:rPr lang="ru-RU" sz="4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lang="ru-RU" sz="44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кип</a:t>
                      </a:r>
                      <a:endParaRPr lang="ru-RU" sz="44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800" b="1" baseline="-250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r>
                        <a:rPr lang="en-US" sz="4800" b="1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ru-RU" sz="4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" pitchFamily="34" charset="0"/>
                          <a:cs typeface="Arial" pitchFamily="34" charset="0"/>
                        </a:rPr>
                        <a:t>0,68</a:t>
                      </a:r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Å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53,5K</a:t>
                      </a:r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85,0K</a:t>
                      </a:r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baseline="-25000" dirty="0" smtClean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r>
                        <a:rPr lang="ru-RU" sz="4800" b="1" dirty="0" smtClean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en-US" sz="4800" b="1" dirty="0" smtClean="0"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endParaRPr lang="ru-RU" sz="4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1,07</a:t>
                      </a:r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Å</a:t>
                      </a:r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172,2K</a:t>
                      </a:r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239,2K</a:t>
                      </a:r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baseline="-250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r>
                        <a:rPr lang="en-US" sz="4800" b="1" dirty="0" smtClean="0">
                          <a:latin typeface="Arial" pitchFamily="34" charset="0"/>
                          <a:cs typeface="Arial" pitchFamily="34" charset="0"/>
                        </a:rPr>
                        <a:t>Br</a:t>
                      </a:r>
                      <a:endParaRPr lang="ru-RU" sz="4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1,13</a:t>
                      </a:r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Å</a:t>
                      </a:r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266K</a:t>
                      </a:r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332K</a:t>
                      </a:r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baseline="-25000" dirty="0" smtClean="0"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r>
                        <a:rPr lang="en-US" sz="4800" b="1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4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1,33</a:t>
                      </a:r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Å</a:t>
                      </a:r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386,7K</a:t>
                      </a:r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457,5</a:t>
                      </a:r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Химические свойства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6" y="1402080"/>
          <a:ext cx="8626266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6"/>
                <a:gridCol w="2786082"/>
                <a:gridCol w="2420025"/>
                <a:gridCol w="2848653"/>
              </a:tblGrid>
              <a:tr h="37084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С простыми веществами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Уравнение</a:t>
                      </a:r>
                      <a:endParaRPr lang="ru-RU" sz="2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Условия реакции</a:t>
                      </a:r>
                      <a:endParaRPr lang="ru-RU" sz="2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4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4400" baseline="-25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ru-RU" sz="4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4400" baseline="-25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</a:t>
                      </a:r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проверка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07191" y="4857760"/>
            <a:ext cx="7929618" cy="1077218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  <a:sym typeface="Symbol"/>
              </a:rPr>
              <a:t>(кванты света, в темноте реакция не идет)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15140" y="2857496"/>
            <a:ext cx="1714512" cy="714380"/>
          </a:xfrm>
          <a:prstGeom prst="rect">
            <a:avLst/>
          </a:prstGeom>
          <a:solidFill>
            <a:srgbClr val="EEECE1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71934" y="2857496"/>
            <a:ext cx="1643074" cy="714380"/>
          </a:xfrm>
          <a:prstGeom prst="rect">
            <a:avLst/>
          </a:prstGeom>
          <a:solidFill>
            <a:srgbClr val="EEECE1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94358" y="5010160"/>
            <a:ext cx="3955285" cy="769441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HCl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85984" y="3643314"/>
            <a:ext cx="2214578" cy="714380"/>
          </a:xfrm>
          <a:prstGeom prst="rect">
            <a:avLst/>
          </a:prstGeom>
          <a:solidFill>
            <a:srgbClr val="EEECE1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76000" y="5162560"/>
            <a:ext cx="7992000" cy="769441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Cl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4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4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2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HCl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dirty="0" err="1" smtClean="0">
                <a:latin typeface="Arial" pitchFamily="34" charset="0"/>
                <a:cs typeface="Arial" pitchFamily="34" charset="0"/>
              </a:rPr>
              <a:t>хлороводород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 animBg="1"/>
      <p:bldP spid="9" grpId="1" animBg="1"/>
      <p:bldP spid="11" grpId="0" animBg="1"/>
      <p:bldP spid="1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6" y="1402080"/>
          <a:ext cx="8626266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6"/>
                <a:gridCol w="2786082"/>
                <a:gridCol w="2420025"/>
                <a:gridCol w="2848653"/>
              </a:tblGrid>
              <a:tr h="37084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С простыми веществами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Уравнение</a:t>
                      </a:r>
                      <a:endParaRPr lang="ru-RU" sz="2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Условия реакции</a:t>
                      </a:r>
                      <a:endParaRPr lang="ru-RU" sz="2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4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4400" baseline="-25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ru-RU" sz="4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r>
                        <a:rPr lang="ru-RU" sz="4400" baseline="-25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t°</a:t>
                      </a:r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проверка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594358" y="5010160"/>
            <a:ext cx="3955285" cy="769441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NaCl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6000" y="5162560"/>
            <a:ext cx="7992000" cy="144655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Cl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4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2Na</a:t>
            </a:r>
            <a:r>
              <a:rPr lang="ru-RU" sz="44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2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NaCl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4400" dirty="0" smtClean="0">
                <a:latin typeface="Arial" pitchFamily="34" charset="0"/>
                <a:cs typeface="Arial" pitchFamily="34" charset="0"/>
              </a:rPr>
              <a:t>хлорид натрия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15140" y="2857496"/>
            <a:ext cx="1714512" cy="714380"/>
          </a:xfrm>
          <a:prstGeom prst="rect">
            <a:avLst/>
          </a:prstGeom>
          <a:solidFill>
            <a:srgbClr val="EEECE1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Химические свойства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7191" y="4857760"/>
            <a:ext cx="7929618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Реакция протекает при нагревании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71934" y="2857496"/>
            <a:ext cx="1643074" cy="714380"/>
          </a:xfrm>
          <a:prstGeom prst="rect">
            <a:avLst/>
          </a:prstGeom>
          <a:solidFill>
            <a:srgbClr val="EEECE1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85984" y="3643314"/>
            <a:ext cx="2214578" cy="714380"/>
          </a:xfrm>
          <a:prstGeom prst="rect">
            <a:avLst/>
          </a:prstGeom>
          <a:solidFill>
            <a:srgbClr val="EEECE1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1" grpId="0" animBg="1"/>
      <p:bldP spid="11" grpId="1" animBg="1"/>
      <p:bldP spid="6" grpId="0" animBg="1"/>
      <p:bldP spid="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76000" y="5162560"/>
            <a:ext cx="7992000" cy="144655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3Cl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4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2Fe</a:t>
            </a:r>
            <a:r>
              <a:rPr lang="ru-RU" sz="44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2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FeCl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4400" dirty="0" err="1" smtClean="0">
                <a:latin typeface="Arial" pitchFamily="34" charset="0"/>
                <a:cs typeface="Arial" pitchFamily="34" charset="0"/>
              </a:rPr>
              <a:t>лорид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железа (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III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7191" y="4857760"/>
            <a:ext cx="7929618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Реакция протекает при нагревании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6" y="1402080"/>
          <a:ext cx="8626266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6"/>
                <a:gridCol w="2786082"/>
                <a:gridCol w="2420025"/>
                <a:gridCol w="2848653"/>
              </a:tblGrid>
              <a:tr h="37084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С простыми веществами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Уравнение</a:t>
                      </a:r>
                      <a:endParaRPr lang="ru-RU" sz="2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Условия реакции</a:t>
                      </a:r>
                      <a:endParaRPr lang="ru-RU" sz="2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4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4400" baseline="-25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ru-RU" sz="4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Fe</a:t>
                      </a:r>
                      <a:r>
                        <a:rPr lang="ru-RU" sz="4400" baseline="-25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t°</a:t>
                      </a:r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проверка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594358" y="5010160"/>
            <a:ext cx="3955285" cy="769441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FeCl</a:t>
            </a:r>
            <a:r>
              <a:rPr lang="en-US" sz="4400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44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15140" y="2857496"/>
            <a:ext cx="1714512" cy="714380"/>
          </a:xfrm>
          <a:prstGeom prst="rect">
            <a:avLst/>
          </a:prstGeom>
          <a:solidFill>
            <a:srgbClr val="EEECE1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Химические свойства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71934" y="2857496"/>
            <a:ext cx="1643074" cy="714380"/>
          </a:xfrm>
          <a:prstGeom prst="rect">
            <a:avLst/>
          </a:prstGeom>
          <a:solidFill>
            <a:srgbClr val="EEECE1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85984" y="3643314"/>
            <a:ext cx="2214578" cy="714380"/>
          </a:xfrm>
          <a:prstGeom prst="rect">
            <a:avLst/>
          </a:prstGeom>
          <a:solidFill>
            <a:srgbClr val="EEECE1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6" grpId="0" animBg="1"/>
      <p:bldP spid="6" grpId="1" animBg="1"/>
      <p:bldP spid="9" grpId="0" animBg="1"/>
      <p:bldP spid="9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312</Words>
  <Application>Microsoft Office PowerPoint</Application>
  <PresentationFormat>Экран (4:3)</PresentationFormat>
  <Paragraphs>128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Галогены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Информационные источники: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Галогены</dc:title>
  <dc:creator>Политова Светлана Викторовна</dc:creator>
  <cp:lastModifiedBy>Admin</cp:lastModifiedBy>
  <cp:revision>22</cp:revision>
  <dcterms:created xsi:type="dcterms:W3CDTF">2014-03-18T17:47:22Z</dcterms:created>
  <dcterms:modified xsi:type="dcterms:W3CDTF">2015-03-09T19:03:44Z</dcterms:modified>
</cp:coreProperties>
</file>